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7" r:id="rId1"/>
  </p:sldMasterIdLst>
  <p:notesMasterIdLst>
    <p:notesMasterId r:id="rId53"/>
  </p:notesMasterIdLst>
  <p:sldIdLst>
    <p:sldId id="449" r:id="rId2"/>
    <p:sldId id="642" r:id="rId3"/>
    <p:sldId id="450" r:id="rId4"/>
    <p:sldId id="566" r:id="rId5"/>
    <p:sldId id="595" r:id="rId6"/>
    <p:sldId id="590" r:id="rId7"/>
    <p:sldId id="591" r:id="rId8"/>
    <p:sldId id="592" r:id="rId9"/>
    <p:sldId id="593" r:id="rId10"/>
    <p:sldId id="594" r:id="rId11"/>
    <p:sldId id="568" r:id="rId12"/>
    <p:sldId id="569" r:id="rId13"/>
    <p:sldId id="524" r:id="rId14"/>
    <p:sldId id="599" r:id="rId15"/>
    <p:sldId id="530" r:id="rId16"/>
    <p:sldId id="596" r:id="rId17"/>
    <p:sldId id="597" r:id="rId18"/>
    <p:sldId id="598" r:id="rId19"/>
    <p:sldId id="600" r:id="rId20"/>
    <p:sldId id="533" r:id="rId21"/>
    <p:sldId id="625" r:id="rId22"/>
    <p:sldId id="636" r:id="rId23"/>
    <p:sldId id="539" r:id="rId24"/>
    <p:sldId id="570" r:id="rId25"/>
    <p:sldId id="571" r:id="rId26"/>
    <p:sldId id="572" r:id="rId27"/>
    <p:sldId id="619" r:id="rId28"/>
    <p:sldId id="631" r:id="rId29"/>
    <p:sldId id="637" r:id="rId30"/>
    <p:sldId id="638" r:id="rId31"/>
    <p:sldId id="639" r:id="rId32"/>
    <p:sldId id="640" r:id="rId33"/>
    <p:sldId id="629" r:id="rId34"/>
    <p:sldId id="578" r:id="rId35"/>
    <p:sldId id="626" r:id="rId36"/>
    <p:sldId id="627" r:id="rId37"/>
    <p:sldId id="628" r:id="rId38"/>
    <p:sldId id="550" r:id="rId39"/>
    <p:sldId id="607" r:id="rId40"/>
    <p:sldId id="608" r:id="rId41"/>
    <p:sldId id="609" r:id="rId42"/>
    <p:sldId id="610" r:id="rId43"/>
    <p:sldId id="611" r:id="rId44"/>
    <p:sldId id="612" r:id="rId45"/>
    <p:sldId id="613" r:id="rId46"/>
    <p:sldId id="614" r:id="rId47"/>
    <p:sldId id="615" r:id="rId48"/>
    <p:sldId id="560" r:id="rId49"/>
    <p:sldId id="561" r:id="rId50"/>
    <p:sldId id="562" r:id="rId51"/>
    <p:sldId id="641"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MPLOYEE PLAYBOOK" id="{27F542AA-C8D3-5B41-B692-137205D1D3E4}">
          <p14:sldIdLst>
            <p14:sldId id="449"/>
            <p14:sldId id="642"/>
            <p14:sldId id="450"/>
            <p14:sldId id="566"/>
            <p14:sldId id="595"/>
            <p14:sldId id="590"/>
            <p14:sldId id="591"/>
            <p14:sldId id="592"/>
            <p14:sldId id="593"/>
            <p14:sldId id="594"/>
            <p14:sldId id="568"/>
            <p14:sldId id="569"/>
            <p14:sldId id="524"/>
            <p14:sldId id="599"/>
            <p14:sldId id="530"/>
            <p14:sldId id="596"/>
            <p14:sldId id="597"/>
            <p14:sldId id="598"/>
            <p14:sldId id="600"/>
            <p14:sldId id="533"/>
            <p14:sldId id="625"/>
            <p14:sldId id="636"/>
            <p14:sldId id="539"/>
            <p14:sldId id="570"/>
            <p14:sldId id="571"/>
            <p14:sldId id="572"/>
            <p14:sldId id="619"/>
            <p14:sldId id="631"/>
            <p14:sldId id="637"/>
            <p14:sldId id="638"/>
            <p14:sldId id="639"/>
            <p14:sldId id="640"/>
            <p14:sldId id="629"/>
            <p14:sldId id="578"/>
            <p14:sldId id="626"/>
            <p14:sldId id="627"/>
            <p14:sldId id="628"/>
            <p14:sldId id="550"/>
            <p14:sldId id="607"/>
            <p14:sldId id="608"/>
            <p14:sldId id="609"/>
            <p14:sldId id="610"/>
            <p14:sldId id="611"/>
            <p14:sldId id="612"/>
            <p14:sldId id="613"/>
            <p14:sldId id="614"/>
            <p14:sldId id="615"/>
            <p14:sldId id="560"/>
            <p14:sldId id="561"/>
            <p14:sldId id="562"/>
            <p14:sldId id="641"/>
          </p14:sldIdLst>
        </p14:section>
        <p14:section name="TEMPLATES" id="{3A050948-3F24-9245-85FE-3EC83F0C8CA6}">
          <p14:sldIdLst/>
        </p14:section>
        <p14:section name="OTHER BOOKS" id="{E2AFF8AB-1DEF-F148-ADE3-6FE3456826D8}">
          <p14:sldIdLst/>
        </p14:section>
        <p14:section name="ORIGINAL" id="{759ED7E0-DDF3-C44F-9592-CF8B5326DC5F}">
          <p14:sldIdLst/>
        </p14:section>
        <p14:section name="ART DIRECTION 1" id="{50115CBB-A70A-0445-BA71-83A469FB7E5A}">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686" userDrawn="1">
          <p15:clr>
            <a:srgbClr val="A4A3A4"/>
          </p15:clr>
        </p15:guide>
        <p15:guide id="4" orient="horz" pos="845" userDrawn="1">
          <p15:clr>
            <a:srgbClr val="A4A3A4"/>
          </p15:clr>
        </p15:guide>
        <p15:guide id="5" pos="386" userDrawn="1">
          <p15:clr>
            <a:srgbClr val="A4A3A4"/>
          </p15:clr>
        </p15:guide>
        <p15:guide id="6" pos="7287" userDrawn="1">
          <p15:clr>
            <a:srgbClr val="A4A3A4"/>
          </p15:clr>
        </p15:guide>
        <p15:guide id="7" orient="horz" pos="3770" userDrawn="1">
          <p15:clr>
            <a:srgbClr val="A4A3A4"/>
          </p15:clr>
        </p15:guide>
        <p15:guide id="8" orient="horz" pos="2553" userDrawn="1">
          <p15:clr>
            <a:srgbClr val="A4A3A4"/>
          </p15:clr>
        </p15:guide>
        <p15:guide id="9" orient="horz" pos="3379" userDrawn="1">
          <p15:clr>
            <a:srgbClr val="A4A3A4"/>
          </p15:clr>
        </p15:guide>
        <p15:guide id="10" pos="5049" userDrawn="1">
          <p15:clr>
            <a:srgbClr val="A4A3A4"/>
          </p15:clr>
        </p15:guide>
        <p15:guide id="11" pos="3187" userDrawn="1">
          <p15:clr>
            <a:srgbClr val="A4A3A4"/>
          </p15:clr>
        </p15:guide>
        <p15:guide id="12" pos="39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ny hill" initials="th" lastIdx="1" clrIdx="0">
    <p:extLst>
      <p:ext uri="{19B8F6BF-5375-455C-9EA6-DF929625EA0E}">
        <p15:presenceInfo xmlns:p15="http://schemas.microsoft.com/office/powerpoint/2012/main" userId="1fe39e17b951314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4259D"/>
    <a:srgbClr val="244582"/>
    <a:srgbClr val="5BA6DC"/>
    <a:srgbClr val="87B9A6"/>
    <a:srgbClr val="762A39"/>
    <a:srgbClr val="EE9400"/>
    <a:srgbClr val="2425A8"/>
    <a:srgbClr val="3C5771"/>
    <a:srgbClr val="24246C"/>
    <a:srgbClr val="2424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991"/>
    <p:restoredTop sz="96510"/>
  </p:normalViewPr>
  <p:slideViewPr>
    <p:cSldViewPr snapToGrid="0" snapToObjects="1">
      <p:cViewPr varScale="1">
        <p:scale>
          <a:sx n="165" d="100"/>
          <a:sy n="165" d="100"/>
        </p:scale>
        <p:origin x="232" y="1208"/>
      </p:cViewPr>
      <p:guideLst>
        <p:guide orient="horz" pos="2160"/>
        <p:guide pos="3840"/>
        <p:guide orient="horz" pos="686"/>
        <p:guide orient="horz" pos="845"/>
        <p:guide pos="386"/>
        <p:guide pos="7287"/>
        <p:guide orient="horz" pos="3770"/>
        <p:guide orient="horz" pos="2553"/>
        <p:guide orient="horz" pos="3379"/>
        <p:guide pos="5049"/>
        <p:guide pos="3187"/>
        <p:guide pos="39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D405B6-3F77-D243-A492-7E45208C308E}" type="datetimeFigureOut">
              <a:t>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1DC066-B54A-AD4C-B19D-A444EAB04E8C}" type="slidenum">
              <a:t>‹#›</a:t>
            </a:fld>
            <a:endParaRPr lang="en-US"/>
          </a:p>
        </p:txBody>
      </p:sp>
    </p:spTree>
    <p:extLst>
      <p:ext uri="{BB962C8B-B14F-4D97-AF65-F5344CB8AC3E}">
        <p14:creationId xmlns:p14="http://schemas.microsoft.com/office/powerpoint/2010/main" val="1838741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84815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31461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38609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39405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88753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8604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4386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11894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50425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04369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52007-3ED9-AC40-A598-9A8F2C50F1A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19E79F9-D095-6E4D-A91C-7CFEA3AECE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BFA5129-7F1D-F549-B612-E07FA59F5634}"/>
              </a:ext>
            </a:extLst>
          </p:cNvPr>
          <p:cNvSpPr>
            <a:spLocks noGrp="1"/>
          </p:cNvSpPr>
          <p:nvPr>
            <p:ph type="dt" sz="half" idx="10"/>
          </p:nvPr>
        </p:nvSpPr>
        <p:spPr/>
        <p:txBody>
          <a:bodyPr/>
          <a:lstStyle/>
          <a:p>
            <a:fld id="{53654954-0729-5F45-B656-B106D096311B}" type="datetimeFigureOut">
              <a:t>7/20/20</a:t>
            </a:fld>
            <a:endParaRPr lang="en-US"/>
          </a:p>
        </p:txBody>
      </p:sp>
      <p:sp>
        <p:nvSpPr>
          <p:cNvPr id="5" name="Footer Placeholder 4">
            <a:extLst>
              <a:ext uri="{FF2B5EF4-FFF2-40B4-BE49-F238E27FC236}">
                <a16:creationId xmlns:a16="http://schemas.microsoft.com/office/drawing/2014/main" id="{DA277917-AA5E-DD46-80DE-9A0265A782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C740D4-68CC-8944-9593-1AB858870563}"/>
              </a:ext>
            </a:extLst>
          </p:cNvPr>
          <p:cNvSpPr>
            <a:spLocks noGrp="1"/>
          </p:cNvSpPr>
          <p:nvPr>
            <p:ph type="sldNum" sz="quarter" idx="12"/>
          </p:nvPr>
        </p:nvSpPr>
        <p:spPr/>
        <p:txBody>
          <a:bodyPr/>
          <a:lstStyle/>
          <a:p>
            <a:fld id="{6B08A333-02EC-824A-94EE-C396491EBFCC}" type="slidenum">
              <a:t>‹#›</a:t>
            </a:fld>
            <a:endParaRPr lang="en-US"/>
          </a:p>
        </p:txBody>
      </p:sp>
    </p:spTree>
    <p:extLst>
      <p:ext uri="{BB962C8B-B14F-4D97-AF65-F5344CB8AC3E}">
        <p14:creationId xmlns:p14="http://schemas.microsoft.com/office/powerpoint/2010/main" val="415281970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9AC17-86D0-894C-B831-A3A0AEA9BD7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20D0845-76DC-B147-8F02-B2566518E87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04B05F9-594A-4F40-98DE-94FF8B4A644F}"/>
              </a:ext>
            </a:extLst>
          </p:cNvPr>
          <p:cNvSpPr>
            <a:spLocks noGrp="1"/>
          </p:cNvSpPr>
          <p:nvPr>
            <p:ph type="dt" sz="half" idx="10"/>
          </p:nvPr>
        </p:nvSpPr>
        <p:spPr/>
        <p:txBody>
          <a:bodyPr/>
          <a:lstStyle/>
          <a:p>
            <a:fld id="{53654954-0729-5F45-B656-B106D096311B}" type="datetimeFigureOut">
              <a:t>7/20/20</a:t>
            </a:fld>
            <a:endParaRPr lang="en-US"/>
          </a:p>
        </p:txBody>
      </p:sp>
      <p:sp>
        <p:nvSpPr>
          <p:cNvPr id="5" name="Footer Placeholder 4">
            <a:extLst>
              <a:ext uri="{FF2B5EF4-FFF2-40B4-BE49-F238E27FC236}">
                <a16:creationId xmlns:a16="http://schemas.microsoft.com/office/drawing/2014/main" id="{3CDC5D06-21DC-3942-AA38-12C1E97BA6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F8BE28-8EE8-F546-B138-8C2E3591D37A}"/>
              </a:ext>
            </a:extLst>
          </p:cNvPr>
          <p:cNvSpPr>
            <a:spLocks noGrp="1"/>
          </p:cNvSpPr>
          <p:nvPr>
            <p:ph type="sldNum" sz="quarter" idx="12"/>
          </p:nvPr>
        </p:nvSpPr>
        <p:spPr/>
        <p:txBody>
          <a:bodyPr/>
          <a:lstStyle/>
          <a:p>
            <a:fld id="{6B08A333-02EC-824A-94EE-C396491EBFCC}" type="slidenum">
              <a:t>‹#›</a:t>
            </a:fld>
            <a:endParaRPr lang="en-US"/>
          </a:p>
        </p:txBody>
      </p:sp>
    </p:spTree>
    <p:extLst>
      <p:ext uri="{BB962C8B-B14F-4D97-AF65-F5344CB8AC3E}">
        <p14:creationId xmlns:p14="http://schemas.microsoft.com/office/powerpoint/2010/main" val="297361767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76400F-8315-A04E-91E8-0DF0A5198E8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6310FD8-9D01-0141-A809-83C8B22281E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F140164-F32A-BF44-A677-CB974F7D7CE6}"/>
              </a:ext>
            </a:extLst>
          </p:cNvPr>
          <p:cNvSpPr>
            <a:spLocks noGrp="1"/>
          </p:cNvSpPr>
          <p:nvPr>
            <p:ph type="dt" sz="half" idx="10"/>
          </p:nvPr>
        </p:nvSpPr>
        <p:spPr/>
        <p:txBody>
          <a:bodyPr/>
          <a:lstStyle/>
          <a:p>
            <a:fld id="{53654954-0729-5F45-B656-B106D096311B}" type="datetimeFigureOut">
              <a:t>7/20/20</a:t>
            </a:fld>
            <a:endParaRPr lang="en-US"/>
          </a:p>
        </p:txBody>
      </p:sp>
      <p:sp>
        <p:nvSpPr>
          <p:cNvPr id="5" name="Footer Placeholder 4">
            <a:extLst>
              <a:ext uri="{FF2B5EF4-FFF2-40B4-BE49-F238E27FC236}">
                <a16:creationId xmlns:a16="http://schemas.microsoft.com/office/drawing/2014/main" id="{D20CD059-BDD6-D147-A556-A732E76836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22DD09-B382-AF47-A2C2-717F4860CF60}"/>
              </a:ext>
            </a:extLst>
          </p:cNvPr>
          <p:cNvSpPr>
            <a:spLocks noGrp="1"/>
          </p:cNvSpPr>
          <p:nvPr>
            <p:ph type="sldNum" sz="quarter" idx="12"/>
          </p:nvPr>
        </p:nvSpPr>
        <p:spPr/>
        <p:txBody>
          <a:bodyPr/>
          <a:lstStyle/>
          <a:p>
            <a:fld id="{6B08A333-02EC-824A-94EE-C396491EBFCC}" type="slidenum">
              <a:t>‹#›</a:t>
            </a:fld>
            <a:endParaRPr lang="en-US"/>
          </a:p>
        </p:txBody>
      </p:sp>
    </p:spTree>
    <p:extLst>
      <p:ext uri="{BB962C8B-B14F-4D97-AF65-F5344CB8AC3E}">
        <p14:creationId xmlns:p14="http://schemas.microsoft.com/office/powerpoint/2010/main" val="392092676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19193-5925-3547-B6A7-E694B99BE2E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6058D5C-409C-014D-844E-A768B84192D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CCDEB2B-0E94-8C4C-945F-9589ABF44309}"/>
              </a:ext>
            </a:extLst>
          </p:cNvPr>
          <p:cNvSpPr>
            <a:spLocks noGrp="1"/>
          </p:cNvSpPr>
          <p:nvPr>
            <p:ph type="dt" sz="half" idx="10"/>
          </p:nvPr>
        </p:nvSpPr>
        <p:spPr/>
        <p:txBody>
          <a:bodyPr/>
          <a:lstStyle/>
          <a:p>
            <a:fld id="{53654954-0729-5F45-B656-B106D096311B}" type="datetimeFigureOut">
              <a:t>7/20/20</a:t>
            </a:fld>
            <a:endParaRPr lang="en-US"/>
          </a:p>
        </p:txBody>
      </p:sp>
      <p:sp>
        <p:nvSpPr>
          <p:cNvPr id="5" name="Footer Placeholder 4">
            <a:extLst>
              <a:ext uri="{FF2B5EF4-FFF2-40B4-BE49-F238E27FC236}">
                <a16:creationId xmlns:a16="http://schemas.microsoft.com/office/drawing/2014/main" id="{F1A3B08C-3070-CE4A-8F90-2479C76B83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1DE053-58FE-3C49-B9F8-A44A2E0E5193}"/>
              </a:ext>
            </a:extLst>
          </p:cNvPr>
          <p:cNvSpPr>
            <a:spLocks noGrp="1"/>
          </p:cNvSpPr>
          <p:nvPr>
            <p:ph type="sldNum" sz="quarter" idx="12"/>
          </p:nvPr>
        </p:nvSpPr>
        <p:spPr/>
        <p:txBody>
          <a:bodyPr/>
          <a:lstStyle/>
          <a:p>
            <a:fld id="{6B08A333-02EC-824A-94EE-C396491EBFCC}" type="slidenum">
              <a:t>‹#›</a:t>
            </a:fld>
            <a:endParaRPr lang="en-US"/>
          </a:p>
        </p:txBody>
      </p:sp>
    </p:spTree>
    <p:extLst>
      <p:ext uri="{BB962C8B-B14F-4D97-AF65-F5344CB8AC3E}">
        <p14:creationId xmlns:p14="http://schemas.microsoft.com/office/powerpoint/2010/main" val="9413623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D4210-8AE1-7846-B878-373D92DCB86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D9A2DC7-BC2F-264D-8488-E6B1DD8DD8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5E724C2-1AA5-6846-A924-D2996A38ED8C}"/>
              </a:ext>
            </a:extLst>
          </p:cNvPr>
          <p:cNvSpPr>
            <a:spLocks noGrp="1"/>
          </p:cNvSpPr>
          <p:nvPr>
            <p:ph type="dt" sz="half" idx="10"/>
          </p:nvPr>
        </p:nvSpPr>
        <p:spPr/>
        <p:txBody>
          <a:bodyPr/>
          <a:lstStyle/>
          <a:p>
            <a:fld id="{53654954-0729-5F45-B656-B106D096311B}" type="datetimeFigureOut">
              <a:t>7/20/20</a:t>
            </a:fld>
            <a:endParaRPr lang="en-US"/>
          </a:p>
        </p:txBody>
      </p:sp>
      <p:sp>
        <p:nvSpPr>
          <p:cNvPr id="5" name="Footer Placeholder 4">
            <a:extLst>
              <a:ext uri="{FF2B5EF4-FFF2-40B4-BE49-F238E27FC236}">
                <a16:creationId xmlns:a16="http://schemas.microsoft.com/office/drawing/2014/main" id="{D548C519-30AE-EC4C-A63C-ADDF43AFBA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3AB0C4-3022-8B4C-9F97-9516B5B82BC6}"/>
              </a:ext>
            </a:extLst>
          </p:cNvPr>
          <p:cNvSpPr>
            <a:spLocks noGrp="1"/>
          </p:cNvSpPr>
          <p:nvPr>
            <p:ph type="sldNum" sz="quarter" idx="12"/>
          </p:nvPr>
        </p:nvSpPr>
        <p:spPr/>
        <p:txBody>
          <a:bodyPr/>
          <a:lstStyle/>
          <a:p>
            <a:fld id="{6B08A333-02EC-824A-94EE-C396491EBFCC}" type="slidenum">
              <a:t>‹#›</a:t>
            </a:fld>
            <a:endParaRPr lang="en-US"/>
          </a:p>
        </p:txBody>
      </p:sp>
    </p:spTree>
    <p:extLst>
      <p:ext uri="{BB962C8B-B14F-4D97-AF65-F5344CB8AC3E}">
        <p14:creationId xmlns:p14="http://schemas.microsoft.com/office/powerpoint/2010/main" val="336901796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AC589-B830-204A-B027-37D93620F06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E2FF663-726F-7944-8658-986CB86F590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F2D5BED-A7A1-5342-98D5-9F8F495B307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7AFBE6C-7FB1-0A48-81F9-0A26D036E13B}"/>
              </a:ext>
            </a:extLst>
          </p:cNvPr>
          <p:cNvSpPr>
            <a:spLocks noGrp="1"/>
          </p:cNvSpPr>
          <p:nvPr>
            <p:ph type="dt" sz="half" idx="10"/>
          </p:nvPr>
        </p:nvSpPr>
        <p:spPr/>
        <p:txBody>
          <a:bodyPr/>
          <a:lstStyle/>
          <a:p>
            <a:fld id="{53654954-0729-5F45-B656-B106D096311B}" type="datetimeFigureOut">
              <a:t>7/20/20</a:t>
            </a:fld>
            <a:endParaRPr lang="en-US"/>
          </a:p>
        </p:txBody>
      </p:sp>
      <p:sp>
        <p:nvSpPr>
          <p:cNvPr id="6" name="Footer Placeholder 5">
            <a:extLst>
              <a:ext uri="{FF2B5EF4-FFF2-40B4-BE49-F238E27FC236}">
                <a16:creationId xmlns:a16="http://schemas.microsoft.com/office/drawing/2014/main" id="{DA8EF1A9-9AB3-E742-BF9B-54F451FC10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B4F937-E501-E940-BDC7-E27E9971F566}"/>
              </a:ext>
            </a:extLst>
          </p:cNvPr>
          <p:cNvSpPr>
            <a:spLocks noGrp="1"/>
          </p:cNvSpPr>
          <p:nvPr>
            <p:ph type="sldNum" sz="quarter" idx="12"/>
          </p:nvPr>
        </p:nvSpPr>
        <p:spPr/>
        <p:txBody>
          <a:bodyPr/>
          <a:lstStyle/>
          <a:p>
            <a:fld id="{6B08A333-02EC-824A-94EE-C396491EBFCC}" type="slidenum">
              <a:t>‹#›</a:t>
            </a:fld>
            <a:endParaRPr lang="en-US"/>
          </a:p>
        </p:txBody>
      </p:sp>
    </p:spTree>
    <p:extLst>
      <p:ext uri="{BB962C8B-B14F-4D97-AF65-F5344CB8AC3E}">
        <p14:creationId xmlns:p14="http://schemas.microsoft.com/office/powerpoint/2010/main" val="161775832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29153-A133-6643-8112-4C3BB65C2B44}"/>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00F06CC-8E93-AA47-AD05-E79FCC148B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0D0F418-1923-304D-B89C-380907785D6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F435D4-2B7F-B343-9E77-5C150CF0EF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44BEC02-A458-9247-9DE8-90C4F7C99C4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157BBE1-21AE-5A46-ABFE-0B1DD6264492}"/>
              </a:ext>
            </a:extLst>
          </p:cNvPr>
          <p:cNvSpPr>
            <a:spLocks noGrp="1"/>
          </p:cNvSpPr>
          <p:nvPr>
            <p:ph type="dt" sz="half" idx="10"/>
          </p:nvPr>
        </p:nvSpPr>
        <p:spPr/>
        <p:txBody>
          <a:bodyPr/>
          <a:lstStyle/>
          <a:p>
            <a:fld id="{53654954-0729-5F45-B656-B106D096311B}" type="datetimeFigureOut">
              <a:t>7/20/20</a:t>
            </a:fld>
            <a:endParaRPr lang="en-US"/>
          </a:p>
        </p:txBody>
      </p:sp>
      <p:sp>
        <p:nvSpPr>
          <p:cNvPr id="8" name="Footer Placeholder 7">
            <a:extLst>
              <a:ext uri="{FF2B5EF4-FFF2-40B4-BE49-F238E27FC236}">
                <a16:creationId xmlns:a16="http://schemas.microsoft.com/office/drawing/2014/main" id="{0E6FE325-07DB-0940-A0B5-D254AD82CF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A3B696-4DDE-D647-8F7A-6AC3F56AE695}"/>
              </a:ext>
            </a:extLst>
          </p:cNvPr>
          <p:cNvSpPr>
            <a:spLocks noGrp="1"/>
          </p:cNvSpPr>
          <p:nvPr>
            <p:ph type="sldNum" sz="quarter" idx="12"/>
          </p:nvPr>
        </p:nvSpPr>
        <p:spPr/>
        <p:txBody>
          <a:bodyPr/>
          <a:lstStyle/>
          <a:p>
            <a:fld id="{6B08A333-02EC-824A-94EE-C396491EBFCC}" type="slidenum">
              <a:t>‹#›</a:t>
            </a:fld>
            <a:endParaRPr lang="en-US"/>
          </a:p>
        </p:txBody>
      </p:sp>
    </p:spTree>
    <p:extLst>
      <p:ext uri="{BB962C8B-B14F-4D97-AF65-F5344CB8AC3E}">
        <p14:creationId xmlns:p14="http://schemas.microsoft.com/office/powerpoint/2010/main" val="429273348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0267D-8931-AC4E-B5D9-920EFFD4211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BC531C3-962C-C74B-8641-F85E120303D1}"/>
              </a:ext>
            </a:extLst>
          </p:cNvPr>
          <p:cNvSpPr>
            <a:spLocks noGrp="1"/>
          </p:cNvSpPr>
          <p:nvPr>
            <p:ph type="dt" sz="half" idx="10"/>
          </p:nvPr>
        </p:nvSpPr>
        <p:spPr/>
        <p:txBody>
          <a:bodyPr/>
          <a:lstStyle/>
          <a:p>
            <a:fld id="{53654954-0729-5F45-B656-B106D096311B}" type="datetimeFigureOut">
              <a:t>7/20/20</a:t>
            </a:fld>
            <a:endParaRPr lang="en-US"/>
          </a:p>
        </p:txBody>
      </p:sp>
      <p:sp>
        <p:nvSpPr>
          <p:cNvPr id="4" name="Footer Placeholder 3">
            <a:extLst>
              <a:ext uri="{FF2B5EF4-FFF2-40B4-BE49-F238E27FC236}">
                <a16:creationId xmlns:a16="http://schemas.microsoft.com/office/drawing/2014/main" id="{6079E465-CCC0-8D40-A71D-5AD083870A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37BF4A-03A8-AD4B-ABDA-24A512FCD841}"/>
              </a:ext>
            </a:extLst>
          </p:cNvPr>
          <p:cNvSpPr>
            <a:spLocks noGrp="1"/>
          </p:cNvSpPr>
          <p:nvPr>
            <p:ph type="sldNum" sz="quarter" idx="12"/>
          </p:nvPr>
        </p:nvSpPr>
        <p:spPr/>
        <p:txBody>
          <a:bodyPr/>
          <a:lstStyle/>
          <a:p>
            <a:fld id="{6B08A333-02EC-824A-94EE-C396491EBFCC}" type="slidenum">
              <a:t>‹#›</a:t>
            </a:fld>
            <a:endParaRPr lang="en-US"/>
          </a:p>
        </p:txBody>
      </p:sp>
    </p:spTree>
    <p:extLst>
      <p:ext uri="{BB962C8B-B14F-4D97-AF65-F5344CB8AC3E}">
        <p14:creationId xmlns:p14="http://schemas.microsoft.com/office/powerpoint/2010/main" val="375076130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71893D-F4E3-324F-9172-8B50A459AE6B}"/>
              </a:ext>
            </a:extLst>
          </p:cNvPr>
          <p:cNvSpPr>
            <a:spLocks noGrp="1"/>
          </p:cNvSpPr>
          <p:nvPr>
            <p:ph type="dt" sz="half" idx="10"/>
          </p:nvPr>
        </p:nvSpPr>
        <p:spPr/>
        <p:txBody>
          <a:bodyPr/>
          <a:lstStyle/>
          <a:p>
            <a:fld id="{53654954-0729-5F45-B656-B106D096311B}" type="datetimeFigureOut">
              <a:t>7/20/20</a:t>
            </a:fld>
            <a:endParaRPr lang="en-US"/>
          </a:p>
        </p:txBody>
      </p:sp>
      <p:sp>
        <p:nvSpPr>
          <p:cNvPr id="3" name="Footer Placeholder 2">
            <a:extLst>
              <a:ext uri="{FF2B5EF4-FFF2-40B4-BE49-F238E27FC236}">
                <a16:creationId xmlns:a16="http://schemas.microsoft.com/office/drawing/2014/main" id="{4C11DA11-6771-2844-ADD1-0782C87B151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DF4CE2-334D-8F45-A722-B1BEF3760241}"/>
              </a:ext>
            </a:extLst>
          </p:cNvPr>
          <p:cNvSpPr>
            <a:spLocks noGrp="1"/>
          </p:cNvSpPr>
          <p:nvPr>
            <p:ph type="sldNum" sz="quarter" idx="12"/>
          </p:nvPr>
        </p:nvSpPr>
        <p:spPr/>
        <p:txBody>
          <a:bodyPr/>
          <a:lstStyle/>
          <a:p>
            <a:fld id="{6B08A333-02EC-824A-94EE-C396491EBFCC}" type="slidenum">
              <a:t>‹#›</a:t>
            </a:fld>
            <a:endParaRPr lang="en-US"/>
          </a:p>
        </p:txBody>
      </p:sp>
    </p:spTree>
    <p:extLst>
      <p:ext uri="{BB962C8B-B14F-4D97-AF65-F5344CB8AC3E}">
        <p14:creationId xmlns:p14="http://schemas.microsoft.com/office/powerpoint/2010/main" val="236388714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2999C-09DB-D84B-A482-090AD6AAC80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F10EE87-DA19-6449-B44B-7AB3194B35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79D4B78-3530-AD44-9E1B-118C911AC9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B490F25-BA91-2C40-8B64-8CF067F79030}"/>
              </a:ext>
            </a:extLst>
          </p:cNvPr>
          <p:cNvSpPr>
            <a:spLocks noGrp="1"/>
          </p:cNvSpPr>
          <p:nvPr>
            <p:ph type="dt" sz="half" idx="10"/>
          </p:nvPr>
        </p:nvSpPr>
        <p:spPr/>
        <p:txBody>
          <a:bodyPr/>
          <a:lstStyle/>
          <a:p>
            <a:fld id="{53654954-0729-5F45-B656-B106D096311B}" type="datetimeFigureOut">
              <a:t>7/20/20</a:t>
            </a:fld>
            <a:endParaRPr lang="en-US"/>
          </a:p>
        </p:txBody>
      </p:sp>
      <p:sp>
        <p:nvSpPr>
          <p:cNvPr id="6" name="Footer Placeholder 5">
            <a:extLst>
              <a:ext uri="{FF2B5EF4-FFF2-40B4-BE49-F238E27FC236}">
                <a16:creationId xmlns:a16="http://schemas.microsoft.com/office/drawing/2014/main" id="{FC5D54C4-50CF-894D-823C-CA5A0C510D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81D8D6-E98D-6647-B7B9-9C20BAAB4BFE}"/>
              </a:ext>
            </a:extLst>
          </p:cNvPr>
          <p:cNvSpPr>
            <a:spLocks noGrp="1"/>
          </p:cNvSpPr>
          <p:nvPr>
            <p:ph type="sldNum" sz="quarter" idx="12"/>
          </p:nvPr>
        </p:nvSpPr>
        <p:spPr/>
        <p:txBody>
          <a:bodyPr/>
          <a:lstStyle/>
          <a:p>
            <a:fld id="{6B08A333-02EC-824A-94EE-C396491EBFCC}" type="slidenum">
              <a:t>‹#›</a:t>
            </a:fld>
            <a:endParaRPr lang="en-US"/>
          </a:p>
        </p:txBody>
      </p:sp>
    </p:spTree>
    <p:extLst>
      <p:ext uri="{BB962C8B-B14F-4D97-AF65-F5344CB8AC3E}">
        <p14:creationId xmlns:p14="http://schemas.microsoft.com/office/powerpoint/2010/main" val="353184703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BE59D-F783-B948-88CA-4EF223F78C5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D58B2F5-4084-474F-BE94-F0C7B7A5CA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CF7F7E-472E-094F-AB44-A164F537C1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1CF46F9-B773-9043-BDD1-49AEA85C2486}"/>
              </a:ext>
            </a:extLst>
          </p:cNvPr>
          <p:cNvSpPr>
            <a:spLocks noGrp="1"/>
          </p:cNvSpPr>
          <p:nvPr>
            <p:ph type="dt" sz="half" idx="10"/>
          </p:nvPr>
        </p:nvSpPr>
        <p:spPr/>
        <p:txBody>
          <a:bodyPr/>
          <a:lstStyle/>
          <a:p>
            <a:fld id="{53654954-0729-5F45-B656-B106D096311B}" type="datetimeFigureOut">
              <a:t>7/20/20</a:t>
            </a:fld>
            <a:endParaRPr lang="en-US"/>
          </a:p>
        </p:txBody>
      </p:sp>
      <p:sp>
        <p:nvSpPr>
          <p:cNvPr id="6" name="Footer Placeholder 5">
            <a:extLst>
              <a:ext uri="{FF2B5EF4-FFF2-40B4-BE49-F238E27FC236}">
                <a16:creationId xmlns:a16="http://schemas.microsoft.com/office/drawing/2014/main" id="{EF26E4B7-6FD2-4F49-ACEF-4B398C6469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446432-4F34-AA44-B3C9-807E88B3C58D}"/>
              </a:ext>
            </a:extLst>
          </p:cNvPr>
          <p:cNvSpPr>
            <a:spLocks noGrp="1"/>
          </p:cNvSpPr>
          <p:nvPr>
            <p:ph type="sldNum" sz="quarter" idx="12"/>
          </p:nvPr>
        </p:nvSpPr>
        <p:spPr/>
        <p:txBody>
          <a:bodyPr/>
          <a:lstStyle/>
          <a:p>
            <a:fld id="{6B08A333-02EC-824A-94EE-C396491EBFCC}" type="slidenum">
              <a:t>‹#›</a:t>
            </a:fld>
            <a:endParaRPr lang="en-US"/>
          </a:p>
        </p:txBody>
      </p:sp>
    </p:spTree>
    <p:extLst>
      <p:ext uri="{BB962C8B-B14F-4D97-AF65-F5344CB8AC3E}">
        <p14:creationId xmlns:p14="http://schemas.microsoft.com/office/powerpoint/2010/main" val="211144291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07386B-83D4-DF47-B974-760D088AC6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8533366-3088-A248-B890-ED78789352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4DC46BC-D3F3-924D-9CA7-6EC0504A99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654954-0729-5F45-B656-B106D096311B}" type="datetimeFigureOut">
              <a:t>7/20/20</a:t>
            </a:fld>
            <a:endParaRPr lang="en-US"/>
          </a:p>
        </p:txBody>
      </p:sp>
      <p:sp>
        <p:nvSpPr>
          <p:cNvPr id="5" name="Footer Placeholder 4">
            <a:extLst>
              <a:ext uri="{FF2B5EF4-FFF2-40B4-BE49-F238E27FC236}">
                <a16:creationId xmlns:a16="http://schemas.microsoft.com/office/drawing/2014/main" id="{048274E4-C692-5D45-85F4-F950AC8714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E5F8BB-FC56-6F46-B61C-6933BDD970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08A333-02EC-824A-94EE-C396491EBFCC}" type="slidenum">
              <a:t>‹#›</a:t>
            </a:fld>
            <a:endParaRPr lang="en-US"/>
          </a:p>
        </p:txBody>
      </p:sp>
    </p:spTree>
    <p:extLst>
      <p:ext uri="{BB962C8B-B14F-4D97-AF65-F5344CB8AC3E}">
        <p14:creationId xmlns:p14="http://schemas.microsoft.com/office/powerpoint/2010/main" val="211479429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p:fade/>
  </p:transition>
  <p:txStyles>
    <p:title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nrope Ligh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nrope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nrope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nrope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nrope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hyperlink" Target="http://www.reopeningsafely.ca/"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21.png"/><Relationship Id="rId12" Type="http://schemas.openxmlformats.org/officeDocument/2006/relationships/image" Target="../media/image27.svg"/><Relationship Id="rId2" Type="http://schemas.openxmlformats.org/officeDocument/2006/relationships/image" Target="../media/image19.jpeg"/><Relationship Id="rId16" Type="http://schemas.openxmlformats.org/officeDocument/2006/relationships/image" Target="../media/image12.sv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26.png"/><Relationship Id="rId5" Type="http://schemas.openxmlformats.org/officeDocument/2006/relationships/image" Target="../media/image14.png"/><Relationship Id="rId15" Type="http://schemas.openxmlformats.org/officeDocument/2006/relationships/image" Target="../media/image11.png"/><Relationship Id="rId10" Type="http://schemas.openxmlformats.org/officeDocument/2006/relationships/image" Target="../media/image25.svg"/><Relationship Id="rId4" Type="http://schemas.microsoft.com/office/2007/relationships/hdphoto" Target="../media/hdphoto6.wdp"/><Relationship Id="rId9" Type="http://schemas.openxmlformats.org/officeDocument/2006/relationships/image" Target="../media/image24.png"/><Relationship Id="rId14" Type="http://schemas.openxmlformats.org/officeDocument/2006/relationships/image" Target="../media/image18.sv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8.jpeg"/><Relationship Id="rId7" Type="http://schemas.openxmlformats.org/officeDocument/2006/relationships/image" Target="../media/image32.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3.jpeg"/><Relationship Id="rId7" Type="http://schemas.openxmlformats.org/officeDocument/2006/relationships/image" Target="../media/image32.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4.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6.sv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7.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2.sv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8.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2.sv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9.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2.sv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0.jpeg"/><Relationship Id="rId4" Type="http://schemas.openxmlformats.org/officeDocument/2006/relationships/image" Target="../media/image12.sv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sv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sv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2.sv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6.svg"/></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7.jpeg"/><Relationship Id="rId7" Type="http://schemas.openxmlformats.org/officeDocument/2006/relationships/image" Target="../media/image32.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 Id="rId9"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jpeg"/><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9.wdp"/><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0.png"/><Relationship Id="rId5" Type="http://schemas.microsoft.com/office/2007/relationships/hdphoto" Target="../media/hdphoto8.wdp"/><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png"/><Relationship Id="rId7" Type="http://schemas.microsoft.com/office/2007/relationships/hdphoto" Target="../media/hdphoto11.wdp"/><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49.png"/><Relationship Id="rId5" Type="http://schemas.microsoft.com/office/2007/relationships/hdphoto" Target="../media/hdphoto10.wdp"/><Relationship Id="rId4" Type="http://schemas.openxmlformats.org/officeDocument/2006/relationships/image" Target="../media/image51.png"/><Relationship Id="rId9" Type="http://schemas.microsoft.com/office/2007/relationships/hdphoto" Target="../media/hdphoto12.wdp"/></Relationships>
</file>

<file path=ppt/slides/_rels/slide2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png"/><Relationship Id="rId7" Type="http://schemas.microsoft.com/office/2007/relationships/hdphoto" Target="../media/hdphoto14.wdp"/><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2.png"/><Relationship Id="rId11" Type="http://schemas.microsoft.com/office/2007/relationships/hdphoto" Target="../media/hdphoto16.wdp"/><Relationship Id="rId5" Type="http://schemas.microsoft.com/office/2007/relationships/hdphoto" Target="../media/hdphoto13.wdp"/><Relationship Id="rId10" Type="http://schemas.openxmlformats.org/officeDocument/2006/relationships/image" Target="../media/image50.png"/><Relationship Id="rId4" Type="http://schemas.openxmlformats.org/officeDocument/2006/relationships/image" Target="../media/image51.png"/><Relationship Id="rId9" Type="http://schemas.microsoft.com/office/2007/relationships/hdphoto" Target="../media/hdphoto15.wdp"/></Relationships>
</file>

<file path=ppt/slides/_rels/slide27.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31.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30.svg"/><Relationship Id="rId2" Type="http://schemas.openxmlformats.org/officeDocument/2006/relationships/image" Target="../media/image53.jpg"/><Relationship Id="rId16" Type="http://schemas.microsoft.com/office/2007/relationships/hdphoto" Target="../media/hdphoto4.wdp"/><Relationship Id="rId1" Type="http://schemas.openxmlformats.org/officeDocument/2006/relationships/slideLayout" Target="../slideLayouts/slideLayout7.xml"/><Relationship Id="rId6" Type="http://schemas.openxmlformats.org/officeDocument/2006/relationships/image" Target="../media/image57.svg"/><Relationship Id="rId11" Type="http://schemas.openxmlformats.org/officeDocument/2006/relationships/image" Target="../media/image29.png"/><Relationship Id="rId5" Type="http://schemas.openxmlformats.org/officeDocument/2006/relationships/image" Target="../media/image56.png"/><Relationship Id="rId15" Type="http://schemas.openxmlformats.org/officeDocument/2006/relationships/image" Target="../media/image8.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 Id="rId14" Type="http://schemas.openxmlformats.org/officeDocument/2006/relationships/image" Target="../media/image32.sv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8.png"/><Relationship Id="rId4" Type="http://schemas.openxmlformats.org/officeDocument/2006/relationships/image" Target="../media/image64.svg"/></Relationships>
</file>

<file path=ppt/slides/_rels/slide29.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3.png"/><Relationship Id="rId7" Type="http://schemas.openxmlformats.org/officeDocument/2006/relationships/image" Target="../media/image65.png"/><Relationship Id="rId12" Type="http://schemas.openxmlformats.org/officeDocument/2006/relationships/image" Target="../media/image55.svg"/><Relationship Id="rId2" Type="http://schemas.openxmlformats.org/officeDocument/2006/relationships/image" Target="../media/image62.jpg"/><Relationship Id="rId1" Type="http://schemas.openxmlformats.org/officeDocument/2006/relationships/slideLayout" Target="../slideLayouts/slideLayout7.xml"/><Relationship Id="rId6" Type="http://schemas.microsoft.com/office/2007/relationships/hdphoto" Target="../media/hdphoto4.wdp"/><Relationship Id="rId11" Type="http://schemas.openxmlformats.org/officeDocument/2006/relationships/image" Target="../media/image54.png"/><Relationship Id="rId5" Type="http://schemas.openxmlformats.org/officeDocument/2006/relationships/image" Target="../media/image8.png"/><Relationship Id="rId10" Type="http://schemas.microsoft.com/office/2007/relationships/hdphoto" Target="../media/hdphoto17.wdp"/><Relationship Id="rId4" Type="http://schemas.openxmlformats.org/officeDocument/2006/relationships/image" Target="../media/image64.svg"/><Relationship Id="rId9"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54.png"/><Relationship Id="rId3" Type="http://schemas.openxmlformats.org/officeDocument/2006/relationships/image" Target="../media/image63.png"/><Relationship Id="rId7" Type="http://schemas.openxmlformats.org/officeDocument/2006/relationships/image" Target="../media/image65.png"/><Relationship Id="rId12" Type="http://schemas.microsoft.com/office/2007/relationships/hdphoto" Target="../media/hdphoto18.wdp"/><Relationship Id="rId2" Type="http://schemas.openxmlformats.org/officeDocument/2006/relationships/image" Target="../media/image62.jpg"/><Relationship Id="rId16" Type="http://schemas.openxmlformats.org/officeDocument/2006/relationships/image" Target="../media/image57.svg"/><Relationship Id="rId1" Type="http://schemas.openxmlformats.org/officeDocument/2006/relationships/slideLayout" Target="../slideLayouts/slideLayout7.xml"/><Relationship Id="rId6" Type="http://schemas.microsoft.com/office/2007/relationships/hdphoto" Target="../media/hdphoto4.wdp"/><Relationship Id="rId11" Type="http://schemas.openxmlformats.org/officeDocument/2006/relationships/image" Target="../media/image68.png"/><Relationship Id="rId5" Type="http://schemas.openxmlformats.org/officeDocument/2006/relationships/image" Target="../media/image8.png"/><Relationship Id="rId15" Type="http://schemas.openxmlformats.org/officeDocument/2006/relationships/image" Target="../media/image56.png"/><Relationship Id="rId10" Type="http://schemas.microsoft.com/office/2007/relationships/hdphoto" Target="../media/hdphoto17.wdp"/><Relationship Id="rId4" Type="http://schemas.openxmlformats.org/officeDocument/2006/relationships/image" Target="../media/image64.svg"/><Relationship Id="rId9" Type="http://schemas.openxmlformats.org/officeDocument/2006/relationships/image" Target="../media/image67.png"/><Relationship Id="rId14" Type="http://schemas.openxmlformats.org/officeDocument/2006/relationships/image" Target="../media/image55.svg"/></Relationships>
</file>

<file path=ppt/slides/_rels/slide31.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69.png"/><Relationship Id="rId18" Type="http://schemas.openxmlformats.org/officeDocument/2006/relationships/image" Target="../media/image57.svg"/><Relationship Id="rId3" Type="http://schemas.openxmlformats.org/officeDocument/2006/relationships/image" Target="../media/image63.png"/><Relationship Id="rId7" Type="http://schemas.openxmlformats.org/officeDocument/2006/relationships/image" Target="../media/image65.png"/><Relationship Id="rId12" Type="http://schemas.microsoft.com/office/2007/relationships/hdphoto" Target="../media/hdphoto18.wdp"/><Relationship Id="rId17" Type="http://schemas.openxmlformats.org/officeDocument/2006/relationships/image" Target="../media/image56.png"/><Relationship Id="rId2" Type="http://schemas.openxmlformats.org/officeDocument/2006/relationships/image" Target="../media/image62.jpg"/><Relationship Id="rId16" Type="http://schemas.openxmlformats.org/officeDocument/2006/relationships/image" Target="../media/image55.svg"/><Relationship Id="rId20" Type="http://schemas.openxmlformats.org/officeDocument/2006/relationships/image" Target="../media/image59.svg"/><Relationship Id="rId1" Type="http://schemas.openxmlformats.org/officeDocument/2006/relationships/slideLayout" Target="../slideLayouts/slideLayout7.xml"/><Relationship Id="rId6" Type="http://schemas.microsoft.com/office/2007/relationships/hdphoto" Target="../media/hdphoto4.wdp"/><Relationship Id="rId11" Type="http://schemas.openxmlformats.org/officeDocument/2006/relationships/image" Target="../media/image68.png"/><Relationship Id="rId5" Type="http://schemas.openxmlformats.org/officeDocument/2006/relationships/image" Target="../media/image8.png"/><Relationship Id="rId15" Type="http://schemas.openxmlformats.org/officeDocument/2006/relationships/image" Target="../media/image54.png"/><Relationship Id="rId10" Type="http://schemas.microsoft.com/office/2007/relationships/hdphoto" Target="../media/hdphoto17.wdp"/><Relationship Id="rId19" Type="http://schemas.openxmlformats.org/officeDocument/2006/relationships/image" Target="../media/image58.png"/><Relationship Id="rId4" Type="http://schemas.openxmlformats.org/officeDocument/2006/relationships/image" Target="../media/image64.svg"/><Relationship Id="rId9" Type="http://schemas.openxmlformats.org/officeDocument/2006/relationships/image" Target="../media/image67.png"/><Relationship Id="rId14" Type="http://schemas.microsoft.com/office/2007/relationships/hdphoto" Target="../media/hdphoto19.wdp"/></Relationships>
</file>

<file path=ppt/slides/_rels/slide32.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69.png"/><Relationship Id="rId18" Type="http://schemas.openxmlformats.org/officeDocument/2006/relationships/image" Target="../media/image55.svg"/><Relationship Id="rId3" Type="http://schemas.openxmlformats.org/officeDocument/2006/relationships/image" Target="../media/image63.png"/><Relationship Id="rId21" Type="http://schemas.openxmlformats.org/officeDocument/2006/relationships/image" Target="../media/image58.png"/><Relationship Id="rId7" Type="http://schemas.openxmlformats.org/officeDocument/2006/relationships/image" Target="../media/image65.png"/><Relationship Id="rId12" Type="http://schemas.microsoft.com/office/2007/relationships/hdphoto" Target="../media/hdphoto18.wdp"/><Relationship Id="rId17" Type="http://schemas.openxmlformats.org/officeDocument/2006/relationships/image" Target="../media/image54.png"/><Relationship Id="rId2" Type="http://schemas.openxmlformats.org/officeDocument/2006/relationships/image" Target="../media/image62.jpg"/><Relationship Id="rId16" Type="http://schemas.microsoft.com/office/2007/relationships/hdphoto" Target="../media/hdphoto20.wdp"/><Relationship Id="rId20" Type="http://schemas.openxmlformats.org/officeDocument/2006/relationships/image" Target="../media/image57.svg"/><Relationship Id="rId1" Type="http://schemas.openxmlformats.org/officeDocument/2006/relationships/slideLayout" Target="../slideLayouts/slideLayout7.xml"/><Relationship Id="rId6" Type="http://schemas.microsoft.com/office/2007/relationships/hdphoto" Target="../media/hdphoto4.wdp"/><Relationship Id="rId11" Type="http://schemas.openxmlformats.org/officeDocument/2006/relationships/image" Target="../media/image68.png"/><Relationship Id="rId24" Type="http://schemas.openxmlformats.org/officeDocument/2006/relationships/image" Target="../media/image61.svg"/><Relationship Id="rId5" Type="http://schemas.openxmlformats.org/officeDocument/2006/relationships/image" Target="../media/image8.png"/><Relationship Id="rId15" Type="http://schemas.openxmlformats.org/officeDocument/2006/relationships/image" Target="../media/image70.png"/><Relationship Id="rId23" Type="http://schemas.openxmlformats.org/officeDocument/2006/relationships/image" Target="../media/image60.png"/><Relationship Id="rId10" Type="http://schemas.microsoft.com/office/2007/relationships/hdphoto" Target="../media/hdphoto17.wdp"/><Relationship Id="rId19" Type="http://schemas.openxmlformats.org/officeDocument/2006/relationships/image" Target="../media/image56.png"/><Relationship Id="rId4" Type="http://schemas.openxmlformats.org/officeDocument/2006/relationships/image" Target="../media/image64.svg"/><Relationship Id="rId9" Type="http://schemas.openxmlformats.org/officeDocument/2006/relationships/image" Target="../media/image67.png"/><Relationship Id="rId14" Type="http://schemas.microsoft.com/office/2007/relationships/hdphoto" Target="../media/hdphoto19.wdp"/><Relationship Id="rId22" Type="http://schemas.openxmlformats.org/officeDocument/2006/relationships/image" Target="../media/image59.svg"/></Relationships>
</file>

<file path=ppt/slides/_rels/slide3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1.jpeg"/><Relationship Id="rId7" Type="http://schemas.openxmlformats.org/officeDocument/2006/relationships/image" Target="../media/image32.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 Id="rId9"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png"/><Relationship Id="rId4" Type="http://schemas.microsoft.com/office/2007/relationships/hdphoto" Target="../media/hdphoto21.wdp"/></Relationships>
</file>

<file path=ppt/slides/_rels/slide3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3.png"/><Relationship Id="rId7" Type="http://schemas.openxmlformats.org/officeDocument/2006/relationships/image" Target="../media/image8.png"/><Relationship Id="rId2" Type="http://schemas.openxmlformats.org/officeDocument/2006/relationships/image" Target="../media/image71.jpeg"/><Relationship Id="rId1" Type="http://schemas.openxmlformats.org/officeDocument/2006/relationships/slideLayout" Target="../slideLayouts/slideLayout7.xml"/><Relationship Id="rId6" Type="http://schemas.microsoft.com/office/2007/relationships/hdphoto" Target="../media/hdphoto21.wdp"/><Relationship Id="rId5" Type="http://schemas.openxmlformats.org/officeDocument/2006/relationships/image" Target="../media/image72.png"/><Relationship Id="rId4" Type="http://schemas.microsoft.com/office/2007/relationships/hdphoto" Target="../media/hdphoto22.wdp"/></Relationships>
</file>

<file path=ppt/slides/_rels/slide36.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74.png"/><Relationship Id="rId7"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7.xml"/><Relationship Id="rId6" Type="http://schemas.microsoft.com/office/2007/relationships/hdphoto" Target="../media/hdphoto22.wdp"/><Relationship Id="rId5" Type="http://schemas.openxmlformats.org/officeDocument/2006/relationships/image" Target="../media/image73.png"/><Relationship Id="rId10" Type="http://schemas.microsoft.com/office/2007/relationships/hdphoto" Target="../media/hdphoto1.wdp"/><Relationship Id="rId4" Type="http://schemas.microsoft.com/office/2007/relationships/hdphoto" Target="../media/hdphoto23.wdp"/><Relationship Id="rId9" Type="http://schemas.openxmlformats.org/officeDocument/2006/relationships/image" Target="../media/image8.png"/></Relationships>
</file>

<file path=ppt/slides/_rels/slide37.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74.png"/><Relationship Id="rId7" Type="http://schemas.openxmlformats.org/officeDocument/2006/relationships/image" Target="../media/image72.png"/><Relationship Id="rId12" Type="http://schemas.microsoft.com/office/2007/relationships/hdphoto" Target="../media/hdphoto1.wdp"/><Relationship Id="rId2" Type="http://schemas.openxmlformats.org/officeDocument/2006/relationships/image" Target="../media/image71.jpeg"/><Relationship Id="rId1" Type="http://schemas.openxmlformats.org/officeDocument/2006/relationships/slideLayout" Target="../slideLayouts/slideLayout7.xml"/><Relationship Id="rId6" Type="http://schemas.microsoft.com/office/2007/relationships/hdphoto" Target="../media/hdphoto22.wdp"/><Relationship Id="rId11" Type="http://schemas.openxmlformats.org/officeDocument/2006/relationships/image" Target="../media/image8.png"/><Relationship Id="rId5" Type="http://schemas.openxmlformats.org/officeDocument/2006/relationships/image" Target="../media/image73.png"/><Relationship Id="rId10" Type="http://schemas.microsoft.com/office/2007/relationships/hdphoto" Target="../media/hdphoto24.wdp"/><Relationship Id="rId4" Type="http://schemas.microsoft.com/office/2007/relationships/hdphoto" Target="../media/hdphoto23.wdp"/><Relationship Id="rId9" Type="http://schemas.openxmlformats.org/officeDocument/2006/relationships/image" Target="../media/image75.png"/></Relationships>
</file>

<file path=ppt/slides/_rels/slide3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6.jpeg"/><Relationship Id="rId7" Type="http://schemas.openxmlformats.org/officeDocument/2006/relationships/image" Target="../media/image32.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 Id="rId9"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image" Target="../media/image77.jpeg"/><Relationship Id="rId1" Type="http://schemas.openxmlformats.org/officeDocument/2006/relationships/slideLayout" Target="../slideLayouts/slideLayout7.xml"/><Relationship Id="rId6" Type="http://schemas.openxmlformats.org/officeDocument/2006/relationships/image" Target="../media/image79.svg"/><Relationship Id="rId5" Type="http://schemas.openxmlformats.org/officeDocument/2006/relationships/image" Target="../media/image78.png"/><Relationship Id="rId4" Type="http://schemas.microsoft.com/office/2007/relationships/hdphoto" Target="../media/hdphoto25.wdp"/></Relationships>
</file>

<file path=ppt/slides/_rels/slide41.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8.png"/><Relationship Id="rId7"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7.xml"/><Relationship Id="rId6" Type="http://schemas.openxmlformats.org/officeDocument/2006/relationships/image" Target="../media/image79.svg"/><Relationship Id="rId5" Type="http://schemas.openxmlformats.org/officeDocument/2006/relationships/image" Target="../media/image78.png"/><Relationship Id="rId10" Type="http://schemas.openxmlformats.org/officeDocument/2006/relationships/image" Target="../media/image10.svg"/><Relationship Id="rId4" Type="http://schemas.microsoft.com/office/2007/relationships/hdphoto" Target="../media/hdphoto26.wdp"/><Relationship Id="rId9" Type="http://schemas.openxmlformats.org/officeDocument/2006/relationships/image" Target="../media/image9.png"/></Relationships>
</file>

<file path=ppt/slides/_rels/slide42.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8.png"/><Relationship Id="rId7" Type="http://schemas.openxmlformats.org/officeDocument/2006/relationships/image" Target="../media/image81.png"/><Relationship Id="rId12" Type="http://schemas.openxmlformats.org/officeDocument/2006/relationships/image" Target="../media/image10.svg"/><Relationship Id="rId2"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image" Target="../media/image79.svg"/><Relationship Id="rId11" Type="http://schemas.openxmlformats.org/officeDocument/2006/relationships/image" Target="../media/image9.png"/><Relationship Id="rId5" Type="http://schemas.openxmlformats.org/officeDocument/2006/relationships/image" Target="../media/image78.png"/><Relationship Id="rId10" Type="http://schemas.openxmlformats.org/officeDocument/2006/relationships/image" Target="../media/image85.svg"/><Relationship Id="rId4" Type="http://schemas.microsoft.com/office/2007/relationships/hdphoto" Target="../media/hdphoto27.wdp"/><Relationship Id="rId9" Type="http://schemas.openxmlformats.org/officeDocument/2006/relationships/image" Target="../media/image84.png"/></Relationships>
</file>

<file path=ppt/slides/_rels/slide43.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87.png"/><Relationship Id="rId12" Type="http://schemas.openxmlformats.org/officeDocument/2006/relationships/image" Target="../media/image85.svg"/><Relationship Id="rId2" Type="http://schemas.openxmlformats.org/officeDocument/2006/relationships/image" Target="../media/image86.jpeg"/><Relationship Id="rId1" Type="http://schemas.openxmlformats.org/officeDocument/2006/relationships/slideLayout" Target="../slideLayouts/slideLayout7.xml"/><Relationship Id="rId6" Type="http://schemas.openxmlformats.org/officeDocument/2006/relationships/image" Target="../media/image79.sv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2.svg"/><Relationship Id="rId4" Type="http://schemas.microsoft.com/office/2007/relationships/hdphoto" Target="../media/hdphoto28.wdp"/><Relationship Id="rId9" Type="http://schemas.openxmlformats.org/officeDocument/2006/relationships/image" Target="../media/image81.png"/><Relationship Id="rId14" Type="http://schemas.openxmlformats.org/officeDocument/2006/relationships/image" Target="../media/image10.svg"/></Relationships>
</file>

<file path=ppt/slides/_rels/slide44.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84.png"/><Relationship Id="rId3" Type="http://schemas.openxmlformats.org/officeDocument/2006/relationships/image" Target="../media/image8.png"/><Relationship Id="rId7" Type="http://schemas.openxmlformats.org/officeDocument/2006/relationships/image" Target="../media/image87.png"/><Relationship Id="rId12" Type="http://schemas.openxmlformats.org/officeDocument/2006/relationships/image" Target="../media/image91.svg"/><Relationship Id="rId2" Type="http://schemas.openxmlformats.org/officeDocument/2006/relationships/image" Target="../media/image89.jpeg"/><Relationship Id="rId16" Type="http://schemas.openxmlformats.org/officeDocument/2006/relationships/image" Target="../media/image10.svg"/><Relationship Id="rId1" Type="http://schemas.openxmlformats.org/officeDocument/2006/relationships/slideLayout" Target="../slideLayouts/slideLayout7.xml"/><Relationship Id="rId6" Type="http://schemas.openxmlformats.org/officeDocument/2006/relationships/image" Target="../media/image79.svg"/><Relationship Id="rId11" Type="http://schemas.openxmlformats.org/officeDocument/2006/relationships/image" Target="../media/image90.png"/><Relationship Id="rId5" Type="http://schemas.openxmlformats.org/officeDocument/2006/relationships/image" Target="../media/image78.png"/><Relationship Id="rId15" Type="http://schemas.openxmlformats.org/officeDocument/2006/relationships/image" Target="../media/image9.png"/><Relationship Id="rId10" Type="http://schemas.openxmlformats.org/officeDocument/2006/relationships/image" Target="../media/image82.svg"/><Relationship Id="rId4" Type="http://schemas.microsoft.com/office/2007/relationships/hdphoto" Target="../media/hdphoto29.wdp"/><Relationship Id="rId9" Type="http://schemas.openxmlformats.org/officeDocument/2006/relationships/image" Target="../media/image81.png"/><Relationship Id="rId14" Type="http://schemas.openxmlformats.org/officeDocument/2006/relationships/image" Target="../media/image85.svg"/></Relationships>
</file>

<file path=ppt/slides/_rels/slide45.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90.png"/><Relationship Id="rId18" Type="http://schemas.openxmlformats.org/officeDocument/2006/relationships/image" Target="../media/image10.svg"/><Relationship Id="rId3" Type="http://schemas.openxmlformats.org/officeDocument/2006/relationships/image" Target="../media/image8.png"/><Relationship Id="rId7" Type="http://schemas.openxmlformats.org/officeDocument/2006/relationships/image" Target="../media/image87.png"/><Relationship Id="rId12" Type="http://schemas.openxmlformats.org/officeDocument/2006/relationships/image" Target="../media/image94.svg"/><Relationship Id="rId17" Type="http://schemas.openxmlformats.org/officeDocument/2006/relationships/image" Target="../media/image9.png"/><Relationship Id="rId2" Type="http://schemas.openxmlformats.org/officeDocument/2006/relationships/image" Target="../media/image92.jpeg"/><Relationship Id="rId16" Type="http://schemas.openxmlformats.org/officeDocument/2006/relationships/image" Target="../media/image85.svg"/><Relationship Id="rId1" Type="http://schemas.openxmlformats.org/officeDocument/2006/relationships/slideLayout" Target="../slideLayouts/slideLayout7.xml"/><Relationship Id="rId6" Type="http://schemas.openxmlformats.org/officeDocument/2006/relationships/image" Target="../media/image79.svg"/><Relationship Id="rId11" Type="http://schemas.openxmlformats.org/officeDocument/2006/relationships/image" Target="../media/image93.png"/><Relationship Id="rId5" Type="http://schemas.openxmlformats.org/officeDocument/2006/relationships/image" Target="../media/image78.png"/><Relationship Id="rId15" Type="http://schemas.openxmlformats.org/officeDocument/2006/relationships/image" Target="../media/image84.png"/><Relationship Id="rId10" Type="http://schemas.openxmlformats.org/officeDocument/2006/relationships/image" Target="../media/image82.svg"/><Relationship Id="rId4" Type="http://schemas.microsoft.com/office/2007/relationships/hdphoto" Target="../media/hdphoto28.wdp"/><Relationship Id="rId9" Type="http://schemas.openxmlformats.org/officeDocument/2006/relationships/image" Target="../media/image81.png"/><Relationship Id="rId14" Type="http://schemas.openxmlformats.org/officeDocument/2006/relationships/image" Target="../media/image91.svg"/></Relationships>
</file>

<file path=ppt/slides/_rels/slide46.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90.png"/><Relationship Id="rId18" Type="http://schemas.openxmlformats.org/officeDocument/2006/relationships/image" Target="../media/image10.svg"/><Relationship Id="rId3" Type="http://schemas.openxmlformats.org/officeDocument/2006/relationships/image" Target="../media/image8.png"/><Relationship Id="rId7" Type="http://schemas.openxmlformats.org/officeDocument/2006/relationships/image" Target="../media/image87.png"/><Relationship Id="rId12" Type="http://schemas.openxmlformats.org/officeDocument/2006/relationships/image" Target="../media/image94.svg"/><Relationship Id="rId17" Type="http://schemas.openxmlformats.org/officeDocument/2006/relationships/image" Target="../media/image9.png"/><Relationship Id="rId2" Type="http://schemas.openxmlformats.org/officeDocument/2006/relationships/image" Target="../media/image95.jpeg"/><Relationship Id="rId16" Type="http://schemas.openxmlformats.org/officeDocument/2006/relationships/image" Target="../media/image85.svg"/><Relationship Id="rId1" Type="http://schemas.openxmlformats.org/officeDocument/2006/relationships/slideLayout" Target="../slideLayouts/slideLayout7.xml"/><Relationship Id="rId6" Type="http://schemas.openxmlformats.org/officeDocument/2006/relationships/image" Target="../media/image79.svg"/><Relationship Id="rId11" Type="http://schemas.openxmlformats.org/officeDocument/2006/relationships/image" Target="../media/image93.png"/><Relationship Id="rId5" Type="http://schemas.openxmlformats.org/officeDocument/2006/relationships/image" Target="../media/image78.png"/><Relationship Id="rId15" Type="http://schemas.openxmlformats.org/officeDocument/2006/relationships/image" Target="../media/image84.png"/><Relationship Id="rId10" Type="http://schemas.openxmlformats.org/officeDocument/2006/relationships/image" Target="../media/image82.svg"/><Relationship Id="rId4" Type="http://schemas.microsoft.com/office/2007/relationships/hdphoto" Target="../media/hdphoto30.wdp"/><Relationship Id="rId9" Type="http://schemas.openxmlformats.org/officeDocument/2006/relationships/image" Target="../media/image81.png"/><Relationship Id="rId14" Type="http://schemas.openxmlformats.org/officeDocument/2006/relationships/image" Target="../media/image91.svg"/></Relationships>
</file>

<file path=ppt/slides/_rels/slide47.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93.png"/><Relationship Id="rId18" Type="http://schemas.openxmlformats.org/officeDocument/2006/relationships/image" Target="../media/image85.svg"/><Relationship Id="rId3" Type="http://schemas.openxmlformats.org/officeDocument/2006/relationships/image" Target="../media/image8.png"/><Relationship Id="rId7" Type="http://schemas.openxmlformats.org/officeDocument/2006/relationships/image" Target="../media/image97.png"/><Relationship Id="rId12" Type="http://schemas.openxmlformats.org/officeDocument/2006/relationships/image" Target="../media/image82.svg"/><Relationship Id="rId17" Type="http://schemas.openxmlformats.org/officeDocument/2006/relationships/image" Target="../media/image84.png"/><Relationship Id="rId2" Type="http://schemas.openxmlformats.org/officeDocument/2006/relationships/image" Target="../media/image96.jpeg"/><Relationship Id="rId16" Type="http://schemas.openxmlformats.org/officeDocument/2006/relationships/image" Target="../media/image91.svg"/><Relationship Id="rId1" Type="http://schemas.openxmlformats.org/officeDocument/2006/relationships/slideLayout" Target="../slideLayouts/slideLayout7.xml"/><Relationship Id="rId6" Type="http://schemas.openxmlformats.org/officeDocument/2006/relationships/image" Target="../media/image79.svg"/><Relationship Id="rId11" Type="http://schemas.openxmlformats.org/officeDocument/2006/relationships/image" Target="../media/image81.png"/><Relationship Id="rId5" Type="http://schemas.openxmlformats.org/officeDocument/2006/relationships/image" Target="../media/image78.png"/><Relationship Id="rId15" Type="http://schemas.openxmlformats.org/officeDocument/2006/relationships/image" Target="../media/image90.png"/><Relationship Id="rId10" Type="http://schemas.openxmlformats.org/officeDocument/2006/relationships/image" Target="../media/image88.svg"/><Relationship Id="rId4" Type="http://schemas.microsoft.com/office/2007/relationships/hdphoto" Target="../media/hdphoto28.wdp"/><Relationship Id="rId9" Type="http://schemas.openxmlformats.org/officeDocument/2006/relationships/image" Target="../media/image87.png"/><Relationship Id="rId14" Type="http://schemas.openxmlformats.org/officeDocument/2006/relationships/image" Target="../media/image94.svg"/></Relationships>
</file>

<file path=ppt/slides/_rels/slide4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99.jpeg"/><Relationship Id="rId7" Type="http://schemas.openxmlformats.org/officeDocument/2006/relationships/image" Target="../media/image30.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28.wdp"/><Relationship Id="rId4" Type="http://schemas.openxmlformats.org/officeDocument/2006/relationships/image" Target="../media/image8.png"/><Relationship Id="rId9" Type="http://schemas.openxmlformats.org/officeDocument/2006/relationships/image" Target="../media/image32.svg"/></Relationships>
</file>

<file path=ppt/slides/_rels/slide49.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8.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microsoft.com/office/2007/relationships/hdphoto" Target="../media/hdphoto28.wdp"/></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2.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00.jpeg"/><Relationship Id="rId7" Type="http://schemas.openxmlformats.org/officeDocument/2006/relationships/image" Target="../media/image30.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28.wdp"/><Relationship Id="rId4" Type="http://schemas.openxmlformats.org/officeDocument/2006/relationships/image" Target="../media/image8.png"/><Relationship Id="rId9" Type="http://schemas.openxmlformats.org/officeDocument/2006/relationships/image" Target="../media/image32.svg"/></Relationships>
</file>

<file path=ppt/slides/_rels/slide51.xml.rels><?xml version="1.0" encoding="UTF-8" standalone="yes"?>
<Relationships xmlns="http://schemas.openxmlformats.org/package/2006/relationships"><Relationship Id="rId8" Type="http://schemas.openxmlformats.org/officeDocument/2006/relationships/image" Target="../media/image106.svg"/><Relationship Id="rId13" Type="http://schemas.openxmlformats.org/officeDocument/2006/relationships/hyperlink" Target="https://www.canada.ca/en/public-health/services/diseases/coronavirus-disease-covid-19.html" TargetMode="External"/><Relationship Id="rId18" Type="http://schemas.openxmlformats.org/officeDocument/2006/relationships/image" Target="../media/image8.pn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32.svg"/><Relationship Id="rId17" Type="http://schemas.openxmlformats.org/officeDocument/2006/relationships/image" Target="../media/image108.svg"/><Relationship Id="rId2" Type="http://schemas.openxmlformats.org/officeDocument/2006/relationships/notesSlide" Target="../notesSlides/notesSlide10.xml"/><Relationship Id="rId16"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104.svg"/><Relationship Id="rId11" Type="http://schemas.openxmlformats.org/officeDocument/2006/relationships/image" Target="../media/image31.png"/><Relationship Id="rId5" Type="http://schemas.openxmlformats.org/officeDocument/2006/relationships/image" Target="../media/image103.png"/><Relationship Id="rId15" Type="http://schemas.openxmlformats.org/officeDocument/2006/relationships/hyperlink" Target="http://www.reopeningsafely.ca/" TargetMode="External"/><Relationship Id="rId10" Type="http://schemas.openxmlformats.org/officeDocument/2006/relationships/image" Target="../media/image30.svg"/><Relationship Id="rId19" Type="http://schemas.microsoft.com/office/2007/relationships/hdphoto" Target="../media/hdphoto28.wdp"/><Relationship Id="rId4" Type="http://schemas.openxmlformats.org/officeDocument/2006/relationships/image" Target="../media/image102.svg"/><Relationship Id="rId9" Type="http://schemas.openxmlformats.org/officeDocument/2006/relationships/image" Target="../media/image29.png"/><Relationship Id="rId14" Type="http://schemas.openxmlformats.org/officeDocument/2006/relationships/hyperlink" Target="https://www.who.int/emergencies/diseases/novel-coronavirus-2019"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0.svg"/><Relationship Id="rId4" Type="http://schemas.microsoft.com/office/2007/relationships/hdphoto" Target="../media/hdphoto2.wdp"/><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8.svg"/><Relationship Id="rId3" Type="http://schemas.microsoft.com/office/2007/relationships/hdphoto" Target="../media/hdphoto3.wdp"/><Relationship Id="rId7" Type="http://schemas.openxmlformats.org/officeDocument/2006/relationships/image" Target="../media/image17.png"/><Relationship Id="rId12" Type="http://schemas.openxmlformats.org/officeDocument/2006/relationships/image" Target="../media/image10.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9.png"/><Relationship Id="rId5" Type="http://schemas.openxmlformats.org/officeDocument/2006/relationships/image" Target="../media/image14.png"/><Relationship Id="rId10" Type="http://schemas.openxmlformats.org/officeDocument/2006/relationships/image" Target="../media/image12.svg"/><Relationship Id="rId4" Type="http://schemas.openxmlformats.org/officeDocument/2006/relationships/image" Target="../media/image16.jpe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2.svg"/><Relationship Id="rId3" Type="http://schemas.openxmlformats.org/officeDocument/2006/relationships/image" Target="../media/image8.png"/><Relationship Id="rId7" Type="http://schemas.openxmlformats.org/officeDocument/2006/relationships/image" Target="../media/image15.svg"/><Relationship Id="rId12"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8.svg"/><Relationship Id="rId5" Type="http://schemas.openxmlformats.org/officeDocument/2006/relationships/image" Target="../media/image20.jpeg"/><Relationship Id="rId15" Type="http://schemas.openxmlformats.org/officeDocument/2006/relationships/image" Target="../media/image10.svg"/><Relationship Id="rId10" Type="http://schemas.openxmlformats.org/officeDocument/2006/relationships/image" Target="../media/image17.png"/><Relationship Id="rId4" Type="http://schemas.microsoft.com/office/2007/relationships/hdphoto" Target="../media/hdphoto4.wdp"/><Relationship Id="rId9" Type="http://schemas.openxmlformats.org/officeDocument/2006/relationships/image" Target="../media/image22.svg"/><Relationship Id="rId1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4.png"/><Relationship Id="rId12" Type="http://schemas.openxmlformats.org/officeDocument/2006/relationships/image" Target="../media/image25.svg"/><Relationship Id="rId2" Type="http://schemas.openxmlformats.org/officeDocument/2006/relationships/image" Target="../media/image23.jpeg"/><Relationship Id="rId16" Type="http://schemas.openxmlformats.org/officeDocument/2006/relationships/image" Target="../media/image10.sv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24.png"/><Relationship Id="rId5" Type="http://schemas.openxmlformats.org/officeDocument/2006/relationships/image" Target="../media/image11.png"/><Relationship Id="rId15" Type="http://schemas.openxmlformats.org/officeDocument/2006/relationships/image" Target="../media/image9.png"/><Relationship Id="rId10" Type="http://schemas.openxmlformats.org/officeDocument/2006/relationships/image" Target="../media/image22.svg"/><Relationship Id="rId4" Type="http://schemas.microsoft.com/office/2007/relationships/hdphoto" Target="../media/hdphoto5.wdp"/><Relationship Id="rId9" Type="http://schemas.openxmlformats.org/officeDocument/2006/relationships/image" Target="../media/image21.png"/><Relationship Id="rId1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9"/>
        <p:cNvGrpSpPr/>
        <p:nvPr/>
      </p:nvGrpSpPr>
      <p:grpSpPr>
        <a:xfrm>
          <a:off x="0" y="0"/>
          <a:ext cx="0" cy="0"/>
          <a:chOff x="0" y="0"/>
          <a:chExt cx="0" cy="0"/>
        </a:xfrm>
      </p:grpSpPr>
      <p:pic>
        <p:nvPicPr>
          <p:cNvPr id="8" name="Picture 7">
            <a:extLst>
              <a:ext uri="{FF2B5EF4-FFF2-40B4-BE49-F238E27FC236}">
                <a16:creationId xmlns:a16="http://schemas.microsoft.com/office/drawing/2014/main" id="{92B4E232-D9C1-1E43-AE03-11717DF2DF4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12192000" cy="5498926"/>
          </a:xfrm>
          <a:prstGeom prst="rect">
            <a:avLst/>
          </a:prstGeom>
        </p:spPr>
      </p:pic>
      <p:sp>
        <p:nvSpPr>
          <p:cNvPr id="14" name="Title 3">
            <a:extLst>
              <a:ext uri="{FF2B5EF4-FFF2-40B4-BE49-F238E27FC236}">
                <a16:creationId xmlns:a16="http://schemas.microsoft.com/office/drawing/2014/main" id="{E10C33B4-FAD7-9F4E-9391-2AAA54C6C4AA}"/>
              </a:ext>
            </a:extLst>
          </p:cNvPr>
          <p:cNvSpPr txBox="1">
            <a:spLocks/>
          </p:cNvSpPr>
          <p:nvPr/>
        </p:nvSpPr>
        <p:spPr>
          <a:xfrm>
            <a:off x="1165769" y="1557192"/>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5400" dirty="0">
                <a:solidFill>
                  <a:schemeClr val="bg1"/>
                </a:solidFill>
                <a:latin typeface="Oswald" pitchFamily="2" charset="77"/>
              </a:rPr>
              <a:t>COVID-19 </a:t>
            </a:r>
            <a:br>
              <a:rPr lang="en-US" sz="5400" dirty="0">
                <a:solidFill>
                  <a:schemeClr val="bg1"/>
                </a:solidFill>
                <a:latin typeface="Oswald" pitchFamily="2" charset="77"/>
              </a:rPr>
            </a:br>
            <a:r>
              <a:rPr lang="en-US" sz="5400" dirty="0">
                <a:solidFill>
                  <a:schemeClr val="bg1"/>
                </a:solidFill>
                <a:latin typeface="Oswald" pitchFamily="2" charset="77"/>
              </a:rPr>
              <a:t>Protective </a:t>
            </a:r>
            <a:br>
              <a:rPr lang="en-US" sz="5400" dirty="0">
                <a:solidFill>
                  <a:schemeClr val="bg1"/>
                </a:solidFill>
                <a:latin typeface="Oswald" pitchFamily="2" charset="77"/>
              </a:rPr>
            </a:br>
            <a:r>
              <a:rPr lang="en-US" sz="5400" dirty="0">
                <a:solidFill>
                  <a:schemeClr val="bg1"/>
                </a:solidFill>
                <a:latin typeface="Oswald" pitchFamily="2" charset="77"/>
              </a:rPr>
              <a:t>Measures</a:t>
            </a:r>
          </a:p>
          <a:p>
            <a:pPr>
              <a:lnSpc>
                <a:spcPct val="110000"/>
              </a:lnSpc>
            </a:pPr>
            <a:endParaRPr lang="en-US" sz="5400" dirty="0">
              <a:solidFill>
                <a:schemeClr val="bg1"/>
              </a:solidFill>
              <a:latin typeface="Oswald" pitchFamily="2" charset="77"/>
            </a:endParaRPr>
          </a:p>
        </p:txBody>
      </p:sp>
      <p:sp>
        <p:nvSpPr>
          <p:cNvPr id="5" name="Rectangle 4">
            <a:extLst>
              <a:ext uri="{FF2B5EF4-FFF2-40B4-BE49-F238E27FC236}">
                <a16:creationId xmlns:a16="http://schemas.microsoft.com/office/drawing/2014/main" id="{28B3DF70-E8F5-7645-899E-3F8885C62D4F}"/>
              </a:ext>
            </a:extLst>
          </p:cNvPr>
          <p:cNvSpPr/>
          <p:nvPr/>
        </p:nvSpPr>
        <p:spPr>
          <a:xfrm>
            <a:off x="0" y="6079958"/>
            <a:ext cx="12192000" cy="778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3">
            <a:extLst>
              <a:ext uri="{FF2B5EF4-FFF2-40B4-BE49-F238E27FC236}">
                <a16:creationId xmlns:a16="http://schemas.microsoft.com/office/drawing/2014/main" id="{AB5C48A6-0D23-8948-8967-B03D7C2FD3FA}"/>
              </a:ext>
            </a:extLst>
          </p:cNvPr>
          <p:cNvSpPr>
            <a:spLocks noChangeArrowheads="1"/>
          </p:cNvSpPr>
          <p:nvPr/>
        </p:nvSpPr>
        <p:spPr bwMode="auto">
          <a:xfrm>
            <a:off x="3043403" y="6016276"/>
            <a:ext cx="6105193" cy="782349"/>
          </a:xfrm>
          <a:prstGeom prst="rect">
            <a:avLst/>
          </a:prstGeom>
        </p:spPr>
        <p:txBody>
          <a:bodyPr spcFirstLastPara="1" vert="horz" wrap="square" lIns="0" tIns="0" rIns="0" bIns="0" rtlCol="0" anchor="t" anchorCtr="0">
            <a:noAutofit/>
          </a:bodyPr>
          <a:lstStyle/>
          <a:p>
            <a:pPr marL="487668" algn="ctr" defTabSz="914377">
              <a:lnSpc>
                <a:spcPct val="110000"/>
              </a:lnSpc>
              <a:spcBef>
                <a:spcPts val="1600"/>
              </a:spcBef>
              <a:buSzPts val="5800"/>
            </a:pPr>
            <a:r>
              <a:rPr lang="en-US" altLang="en-US" sz="1200" b="1" dirty="0">
                <a:solidFill>
                  <a:srgbClr val="24259D"/>
                </a:solidFill>
                <a:latin typeface="Libre Franklin" pitchFamily="2" charset="77"/>
              </a:rPr>
              <a:t>Compiled and Edited by Akash Kapoor &amp; Gwendolyn DelGuidice</a:t>
            </a:r>
            <a:br>
              <a:rPr lang="en-US" altLang="en-US" sz="1200" b="1" dirty="0">
                <a:solidFill>
                  <a:srgbClr val="24259D"/>
                </a:solidFill>
                <a:latin typeface="Libre Franklin" pitchFamily="2" charset="77"/>
              </a:rPr>
            </a:br>
            <a:r>
              <a:rPr lang="en-US" altLang="en-US" sz="1200" b="1" dirty="0">
                <a:solidFill>
                  <a:srgbClr val="24259D"/>
                </a:solidFill>
                <a:latin typeface="Libre Franklin" pitchFamily="2" charset="77"/>
              </a:rPr>
              <a:t>for Akash Kapoor Advisors Inc.</a:t>
            </a:r>
          </a:p>
        </p:txBody>
      </p:sp>
      <p:pic>
        <p:nvPicPr>
          <p:cNvPr id="16" name="Picture 15">
            <a:extLst>
              <a:ext uri="{FF2B5EF4-FFF2-40B4-BE49-F238E27FC236}">
                <a16:creationId xmlns:a16="http://schemas.microsoft.com/office/drawing/2014/main" id="{2C5BAD3D-1B0C-8341-8C06-21F16E24ED4A}"/>
              </a:ext>
            </a:extLst>
          </p:cNvPr>
          <p:cNvPicPr>
            <a:picLocks noChangeAspect="1"/>
          </p:cNvPicPr>
          <p:nvPr/>
        </p:nvPicPr>
        <p:blipFill>
          <a:blip r:embed="rId4"/>
          <a:stretch>
            <a:fillRect/>
          </a:stretch>
        </p:blipFill>
        <p:spPr>
          <a:xfrm>
            <a:off x="11120284" y="5869865"/>
            <a:ext cx="1273892" cy="1135640"/>
          </a:xfrm>
          <a:prstGeom prst="rect">
            <a:avLst/>
          </a:prstGeom>
        </p:spPr>
      </p:pic>
      <p:sp>
        <p:nvSpPr>
          <p:cNvPr id="19" name="Rectangle 18">
            <a:extLst>
              <a:ext uri="{FF2B5EF4-FFF2-40B4-BE49-F238E27FC236}">
                <a16:creationId xmlns:a16="http://schemas.microsoft.com/office/drawing/2014/main" id="{B8B40550-5504-A141-89F4-75B5619C03AE}"/>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3">
            <a:extLst>
              <a:ext uri="{FF2B5EF4-FFF2-40B4-BE49-F238E27FC236}">
                <a16:creationId xmlns:a16="http://schemas.microsoft.com/office/drawing/2014/main" id="{EB0B6600-9A63-1544-8D14-20414EA0D737}"/>
              </a:ext>
            </a:extLst>
          </p:cNvPr>
          <p:cNvSpPr>
            <a:spLocks noChangeArrowheads="1"/>
          </p:cNvSpPr>
          <p:nvPr/>
        </p:nvSpPr>
        <p:spPr bwMode="auto">
          <a:xfrm>
            <a:off x="0" y="5466927"/>
            <a:ext cx="12191999" cy="782349"/>
          </a:xfrm>
          <a:prstGeom prst="rect">
            <a:avLst/>
          </a:prstGeom>
        </p:spPr>
        <p:txBody>
          <a:bodyPr spcFirstLastPara="1" vert="horz" wrap="square" lIns="0" tIns="0" rIns="0" bIns="0" rtlCol="0" anchor="t" anchorCtr="0">
            <a:noAutofit/>
          </a:bodyPr>
          <a:lstStyle/>
          <a:p>
            <a:pPr marL="487668" algn="ctr" defTabSz="914377">
              <a:lnSpc>
                <a:spcPct val="110000"/>
              </a:lnSpc>
              <a:spcBef>
                <a:spcPts val="1600"/>
              </a:spcBef>
              <a:buSzPts val="5800"/>
            </a:pPr>
            <a:r>
              <a:rPr lang="en-CA" b="1" u="sng" dirty="0">
                <a:solidFill>
                  <a:srgbClr val="24259D"/>
                </a:solidFill>
                <a:latin typeface="Libre Franklin" pitchFamily="2" charset="77"/>
                <a:hlinkClick r:id="rId5">
                  <a:extLst>
                    <a:ext uri="{A12FA001-AC4F-418D-AE19-62706E023703}">
                      <ahyp:hlinkClr xmlns:ahyp="http://schemas.microsoft.com/office/drawing/2018/hyperlinkcolor" val="tx"/>
                    </a:ext>
                  </a:extLst>
                </a:hlinkClick>
              </a:rPr>
              <a:t>www.reopeningsafely.ca</a:t>
            </a:r>
            <a:r>
              <a:rPr lang="en-GB" sz="1200" b="1" dirty="0">
                <a:solidFill>
                  <a:srgbClr val="24259D"/>
                </a:solidFill>
                <a:effectLst/>
                <a:latin typeface="Libre Franklin" pitchFamily="2" charset="77"/>
              </a:rPr>
              <a:t> </a:t>
            </a:r>
            <a:endParaRPr lang="en-US" altLang="en-US" sz="1200" b="1" dirty="0">
              <a:solidFill>
                <a:srgbClr val="24259D"/>
              </a:solidFill>
              <a:latin typeface="Libre Franklin" pitchFamily="2" charset="77"/>
            </a:endParaRPr>
          </a:p>
        </p:txBody>
      </p:sp>
    </p:spTree>
    <p:extLst>
      <p:ext uri="{BB962C8B-B14F-4D97-AF65-F5344CB8AC3E}">
        <p14:creationId xmlns:p14="http://schemas.microsoft.com/office/powerpoint/2010/main" val="394570578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8C15BA3-9F03-6143-8C88-FCC3282627B1}"/>
              </a:ext>
            </a:extLst>
          </p:cNvPr>
          <p:cNvSpPr/>
          <p:nvPr/>
        </p:nvSpPr>
        <p:spPr>
          <a:xfrm>
            <a:off x="1" y="0"/>
            <a:ext cx="12192000" cy="6858000"/>
          </a:xfrm>
          <a:prstGeom prst="rect">
            <a:avLst/>
          </a:prstGeom>
          <a:solidFill>
            <a:srgbClr val="244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EC32BBCB-C71A-1048-AC28-F2E664F555FB}"/>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017659" y="0"/>
            <a:ext cx="4174342" cy="6858000"/>
          </a:xfrm>
          <a:prstGeom prst="rect">
            <a:avLst/>
          </a:prstGeom>
        </p:spPr>
      </p:pic>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2000"/>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chemeClr val="bg1"/>
                </a:solidFill>
                <a:latin typeface="Oswald" pitchFamily="2" charset="77"/>
              </a:rPr>
              <a:t>COVID-19 Protective Measures</a:t>
            </a:r>
          </a:p>
          <a:p>
            <a:pPr>
              <a:lnSpc>
                <a:spcPct val="110000"/>
              </a:lnSpc>
            </a:pPr>
            <a:r>
              <a:rPr lang="en-US" sz="2000" dirty="0">
                <a:solidFill>
                  <a:srgbClr val="5BA6DC"/>
                </a:solidFill>
                <a:latin typeface="Oswald" pitchFamily="2" charset="77"/>
              </a:rPr>
              <a:t>Recently, our company has implemented several measures, including:</a:t>
            </a:r>
          </a:p>
        </p:txBody>
      </p:sp>
      <p:sp>
        <p:nvSpPr>
          <p:cNvPr id="8" name="Triangle 7">
            <a:extLst>
              <a:ext uri="{FF2B5EF4-FFF2-40B4-BE49-F238E27FC236}">
                <a16:creationId xmlns:a16="http://schemas.microsoft.com/office/drawing/2014/main" id="{AAF9D0BC-6D0B-EA4D-9CF8-8ABDEF9AD547}"/>
              </a:ext>
            </a:extLst>
          </p:cNvPr>
          <p:cNvSpPr/>
          <p:nvPr/>
        </p:nvSpPr>
        <p:spPr>
          <a:xfrm rot="5400000">
            <a:off x="-122620" y="41138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BASIC EMPLOYEE COVID AWARENESS</a:t>
            </a:r>
            <a:r>
              <a:rPr lang="en-CA" sz="1050" dirty="0">
                <a:solidFill>
                  <a:prstClr val="black"/>
                </a:solidFill>
                <a:latin typeface="Manrope" pitchFamily="2" charset="0"/>
              </a:rPr>
              <a:t>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10</a:t>
            </a:fld>
            <a:r>
              <a:rPr lang="en-CA" sz="1050" dirty="0">
                <a:solidFill>
                  <a:prstClr val="black"/>
                </a:solidFill>
                <a:latin typeface="Manrope" pitchFamily="2" charset="0"/>
              </a:rPr>
              <a:t>  </a:t>
            </a:r>
            <a:endParaRPr lang="en-US" sz="1050"/>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84010" y="5871366"/>
            <a:ext cx="1273892" cy="1135640"/>
          </a:xfrm>
          <a:prstGeom prst="rect">
            <a:avLst/>
          </a:prstGeom>
        </p:spPr>
      </p:pic>
      <p:graphicFrame>
        <p:nvGraphicFramePr>
          <p:cNvPr id="25" name="Table 24">
            <a:extLst>
              <a:ext uri="{FF2B5EF4-FFF2-40B4-BE49-F238E27FC236}">
                <a16:creationId xmlns:a16="http://schemas.microsoft.com/office/drawing/2014/main" id="{4D92DACF-A2AD-084E-B308-B6FD41723203}"/>
              </a:ext>
            </a:extLst>
          </p:cNvPr>
          <p:cNvGraphicFramePr>
            <a:graphicFrameLocks noGrp="1"/>
          </p:cNvGraphicFramePr>
          <p:nvPr>
            <p:extLst>
              <p:ext uri="{D42A27DB-BD31-4B8C-83A1-F6EECF244321}">
                <p14:modId xmlns:p14="http://schemas.microsoft.com/office/powerpoint/2010/main" val="874962626"/>
              </p:ext>
            </p:extLst>
          </p:nvPr>
        </p:nvGraphicFramePr>
        <p:xfrm>
          <a:off x="609599" y="2197416"/>
          <a:ext cx="7109640" cy="2973990"/>
        </p:xfrm>
        <a:graphic>
          <a:graphicData uri="http://schemas.openxmlformats.org/drawingml/2006/table">
            <a:tbl>
              <a:tblPr firstRow="1" bandRow="1">
                <a:tableStyleId>{5C22544A-7EE6-4342-B048-85BDC9FD1C3A}</a:tableStyleId>
              </a:tblPr>
              <a:tblGrid>
                <a:gridCol w="1421928">
                  <a:extLst>
                    <a:ext uri="{9D8B030D-6E8A-4147-A177-3AD203B41FA5}">
                      <a16:colId xmlns:a16="http://schemas.microsoft.com/office/drawing/2014/main" val="822227214"/>
                    </a:ext>
                  </a:extLst>
                </a:gridCol>
                <a:gridCol w="1421928">
                  <a:extLst>
                    <a:ext uri="{9D8B030D-6E8A-4147-A177-3AD203B41FA5}">
                      <a16:colId xmlns:a16="http://schemas.microsoft.com/office/drawing/2014/main" val="1181374369"/>
                    </a:ext>
                  </a:extLst>
                </a:gridCol>
                <a:gridCol w="1421928">
                  <a:extLst>
                    <a:ext uri="{9D8B030D-6E8A-4147-A177-3AD203B41FA5}">
                      <a16:colId xmlns:a16="http://schemas.microsoft.com/office/drawing/2014/main" val="354228381"/>
                    </a:ext>
                  </a:extLst>
                </a:gridCol>
                <a:gridCol w="1421928">
                  <a:extLst>
                    <a:ext uri="{9D8B030D-6E8A-4147-A177-3AD203B41FA5}">
                      <a16:colId xmlns:a16="http://schemas.microsoft.com/office/drawing/2014/main" val="3574130326"/>
                    </a:ext>
                  </a:extLst>
                </a:gridCol>
                <a:gridCol w="1421928">
                  <a:extLst>
                    <a:ext uri="{9D8B030D-6E8A-4147-A177-3AD203B41FA5}">
                      <a16:colId xmlns:a16="http://schemas.microsoft.com/office/drawing/2014/main" val="1249984641"/>
                    </a:ext>
                  </a:extLst>
                </a:gridCol>
              </a:tblGrid>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A95D4"/>
                          </a:solidFill>
                          <a:effectLst/>
                          <a:uLnTx/>
                          <a:uFillTx/>
                          <a:latin typeface="Oswald" pitchFamily="2" charset="77"/>
                          <a:ea typeface="+mn-ea"/>
                          <a:cs typeface="+mn-cs"/>
                        </a:rPr>
                        <a:t>1</a:t>
                      </a: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A95D4"/>
                          </a:solidFill>
                          <a:effectLst/>
                          <a:uLnTx/>
                          <a:uFillTx/>
                          <a:latin typeface="Oswald" pitchFamily="2" charset="77"/>
                          <a:ea typeface="+mn-ea"/>
                          <a:cs typeface="+mn-cs"/>
                        </a:rPr>
                        <a:t>2</a:t>
                      </a: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A95D4"/>
                          </a:solidFill>
                          <a:effectLst/>
                          <a:uLnTx/>
                          <a:uFillTx/>
                          <a:latin typeface="Oswald" pitchFamily="2" charset="77"/>
                          <a:ea typeface="+mn-ea"/>
                          <a:cs typeface="+mn-cs"/>
                        </a:rPr>
                        <a:t>3</a:t>
                      </a: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A95D4"/>
                          </a:solidFill>
                          <a:effectLst/>
                          <a:uLnTx/>
                          <a:uFillTx/>
                          <a:latin typeface="Oswald" pitchFamily="2" charset="77"/>
                          <a:ea typeface="+mn-ea"/>
                          <a:cs typeface="+mn-cs"/>
                        </a:rPr>
                        <a:t>4</a:t>
                      </a: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A95D4"/>
                          </a:solidFill>
                          <a:effectLst/>
                          <a:uLnTx/>
                          <a:uFillTx/>
                          <a:latin typeface="Oswald" pitchFamily="2" charset="77"/>
                          <a:ea typeface="+mn-ea"/>
                          <a:cs typeface="+mn-cs"/>
                        </a:rPr>
                        <a:t>5</a:t>
                      </a: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33102497"/>
                  </a:ext>
                </a:extLst>
              </a:tr>
              <a:tr h="790415">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7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7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7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7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7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995289"/>
                  </a:ext>
                </a:extLst>
              </a:tr>
              <a:tr h="196609">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CA" sz="1000" b="0" i="0" u="none" strike="noStrike" kern="1200" cap="none" spc="0" normalizeH="0" baseline="0" noProof="0" dirty="0">
                          <a:ln>
                            <a:noFill/>
                          </a:ln>
                          <a:solidFill>
                            <a:schemeClr val="bg1"/>
                          </a:solidFill>
                          <a:effectLst/>
                          <a:uLnTx/>
                          <a:uFillTx/>
                          <a:latin typeface="Libre Franklin" pitchFamily="2" charset="77"/>
                          <a:ea typeface="+mn-ea"/>
                          <a:cs typeface="+mn-cs"/>
                        </a:rPr>
                        <a:t>Installing additional hand sanitizer dispensers and more frequently cleaning often-touched surfaces and common areas</a:t>
                      </a: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CA" sz="1000" b="0" i="0" u="none" strike="noStrike" kern="1200" cap="none" spc="0" normalizeH="0" baseline="0" noProof="0" dirty="0">
                          <a:ln>
                            <a:noFill/>
                          </a:ln>
                          <a:solidFill>
                            <a:schemeClr val="bg1"/>
                          </a:solidFill>
                          <a:effectLst/>
                          <a:uLnTx/>
                          <a:uFillTx/>
                          <a:latin typeface="Libre Franklin" pitchFamily="2" charset="77"/>
                          <a:ea typeface="+mn-ea"/>
                          <a:cs typeface="+mn-cs"/>
                        </a:rPr>
                        <a:t>Managing start times and shift changes and staggering lunch breaks to thoroughly disinfect common areas and promote social distancing</a:t>
                      </a:r>
                    </a:p>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CA" sz="1000" b="0" i="0" u="none" strike="noStrike" kern="1200" cap="none" spc="0" normalizeH="0" baseline="0" noProof="0" dirty="0">
                        <a:ln>
                          <a:noFill/>
                        </a:ln>
                        <a:solidFill>
                          <a:schemeClr val="bg1"/>
                        </a:solidFill>
                        <a:effectLst/>
                        <a:uLnTx/>
                        <a:uFillTx/>
                        <a:latin typeface="Libre Franklin" pitchFamily="2" charset="77"/>
                        <a:ea typeface="+mn-ea"/>
                        <a:cs typeface="+mn-cs"/>
                      </a:endParaRP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CA" sz="1000" b="0" i="0" u="none" strike="noStrike" kern="1200" cap="none" spc="0" normalizeH="0" baseline="0" noProof="0" dirty="0">
                          <a:ln>
                            <a:noFill/>
                          </a:ln>
                          <a:solidFill>
                            <a:schemeClr val="bg1"/>
                          </a:solidFill>
                          <a:effectLst/>
                          <a:uLnTx/>
                          <a:uFillTx/>
                          <a:latin typeface="Libre Franklin" pitchFamily="2" charset="77"/>
                          <a:ea typeface="+mn-ea"/>
                          <a:cs typeface="+mn-cs"/>
                        </a:rPr>
                        <a:t>Placing signage throughout buildings to remind employees of proper preventative measures</a:t>
                      </a: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CA" sz="1000" b="0" i="0" u="none" strike="noStrike" kern="1200" cap="none" spc="0" normalizeH="0" baseline="0" noProof="0" dirty="0">
                          <a:ln>
                            <a:noFill/>
                          </a:ln>
                          <a:solidFill>
                            <a:schemeClr val="bg1"/>
                          </a:solidFill>
                          <a:effectLst/>
                          <a:uLnTx/>
                          <a:uFillTx/>
                          <a:latin typeface="Libre Franklin" pitchFamily="2" charset="77"/>
                          <a:ea typeface="+mn-ea"/>
                          <a:cs typeface="+mn-cs"/>
                        </a:rPr>
                        <a:t>Temporarily closing facilities with confirmed COVID-19  cases for deep cleaning and disinfection</a:t>
                      </a: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CA" sz="1000" b="0" i="0" u="none" strike="noStrike" kern="1200" cap="none" spc="0" normalizeH="0" baseline="0" noProof="0" dirty="0">
                          <a:ln>
                            <a:noFill/>
                          </a:ln>
                          <a:solidFill>
                            <a:schemeClr val="bg1"/>
                          </a:solidFill>
                          <a:effectLst/>
                          <a:uLnTx/>
                          <a:uFillTx/>
                          <a:latin typeface="Libre Franklin" pitchFamily="2" charset="77"/>
                          <a:ea typeface="+mn-ea"/>
                          <a:cs typeface="+mn-cs"/>
                        </a:rPr>
                        <a:t>Limiting the number of participants at </a:t>
                      </a:r>
                      <a:br>
                        <a:rPr kumimoji="0" lang="en-CA" sz="1000" b="0" i="0" u="none" strike="noStrike" kern="1200" cap="none" spc="0" normalizeH="0" baseline="0" noProof="0" dirty="0">
                          <a:ln>
                            <a:noFill/>
                          </a:ln>
                          <a:solidFill>
                            <a:schemeClr val="bg1"/>
                          </a:solidFill>
                          <a:effectLst/>
                          <a:uLnTx/>
                          <a:uFillTx/>
                          <a:latin typeface="Libre Franklin" pitchFamily="2" charset="77"/>
                          <a:ea typeface="+mn-ea"/>
                          <a:cs typeface="+mn-cs"/>
                        </a:rPr>
                      </a:br>
                      <a:r>
                        <a:rPr kumimoji="0" lang="en-CA" sz="1000" b="0" i="0" u="none" strike="noStrike" kern="1200" cap="none" spc="0" normalizeH="0" baseline="0" noProof="0" dirty="0">
                          <a:ln>
                            <a:noFill/>
                          </a:ln>
                          <a:solidFill>
                            <a:schemeClr val="bg1"/>
                          </a:solidFill>
                          <a:effectLst/>
                          <a:uLnTx/>
                          <a:uFillTx/>
                          <a:latin typeface="Libre Franklin" pitchFamily="2" charset="77"/>
                          <a:ea typeface="+mn-ea"/>
                          <a:cs typeface="+mn-cs"/>
                        </a:rPr>
                        <a:t>in-person meetings and practicing proper social distancing of 2 meters (6 feet)</a:t>
                      </a: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2257201"/>
                  </a:ext>
                </a:extLst>
              </a:tr>
            </a:tbl>
          </a:graphicData>
        </a:graphic>
      </p:graphicFrame>
      <p:cxnSp>
        <p:nvCxnSpPr>
          <p:cNvPr id="26" name="Straight Connector 25">
            <a:extLst>
              <a:ext uri="{FF2B5EF4-FFF2-40B4-BE49-F238E27FC236}">
                <a16:creationId xmlns:a16="http://schemas.microsoft.com/office/drawing/2014/main" id="{66200223-A924-0E43-B97B-CE7F9D963CC9}"/>
              </a:ext>
            </a:extLst>
          </p:cNvPr>
          <p:cNvCxnSpPr>
            <a:cxnSpLocks/>
          </p:cNvCxnSpPr>
          <p:nvPr/>
        </p:nvCxnSpPr>
        <p:spPr>
          <a:xfrm>
            <a:off x="0" y="3085430"/>
            <a:ext cx="7006856"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0AFA3ECA-1FE6-DB49-BAAE-19172E67E985}"/>
              </a:ext>
            </a:extLst>
          </p:cNvPr>
          <p:cNvSpPr>
            <a:spLocks noChangeAspect="1"/>
          </p:cNvSpPr>
          <p:nvPr/>
        </p:nvSpPr>
        <p:spPr>
          <a:xfrm>
            <a:off x="986320" y="2754799"/>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BFCFD406-8AA9-E342-A1E0-E8475D2AE3C3}"/>
              </a:ext>
            </a:extLst>
          </p:cNvPr>
          <p:cNvSpPr>
            <a:spLocks noChangeAspect="1"/>
          </p:cNvSpPr>
          <p:nvPr/>
        </p:nvSpPr>
        <p:spPr>
          <a:xfrm>
            <a:off x="2413734" y="2754799"/>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A1B9ADC9-9E55-9940-901D-4C607DFDCFFF}"/>
              </a:ext>
            </a:extLst>
          </p:cNvPr>
          <p:cNvSpPr>
            <a:spLocks noChangeAspect="1"/>
          </p:cNvSpPr>
          <p:nvPr/>
        </p:nvSpPr>
        <p:spPr>
          <a:xfrm>
            <a:off x="3841148" y="2754799"/>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D347A02F-BAD0-DE4F-AC12-E6C1426B53CC}"/>
              </a:ext>
            </a:extLst>
          </p:cNvPr>
          <p:cNvSpPr>
            <a:spLocks noChangeAspect="1"/>
          </p:cNvSpPr>
          <p:nvPr/>
        </p:nvSpPr>
        <p:spPr>
          <a:xfrm>
            <a:off x="5268562" y="2754799"/>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7CD80DEB-1E99-8E44-A40A-0663EA25F81F}"/>
              </a:ext>
            </a:extLst>
          </p:cNvPr>
          <p:cNvSpPr>
            <a:spLocks noChangeAspect="1"/>
          </p:cNvSpPr>
          <p:nvPr/>
        </p:nvSpPr>
        <p:spPr>
          <a:xfrm>
            <a:off x="6695976" y="2754799"/>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B7FE48F7-22EB-504C-B2A5-021A62B7B8D9}"/>
              </a:ext>
            </a:extLst>
          </p:cNvPr>
          <p:cNvCxnSpPr/>
          <p:nvPr/>
        </p:nvCxnSpPr>
        <p:spPr>
          <a:xfrm>
            <a:off x="8015288" y="0"/>
            <a:ext cx="0" cy="68580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39" name="Graphic 38">
            <a:extLst>
              <a:ext uri="{FF2B5EF4-FFF2-40B4-BE49-F238E27FC236}">
                <a16:creationId xmlns:a16="http://schemas.microsoft.com/office/drawing/2014/main" id="{2B2279F1-FE29-BD46-B8C2-077E6A6C1D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17090" y="2922502"/>
            <a:ext cx="190500" cy="304800"/>
          </a:xfrm>
          <a:prstGeom prst="rect">
            <a:avLst/>
          </a:prstGeom>
        </p:spPr>
      </p:pic>
      <p:pic>
        <p:nvPicPr>
          <p:cNvPr id="40" name="Graphic 39">
            <a:extLst>
              <a:ext uri="{FF2B5EF4-FFF2-40B4-BE49-F238E27FC236}">
                <a16:creationId xmlns:a16="http://schemas.microsoft.com/office/drawing/2014/main" id="{D28DD4A4-EDF1-B446-89A2-1F6B72F69B6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78724" y="2907229"/>
            <a:ext cx="228600" cy="304800"/>
          </a:xfrm>
          <a:prstGeom prst="rect">
            <a:avLst/>
          </a:prstGeom>
        </p:spPr>
      </p:pic>
      <p:pic>
        <p:nvPicPr>
          <p:cNvPr id="41" name="Graphic 40">
            <a:extLst>
              <a:ext uri="{FF2B5EF4-FFF2-40B4-BE49-F238E27FC236}">
                <a16:creationId xmlns:a16="http://schemas.microsoft.com/office/drawing/2014/main" id="{BAB00889-7161-C446-B804-499F54543C5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452078" y="2956851"/>
            <a:ext cx="304800" cy="228600"/>
          </a:xfrm>
          <a:prstGeom prst="rect">
            <a:avLst/>
          </a:prstGeom>
        </p:spPr>
      </p:pic>
      <p:pic>
        <p:nvPicPr>
          <p:cNvPr id="43" name="Graphic 42">
            <a:extLst>
              <a:ext uri="{FF2B5EF4-FFF2-40B4-BE49-F238E27FC236}">
                <a16:creationId xmlns:a16="http://schemas.microsoft.com/office/drawing/2014/main" id="{E8E3977E-37C6-8B45-AFDF-DA8087A2E3D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867526" y="2924175"/>
            <a:ext cx="319088" cy="319088"/>
          </a:xfrm>
          <a:prstGeom prst="rect">
            <a:avLst/>
          </a:prstGeom>
        </p:spPr>
      </p:pic>
      <p:pic>
        <p:nvPicPr>
          <p:cNvPr id="49" name="Graphic 48">
            <a:extLst>
              <a:ext uri="{FF2B5EF4-FFF2-40B4-BE49-F238E27FC236}">
                <a16:creationId xmlns:a16="http://schemas.microsoft.com/office/drawing/2014/main" id="{C3E62037-B04B-754E-9F3A-B45C6156BA2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602134" y="2944862"/>
            <a:ext cx="279400" cy="279400"/>
          </a:xfrm>
          <a:prstGeom prst="rect">
            <a:avLst/>
          </a:prstGeom>
        </p:spPr>
      </p:pic>
      <p:pic>
        <p:nvPicPr>
          <p:cNvPr id="35" name="Graphic 34">
            <a:extLst>
              <a:ext uri="{FF2B5EF4-FFF2-40B4-BE49-F238E27FC236}">
                <a16:creationId xmlns:a16="http://schemas.microsoft.com/office/drawing/2014/main" id="{4E24678E-C281-B04D-8DF4-CEE2EFD5571F}"/>
              </a:ext>
            </a:extLst>
          </p:cNvPr>
          <p:cNvPicPr>
            <a:picLocks noChangeAspect="1"/>
          </p:cNvPicPr>
          <p:nvPr/>
        </p:nvPicPr>
        <p:blipFill rotWithShape="1">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rcRect l="-5305" b="72691"/>
          <a:stretch/>
        </p:blipFill>
        <p:spPr>
          <a:xfrm flipH="1">
            <a:off x="1549383" y="5509767"/>
            <a:ext cx="5198888" cy="1348234"/>
          </a:xfrm>
          <a:prstGeom prst="rect">
            <a:avLst/>
          </a:prstGeom>
        </p:spPr>
      </p:pic>
      <p:sp>
        <p:nvSpPr>
          <p:cNvPr id="27" name="Rectangle 26">
            <a:extLst>
              <a:ext uri="{FF2B5EF4-FFF2-40B4-BE49-F238E27FC236}">
                <a16:creationId xmlns:a16="http://schemas.microsoft.com/office/drawing/2014/main" id="{F7F56055-767F-F243-A819-9B43477FAC9A}"/>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270072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9"/>
        <p:cNvGrpSpPr/>
        <p:nvPr/>
      </p:nvGrpSpPr>
      <p:grpSpPr>
        <a:xfrm>
          <a:off x="0" y="0"/>
          <a:ext cx="0" cy="0"/>
          <a:chOff x="0" y="0"/>
          <a:chExt cx="0" cy="0"/>
        </a:xfrm>
      </p:grpSpPr>
      <p:pic>
        <p:nvPicPr>
          <p:cNvPr id="15" name="Picture 14">
            <a:extLst>
              <a:ext uri="{FF2B5EF4-FFF2-40B4-BE49-F238E27FC236}">
                <a16:creationId xmlns:a16="http://schemas.microsoft.com/office/drawing/2014/main" id="{8B8A1B1A-3C1C-6047-958C-397C249B960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26" name="Graphic 25">
            <a:extLst>
              <a:ext uri="{FF2B5EF4-FFF2-40B4-BE49-F238E27FC236}">
                <a16:creationId xmlns:a16="http://schemas.microsoft.com/office/drawing/2014/main" id="{1390C331-9E3C-5848-93F8-72400E5915A0}"/>
              </a:ext>
            </a:extLst>
          </p:cNvPr>
          <p:cNvPicPr>
            <a:picLocks noChangeAspect="1"/>
          </p:cNvPicPr>
          <p:nvPr/>
        </p:nvPicPr>
        <p:blipFill rotWithShape="1">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l="-3403" t="35059" r="35543" b="-2419"/>
          <a:stretch/>
        </p:blipFill>
        <p:spPr>
          <a:xfrm>
            <a:off x="9500260" y="0"/>
            <a:ext cx="2691740" cy="2671948"/>
          </a:xfrm>
          <a:prstGeom prst="rect">
            <a:avLst/>
          </a:prstGeom>
        </p:spPr>
      </p:pic>
      <p:sp>
        <p:nvSpPr>
          <p:cNvPr id="19" name="Title 3">
            <a:extLst>
              <a:ext uri="{FF2B5EF4-FFF2-40B4-BE49-F238E27FC236}">
                <a16:creationId xmlns:a16="http://schemas.microsoft.com/office/drawing/2014/main" id="{55E493DD-B630-E146-BDF9-6E81E24BEC68}"/>
              </a:ext>
            </a:extLst>
          </p:cNvPr>
          <p:cNvSpPr txBox="1">
            <a:spLocks/>
          </p:cNvSpPr>
          <p:nvPr/>
        </p:nvSpPr>
        <p:spPr>
          <a:xfrm>
            <a:off x="293173" y="411261"/>
            <a:ext cx="10364452" cy="576262"/>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5400" dirty="0">
                <a:solidFill>
                  <a:schemeClr val="bg1"/>
                </a:solidFill>
                <a:latin typeface="Oswald" pitchFamily="2" charset="77"/>
              </a:rPr>
              <a:t>COVID-19 Protective Measures</a:t>
            </a:r>
          </a:p>
          <a:p>
            <a:pPr>
              <a:lnSpc>
                <a:spcPct val="110000"/>
              </a:lnSpc>
            </a:pPr>
            <a:r>
              <a:rPr lang="en-US" sz="2800" dirty="0">
                <a:solidFill>
                  <a:schemeClr val="bg1"/>
                </a:solidFill>
                <a:latin typeface="Oswald" pitchFamily="2" charset="77"/>
              </a:rPr>
              <a:t>The following are additional practices that will help ensure the </a:t>
            </a:r>
            <a:br>
              <a:rPr lang="en-US" sz="2800" dirty="0">
                <a:solidFill>
                  <a:schemeClr val="bg1"/>
                </a:solidFill>
                <a:latin typeface="Oswald" pitchFamily="2" charset="77"/>
              </a:rPr>
            </a:br>
            <a:r>
              <a:rPr lang="en-US" sz="2800" dirty="0">
                <a:solidFill>
                  <a:srgbClr val="5BA6DC"/>
                </a:solidFill>
                <a:latin typeface="Oswald" pitchFamily="2" charset="77"/>
              </a:rPr>
              <a:t>safety of all our team members</a:t>
            </a:r>
          </a:p>
        </p:txBody>
      </p:sp>
      <p:pic>
        <p:nvPicPr>
          <p:cNvPr id="7" name="Graphic 6">
            <a:extLst>
              <a:ext uri="{FF2B5EF4-FFF2-40B4-BE49-F238E27FC236}">
                <a16:creationId xmlns:a16="http://schemas.microsoft.com/office/drawing/2014/main" id="{E144907A-9284-4E41-870D-93E3DDC8F1D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57536" y="318766"/>
            <a:ext cx="557636" cy="571882"/>
          </a:xfrm>
          <a:prstGeom prst="rect">
            <a:avLst/>
          </a:prstGeom>
        </p:spPr>
      </p:pic>
      <p:pic>
        <p:nvPicPr>
          <p:cNvPr id="8" name="Picture 7">
            <a:extLst>
              <a:ext uri="{FF2B5EF4-FFF2-40B4-BE49-F238E27FC236}">
                <a16:creationId xmlns:a16="http://schemas.microsoft.com/office/drawing/2014/main" id="{FD003E16-4910-CC4B-BFCB-0C013B4EF8A1}"/>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Lst>
          </a:blip>
          <a:stretch>
            <a:fillRect/>
          </a:stretch>
        </p:blipFill>
        <p:spPr>
          <a:xfrm>
            <a:off x="-84010" y="5871366"/>
            <a:ext cx="1273892" cy="1135640"/>
          </a:xfrm>
          <a:prstGeom prst="rect">
            <a:avLst/>
          </a:prstGeom>
        </p:spPr>
      </p:pic>
      <p:sp>
        <p:nvSpPr>
          <p:cNvPr id="9" name="Rectangle 8">
            <a:extLst>
              <a:ext uri="{FF2B5EF4-FFF2-40B4-BE49-F238E27FC236}">
                <a16:creationId xmlns:a16="http://schemas.microsoft.com/office/drawing/2014/main" id="{14BC1743-A482-D243-8502-DB5B5A7004F0}"/>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BASIC EMPLOYEE COVID AWARENESS</a:t>
            </a:r>
            <a:r>
              <a:rPr lang="en-CA" sz="1050" dirty="0">
                <a:solidFill>
                  <a:prstClr val="black"/>
                </a:solidFill>
                <a:latin typeface="Manrope" pitchFamily="2" charset="0"/>
              </a:rPr>
              <a:t>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11</a:t>
            </a:fld>
            <a:r>
              <a:rPr lang="en-CA" sz="1050" dirty="0">
                <a:solidFill>
                  <a:prstClr val="black"/>
                </a:solidFill>
                <a:latin typeface="Manrope" pitchFamily="2" charset="0"/>
              </a:rPr>
              <a:t>  </a:t>
            </a:r>
            <a:endParaRPr lang="en-US" sz="1050"/>
          </a:p>
        </p:txBody>
      </p:sp>
      <p:sp>
        <p:nvSpPr>
          <p:cNvPr id="11" name="Rectangle 10">
            <a:extLst>
              <a:ext uri="{FF2B5EF4-FFF2-40B4-BE49-F238E27FC236}">
                <a16:creationId xmlns:a16="http://schemas.microsoft.com/office/drawing/2014/main" id="{C22FB02A-F102-EA4B-A1AF-DBB414FF23F9}"/>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675515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9"/>
        <p:cNvGrpSpPr/>
        <p:nvPr/>
      </p:nvGrpSpPr>
      <p:grpSpPr>
        <a:xfrm>
          <a:off x="0" y="0"/>
          <a:ext cx="0" cy="0"/>
          <a:chOff x="0" y="0"/>
          <a:chExt cx="0" cy="0"/>
        </a:xfrm>
      </p:grpSpPr>
      <p:pic>
        <p:nvPicPr>
          <p:cNvPr id="14" name="Picture 13">
            <a:extLst>
              <a:ext uri="{FF2B5EF4-FFF2-40B4-BE49-F238E27FC236}">
                <a16:creationId xmlns:a16="http://schemas.microsoft.com/office/drawing/2014/main" id="{34FDAC14-BCB7-7D48-948A-450913FF2218}"/>
              </a:ext>
            </a:extLst>
          </p:cNvPr>
          <p:cNvPicPr>
            <a:picLocks noChangeAspect="1"/>
          </p:cNvPicPr>
          <p:nvPr/>
        </p:nvPicPr>
        <p:blipFill rotWithShape="1">
          <a:blip r:embed="rId3">
            <a:extLst>
              <a:ext uri="{28A0092B-C50C-407E-A947-70E740481C1C}">
                <a14:useLocalDpi xmlns:a14="http://schemas.microsoft.com/office/drawing/2010/main"/>
              </a:ext>
            </a:extLst>
          </a:blip>
          <a:srcRect b="-69"/>
          <a:stretch/>
        </p:blipFill>
        <p:spPr>
          <a:xfrm>
            <a:off x="0" y="-1"/>
            <a:ext cx="12192000" cy="6862769"/>
          </a:xfrm>
          <a:prstGeom prst="rect">
            <a:avLst/>
          </a:prstGeom>
        </p:spPr>
      </p:pic>
      <p:sp>
        <p:nvSpPr>
          <p:cNvPr id="27" name="Title 3">
            <a:extLst>
              <a:ext uri="{FF2B5EF4-FFF2-40B4-BE49-F238E27FC236}">
                <a16:creationId xmlns:a16="http://schemas.microsoft.com/office/drawing/2014/main" id="{4EB913B8-4859-F14E-A45B-A463935277DF}"/>
              </a:ext>
            </a:extLst>
          </p:cNvPr>
          <p:cNvSpPr txBox="1">
            <a:spLocks/>
          </p:cNvSpPr>
          <p:nvPr/>
        </p:nvSpPr>
        <p:spPr>
          <a:xfrm>
            <a:off x="1033687" y="790655"/>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5400" dirty="0">
                <a:solidFill>
                  <a:schemeClr val="bg1"/>
                </a:solidFill>
                <a:latin typeface="Oswald" pitchFamily="2" charset="77"/>
              </a:rPr>
              <a:t>Daily Self-Screening</a:t>
            </a:r>
          </a:p>
        </p:txBody>
      </p:sp>
      <p:grpSp>
        <p:nvGrpSpPr>
          <p:cNvPr id="7" name="Group 6">
            <a:extLst>
              <a:ext uri="{FF2B5EF4-FFF2-40B4-BE49-F238E27FC236}">
                <a16:creationId xmlns:a16="http://schemas.microsoft.com/office/drawing/2014/main" id="{7FDA4AC8-F78B-9540-8685-F4AE45054176}"/>
              </a:ext>
            </a:extLst>
          </p:cNvPr>
          <p:cNvGrpSpPr/>
          <p:nvPr/>
        </p:nvGrpSpPr>
        <p:grpSpPr>
          <a:xfrm>
            <a:off x="9500260" y="0"/>
            <a:ext cx="2691740" cy="2671948"/>
            <a:chOff x="9500260" y="0"/>
            <a:chExt cx="2691740" cy="2671948"/>
          </a:xfrm>
        </p:grpSpPr>
        <p:pic>
          <p:nvPicPr>
            <p:cNvPr id="8" name="Graphic 7">
              <a:extLst>
                <a:ext uri="{FF2B5EF4-FFF2-40B4-BE49-F238E27FC236}">
                  <a16:creationId xmlns:a16="http://schemas.microsoft.com/office/drawing/2014/main" id="{CE7367F0-AB50-C044-8399-F7979F28F3AB}"/>
                </a:ext>
              </a:extLst>
            </p:cNvPr>
            <p:cNvPicPr>
              <a:picLocks noChangeAspect="1"/>
            </p:cNvPicPr>
            <p:nvPr/>
          </p:nvPicPr>
          <p:blipFill rotWithShape="1">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l="-3403" t="35059" r="35543" b="-2419"/>
            <a:stretch/>
          </p:blipFill>
          <p:spPr>
            <a:xfrm>
              <a:off x="9500260" y="0"/>
              <a:ext cx="2691740" cy="2671948"/>
            </a:xfrm>
            <a:prstGeom prst="rect">
              <a:avLst/>
            </a:prstGeom>
          </p:spPr>
        </p:pic>
        <p:pic>
          <p:nvPicPr>
            <p:cNvPr id="9" name="Graphic 8">
              <a:extLst>
                <a:ext uri="{FF2B5EF4-FFF2-40B4-BE49-F238E27FC236}">
                  <a16:creationId xmlns:a16="http://schemas.microsoft.com/office/drawing/2014/main" id="{26CA91DD-2567-BD41-8F50-578F7CAEB60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57536" y="318766"/>
              <a:ext cx="557636" cy="571882"/>
            </a:xfrm>
            <a:prstGeom prst="rect">
              <a:avLst/>
            </a:prstGeom>
          </p:spPr>
        </p:pic>
      </p:grpSp>
      <p:pic>
        <p:nvPicPr>
          <p:cNvPr id="10" name="Picture 9">
            <a:extLst>
              <a:ext uri="{FF2B5EF4-FFF2-40B4-BE49-F238E27FC236}">
                <a16:creationId xmlns:a16="http://schemas.microsoft.com/office/drawing/2014/main" id="{0D323E06-FB1A-334A-937A-E09BA54764D5}"/>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Lst>
          </a:blip>
          <a:stretch>
            <a:fillRect/>
          </a:stretch>
        </p:blipFill>
        <p:spPr>
          <a:xfrm>
            <a:off x="-84010" y="5871366"/>
            <a:ext cx="1273892" cy="1135640"/>
          </a:xfrm>
          <a:prstGeom prst="rect">
            <a:avLst/>
          </a:prstGeom>
        </p:spPr>
      </p:pic>
      <p:sp>
        <p:nvSpPr>
          <p:cNvPr id="11" name="Rectangle 10">
            <a:extLst>
              <a:ext uri="{FF2B5EF4-FFF2-40B4-BE49-F238E27FC236}">
                <a16:creationId xmlns:a16="http://schemas.microsoft.com/office/drawing/2014/main" id="{B85E5051-1E38-6744-B452-A66B8F7F567C}"/>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BASIC EMPLOYEE COVID AWARENESS</a:t>
            </a:r>
            <a:r>
              <a:rPr lang="en-CA" sz="1050" dirty="0">
                <a:solidFill>
                  <a:prstClr val="black"/>
                </a:solidFill>
                <a:latin typeface="Manrope" pitchFamily="2" charset="0"/>
              </a:rPr>
              <a:t>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12</a:t>
            </a:fld>
            <a:r>
              <a:rPr lang="en-CA" sz="1050" dirty="0">
                <a:solidFill>
                  <a:prstClr val="black"/>
                </a:solidFill>
                <a:latin typeface="Manrope" pitchFamily="2" charset="0"/>
              </a:rPr>
              <a:t>  </a:t>
            </a:r>
            <a:endParaRPr lang="en-US" sz="1050"/>
          </a:p>
        </p:txBody>
      </p:sp>
      <p:sp>
        <p:nvSpPr>
          <p:cNvPr id="12" name="Rectangle 11">
            <a:extLst>
              <a:ext uri="{FF2B5EF4-FFF2-40B4-BE49-F238E27FC236}">
                <a16:creationId xmlns:a16="http://schemas.microsoft.com/office/drawing/2014/main" id="{A70C9956-ACFC-6240-9DE2-1EF0998164B4}"/>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090853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A5743F-09C5-FA4F-B28B-D84A4A27C7B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9503664" cy="6858000"/>
          </a:xfrm>
          <a:prstGeom prst="rect">
            <a:avLst/>
          </a:prstGeom>
        </p:spPr>
      </p:pic>
      <p:sp>
        <p:nvSpPr>
          <p:cNvPr id="15" name="Triangle 14">
            <a:extLst>
              <a:ext uri="{FF2B5EF4-FFF2-40B4-BE49-F238E27FC236}">
                <a16:creationId xmlns:a16="http://schemas.microsoft.com/office/drawing/2014/main" id="{F651BB32-4B39-2C46-8C79-54364CDFDB60}"/>
              </a:ext>
            </a:extLst>
          </p:cNvPr>
          <p:cNvSpPr/>
          <p:nvPr/>
        </p:nvSpPr>
        <p:spPr>
          <a:xfrm rot="5400000">
            <a:off x="-122620" y="41138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
            <a:extLst>
              <a:ext uri="{FF2B5EF4-FFF2-40B4-BE49-F238E27FC236}">
                <a16:creationId xmlns:a16="http://schemas.microsoft.com/office/drawing/2014/main" id="{B1C6157A-8B62-734F-90A3-30561138864E}"/>
              </a:ext>
            </a:extLst>
          </p:cNvPr>
          <p:cNvSpPr txBox="1">
            <a:spLocks/>
          </p:cNvSpPr>
          <p:nvPr/>
        </p:nvSpPr>
        <p:spPr>
          <a:xfrm>
            <a:off x="522942" y="441202"/>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r>
              <a:rPr lang="en-US" sz="2800" dirty="0">
                <a:solidFill>
                  <a:schemeClr val="bg1"/>
                </a:solidFill>
                <a:latin typeface="Oswald" pitchFamily="2" charset="77"/>
              </a:rPr>
              <a:t>COVID-19 Protective Measures</a:t>
            </a:r>
          </a:p>
        </p:txBody>
      </p:sp>
      <p:sp>
        <p:nvSpPr>
          <p:cNvPr id="18" name="Rectangle 17">
            <a:extLst>
              <a:ext uri="{FF2B5EF4-FFF2-40B4-BE49-F238E27FC236}">
                <a16:creationId xmlns:a16="http://schemas.microsoft.com/office/drawing/2014/main" id="{44D24D29-77F9-2649-8284-5538ACA740CE}"/>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BASIC EMPLOYEE COVID AWARENESS</a:t>
            </a:r>
            <a:r>
              <a:rPr lang="en-CA" sz="1050" dirty="0">
                <a:solidFill>
                  <a:prstClr val="black"/>
                </a:solidFill>
                <a:latin typeface="Manrope" pitchFamily="2" charset="0"/>
              </a:rPr>
              <a:t>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13</a:t>
            </a:fld>
            <a:r>
              <a:rPr lang="en-CA" sz="1050" dirty="0">
                <a:solidFill>
                  <a:prstClr val="black"/>
                </a:solidFill>
                <a:latin typeface="Manrope" pitchFamily="2" charset="0"/>
              </a:rPr>
              <a:t>  </a:t>
            </a:r>
            <a:endParaRPr lang="en-US" sz="1050"/>
          </a:p>
        </p:txBody>
      </p:sp>
      <p:sp>
        <p:nvSpPr>
          <p:cNvPr id="32" name="TextBox 31">
            <a:extLst>
              <a:ext uri="{FF2B5EF4-FFF2-40B4-BE49-F238E27FC236}">
                <a16:creationId xmlns:a16="http://schemas.microsoft.com/office/drawing/2014/main" id="{316A3061-57CC-3940-AFAD-C3910B09C30D}"/>
              </a:ext>
            </a:extLst>
          </p:cNvPr>
          <p:cNvSpPr txBox="1"/>
          <p:nvPr/>
        </p:nvSpPr>
        <p:spPr>
          <a:xfrm>
            <a:off x="6906379" y="1786441"/>
            <a:ext cx="4952810" cy="3639289"/>
          </a:xfrm>
          <a:prstGeom prst="rect">
            <a:avLst/>
          </a:prstGeom>
        </p:spPr>
        <p:txBody>
          <a:bodyPr vert="horz" lIns="121920" tIns="60960" rIns="121920" bIns="60960" rtlCol="0" anchor="ctr">
            <a:noAutofit/>
          </a:bodyPr>
          <a:lstStyle/>
          <a:p>
            <a:pPr marL="11112" defTabSz="1219170">
              <a:lnSpc>
                <a:spcPct val="110000"/>
              </a:lnSpc>
              <a:buClr>
                <a:srgbClr val="1C37AE"/>
              </a:buClr>
            </a:pPr>
            <a:r>
              <a:rPr lang="en-US" sz="3200" b="1" dirty="0">
                <a:solidFill>
                  <a:srgbClr val="1C37AE"/>
                </a:solidFill>
                <a:latin typeface="Libre Franklin" pitchFamily="2" charset="77"/>
                <a:cs typeface="Times New Roman" panose="02020603050405020304" pitchFamily="18" charset="0"/>
              </a:rPr>
              <a:t>Daily Self-Screening</a:t>
            </a:r>
          </a:p>
          <a:p>
            <a:pPr marL="11112" defTabSz="1219170">
              <a:lnSpc>
                <a:spcPct val="110000"/>
              </a:lnSpc>
              <a:buClr>
                <a:srgbClr val="1C37AE"/>
              </a:buClr>
            </a:pPr>
            <a:r>
              <a:rPr lang="en-US" sz="3200" b="1" dirty="0">
                <a:solidFill>
                  <a:srgbClr val="5BA6DC"/>
                </a:solidFill>
                <a:latin typeface="Libre Franklin" pitchFamily="2" charset="77"/>
                <a:cs typeface="Times New Roman" panose="02020603050405020304" pitchFamily="18" charset="0"/>
              </a:rPr>
              <a:t>Complete this daily self-screening assessment before coming to work</a:t>
            </a:r>
          </a:p>
        </p:txBody>
      </p:sp>
      <p:pic>
        <p:nvPicPr>
          <p:cNvPr id="30" name="Picture 29">
            <a:extLst>
              <a:ext uri="{FF2B5EF4-FFF2-40B4-BE49-F238E27FC236}">
                <a16:creationId xmlns:a16="http://schemas.microsoft.com/office/drawing/2014/main" id="{41B4200E-E9C5-A242-BB31-B740674F883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84010" y="5871366"/>
            <a:ext cx="1273892" cy="1135640"/>
          </a:xfrm>
          <a:prstGeom prst="rect">
            <a:avLst/>
          </a:prstGeom>
        </p:spPr>
      </p:pic>
      <p:sp>
        <p:nvSpPr>
          <p:cNvPr id="31" name="Rectangle 30">
            <a:extLst>
              <a:ext uri="{FF2B5EF4-FFF2-40B4-BE49-F238E27FC236}">
                <a16:creationId xmlns:a16="http://schemas.microsoft.com/office/drawing/2014/main" id="{F1550378-1222-B748-BEFE-6FF96A9DBB4C}"/>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961136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71E1E5B-3D9C-8D4F-8232-6A25761D80B3}"/>
              </a:ext>
            </a:extLst>
          </p:cNvPr>
          <p:cNvSpPr/>
          <p:nvPr/>
        </p:nvSpPr>
        <p:spPr>
          <a:xfrm>
            <a:off x="0" y="2245489"/>
            <a:ext cx="12192000" cy="2916819"/>
          </a:xfrm>
          <a:prstGeom prst="rect">
            <a:avLst/>
          </a:prstGeom>
          <a:solidFill>
            <a:srgbClr val="244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2000"/>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rgbClr val="1C37AE"/>
                </a:solidFill>
                <a:latin typeface="Oswald" pitchFamily="2" charset="77"/>
              </a:rPr>
              <a:t>Daily Self-Screening</a:t>
            </a:r>
          </a:p>
          <a:p>
            <a:pPr>
              <a:lnSpc>
                <a:spcPct val="110000"/>
              </a:lnSpc>
            </a:pPr>
            <a:r>
              <a:rPr lang="en-US" sz="2000" dirty="0">
                <a:solidFill>
                  <a:srgbClr val="5BA6DC"/>
                </a:solidFill>
                <a:latin typeface="Oswald" pitchFamily="2" charset="77"/>
              </a:rPr>
              <a:t>Complete this daily self-screening assessment before coming to work</a:t>
            </a:r>
          </a:p>
        </p:txBody>
      </p:sp>
      <p:sp>
        <p:nvSpPr>
          <p:cNvPr id="8" name="Triangle 7">
            <a:extLst>
              <a:ext uri="{FF2B5EF4-FFF2-40B4-BE49-F238E27FC236}">
                <a16:creationId xmlns:a16="http://schemas.microsoft.com/office/drawing/2014/main" id="{AAF9D0BC-6D0B-EA4D-9CF8-8ABDEF9AD547}"/>
              </a:ext>
            </a:extLst>
          </p:cNvPr>
          <p:cNvSpPr/>
          <p:nvPr/>
        </p:nvSpPr>
        <p:spPr>
          <a:xfrm rot="5400000">
            <a:off x="-122620" y="41138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BASIC EMPLOYEE COVID AWARENESS</a:t>
            </a:r>
            <a:r>
              <a:rPr lang="en-CA" sz="1050" dirty="0">
                <a:solidFill>
                  <a:prstClr val="black"/>
                </a:solidFill>
                <a:latin typeface="Manrope" pitchFamily="2" charset="0"/>
              </a:rPr>
              <a:t>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14</a:t>
            </a:fld>
            <a:r>
              <a:rPr lang="en-CA" sz="1050" dirty="0">
                <a:solidFill>
                  <a:prstClr val="black"/>
                </a:solidFill>
                <a:latin typeface="Manrope" pitchFamily="2" charset="0"/>
              </a:rPr>
              <a:t>  </a:t>
            </a:r>
            <a:endParaRPr lang="en-US" sz="1050"/>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2"/>
          <a:stretch>
            <a:fillRect/>
          </a:stretch>
        </p:blipFill>
        <p:spPr>
          <a:xfrm>
            <a:off x="-84010" y="5871366"/>
            <a:ext cx="1273892" cy="1135640"/>
          </a:xfrm>
          <a:prstGeom prst="rect">
            <a:avLst/>
          </a:prstGeom>
        </p:spPr>
      </p:pic>
      <p:sp>
        <p:nvSpPr>
          <p:cNvPr id="19" name="Rectangle 18">
            <a:extLst>
              <a:ext uri="{FF2B5EF4-FFF2-40B4-BE49-F238E27FC236}">
                <a16:creationId xmlns:a16="http://schemas.microsoft.com/office/drawing/2014/main" id="{83B701B1-985D-454D-811D-E010BB6BA579}"/>
              </a:ext>
            </a:extLst>
          </p:cNvPr>
          <p:cNvSpPr/>
          <p:nvPr/>
        </p:nvSpPr>
        <p:spPr>
          <a:xfrm>
            <a:off x="6345031" y="-4172385"/>
            <a:ext cx="4838013" cy="506373"/>
          </a:xfrm>
          <a:prstGeom prst="rect">
            <a:avLst/>
          </a:prstGeom>
          <a:noFill/>
          <a:ln>
            <a:noFill/>
          </a:ln>
        </p:spPr>
        <p:txBody>
          <a:bodyPr wrap="square">
            <a:noAutofit/>
          </a:bodyPr>
          <a:lstStyle/>
          <a:p>
            <a:pPr algn="ctr" defTabSz="1219170">
              <a:lnSpc>
                <a:spcPct val="90000"/>
              </a:lnSpc>
              <a:spcAft>
                <a:spcPts val="800"/>
              </a:spcAft>
            </a:pPr>
            <a:r>
              <a:rPr lang="en-CA" sz="1600" b="1" dirty="0">
                <a:solidFill>
                  <a:srgbClr val="F8F8F8">
                    <a:lumMod val="10000"/>
                  </a:srgbClr>
                </a:solidFill>
                <a:latin typeface="Times New Roman" panose="02020603050405020304" pitchFamily="18" charset="0"/>
                <a:cs typeface="Times New Roman" panose="02020603050405020304" pitchFamily="18" charset="0"/>
              </a:rPr>
              <a:t>2 meters</a:t>
            </a:r>
            <a:endParaRPr lang="en-CA" sz="1600" dirty="0">
              <a:solidFill>
                <a:srgbClr val="F8F8F8">
                  <a:lumMod val="10000"/>
                </a:srgbClr>
              </a:solidFill>
              <a:latin typeface="Times New Roman" panose="02020603050405020304" pitchFamily="18" charset="0"/>
              <a:cs typeface="Times New Roman" panose="02020603050405020304" pitchFamily="18" charset="0"/>
            </a:endParaRPr>
          </a:p>
          <a:p>
            <a:pPr algn="ctr" defTabSz="1219170">
              <a:lnSpc>
                <a:spcPct val="90000"/>
              </a:lnSpc>
              <a:spcAft>
                <a:spcPts val="800"/>
              </a:spcAft>
            </a:pPr>
            <a:br>
              <a:rPr lang="en-CA" sz="1600" dirty="0">
                <a:solidFill>
                  <a:srgbClr val="F8F8F8">
                    <a:lumMod val="10000"/>
                  </a:srgbClr>
                </a:solidFill>
                <a:latin typeface="Times New Roman" panose="02020603050405020304" pitchFamily="18" charset="0"/>
                <a:cs typeface="Times New Roman" panose="02020603050405020304" pitchFamily="18" charset="0"/>
              </a:rPr>
            </a:br>
            <a:endParaRPr lang="en-US" sz="1600" dirty="0">
              <a:solidFill>
                <a:srgbClr val="F8F8F8">
                  <a:lumMod val="10000"/>
                </a:srgbClr>
              </a:solidFill>
              <a:latin typeface="Times New Roman" panose="02020603050405020304" pitchFamily="18" charset="0"/>
              <a:cs typeface="Times New Roman" panose="02020603050405020304" pitchFamily="18" charset="0"/>
            </a:endParaRPr>
          </a:p>
        </p:txBody>
      </p:sp>
      <p:pic>
        <p:nvPicPr>
          <p:cNvPr id="22" name="Graphic 21">
            <a:extLst>
              <a:ext uri="{FF2B5EF4-FFF2-40B4-BE49-F238E27FC236}">
                <a16:creationId xmlns:a16="http://schemas.microsoft.com/office/drawing/2014/main" id="{CD9AF8F3-B90D-B745-B7CE-FBC0C2E1F39A}"/>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b="-5033"/>
          <a:stretch/>
        </p:blipFill>
        <p:spPr>
          <a:xfrm flipH="1">
            <a:off x="3462053" y="1781681"/>
            <a:ext cx="4233051" cy="4446124"/>
          </a:xfrm>
          <a:prstGeom prst="rect">
            <a:avLst/>
          </a:prstGeom>
        </p:spPr>
      </p:pic>
      <p:sp>
        <p:nvSpPr>
          <p:cNvPr id="2" name="Rectangle 1">
            <a:extLst>
              <a:ext uri="{FF2B5EF4-FFF2-40B4-BE49-F238E27FC236}">
                <a16:creationId xmlns:a16="http://schemas.microsoft.com/office/drawing/2014/main" id="{32272D39-9E4C-5B41-AC55-6EAAEE670183}"/>
              </a:ext>
            </a:extLst>
          </p:cNvPr>
          <p:cNvSpPr/>
          <p:nvPr/>
        </p:nvSpPr>
        <p:spPr>
          <a:xfrm>
            <a:off x="489995" y="2960784"/>
            <a:ext cx="3503271" cy="1595886"/>
          </a:xfrm>
          <a:prstGeom prst="rect">
            <a:avLst/>
          </a:prstGeom>
        </p:spPr>
        <p:txBody>
          <a:bodyPr wrap="square">
            <a:spAutoFit/>
          </a:bodyPr>
          <a:lstStyle/>
          <a:p>
            <a:pPr lvl="0">
              <a:lnSpc>
                <a:spcPct val="110000"/>
              </a:lnSpc>
              <a:spcAft>
                <a:spcPts val="600"/>
              </a:spcAft>
              <a:buClr>
                <a:srgbClr val="1C37AE"/>
              </a:buClr>
              <a:defRPr/>
            </a:pPr>
            <a:r>
              <a:rPr lang="en-CA" b="1" dirty="0">
                <a:solidFill>
                  <a:schemeClr val="bg1"/>
                </a:solidFill>
                <a:latin typeface="Libre Franklin" pitchFamily="2" charset="77"/>
              </a:rPr>
              <a:t>Do one or more of the following common </a:t>
            </a:r>
            <a:br>
              <a:rPr lang="en-CA" b="1" dirty="0">
                <a:solidFill>
                  <a:schemeClr val="bg1"/>
                </a:solidFill>
                <a:latin typeface="Libre Franklin" pitchFamily="2" charset="77"/>
              </a:rPr>
            </a:br>
            <a:r>
              <a:rPr lang="en-CA" b="1" dirty="0">
                <a:solidFill>
                  <a:schemeClr val="bg1"/>
                </a:solidFill>
                <a:latin typeface="Libre Franklin" pitchFamily="2" charset="77"/>
              </a:rPr>
              <a:t>COVID-19 symptoms </a:t>
            </a:r>
            <a:br>
              <a:rPr lang="en-CA" b="1" dirty="0">
                <a:solidFill>
                  <a:schemeClr val="bg1"/>
                </a:solidFill>
                <a:latin typeface="Libre Franklin" pitchFamily="2" charset="77"/>
              </a:rPr>
            </a:br>
            <a:r>
              <a:rPr lang="en-CA" b="1" dirty="0">
                <a:solidFill>
                  <a:schemeClr val="bg1"/>
                </a:solidFill>
                <a:latin typeface="Libre Franklin" pitchFamily="2" charset="77"/>
              </a:rPr>
              <a:t>below currently apply </a:t>
            </a:r>
            <a:br>
              <a:rPr lang="en-CA" b="1" dirty="0">
                <a:solidFill>
                  <a:schemeClr val="bg1"/>
                </a:solidFill>
                <a:latin typeface="Libre Franklin" pitchFamily="2" charset="77"/>
              </a:rPr>
            </a:br>
            <a:r>
              <a:rPr lang="en-CA" b="1" dirty="0">
                <a:solidFill>
                  <a:schemeClr val="bg1"/>
                </a:solidFill>
                <a:latin typeface="Libre Franklin" pitchFamily="2" charset="77"/>
              </a:rPr>
              <a:t>to you?</a:t>
            </a:r>
            <a:endParaRPr lang="en-CA" dirty="0">
              <a:solidFill>
                <a:schemeClr val="bg1"/>
              </a:solidFill>
              <a:latin typeface="Libre Franklin" pitchFamily="2" charset="77"/>
            </a:endParaRPr>
          </a:p>
        </p:txBody>
      </p:sp>
      <p:pic>
        <p:nvPicPr>
          <p:cNvPr id="12" name="Graphic 11">
            <a:extLst>
              <a:ext uri="{FF2B5EF4-FFF2-40B4-BE49-F238E27FC236}">
                <a16:creationId xmlns:a16="http://schemas.microsoft.com/office/drawing/2014/main" id="{D57B235D-4963-514C-93BF-7636014AFF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05868" y="3605857"/>
            <a:ext cx="594691" cy="609884"/>
          </a:xfrm>
          <a:prstGeom prst="rect">
            <a:avLst/>
          </a:prstGeom>
        </p:spPr>
      </p:pic>
      <p:sp>
        <p:nvSpPr>
          <p:cNvPr id="15" name="Rectangle 14">
            <a:extLst>
              <a:ext uri="{FF2B5EF4-FFF2-40B4-BE49-F238E27FC236}">
                <a16:creationId xmlns:a16="http://schemas.microsoft.com/office/drawing/2014/main" id="{204F683D-750F-BD48-8508-4B4317740E0D}"/>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856575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155B7ACE-221A-2F47-9A82-2E54D0BB3CBC}"/>
              </a:ext>
            </a:extLst>
          </p:cNvPr>
          <p:cNvSpPr/>
          <p:nvPr/>
        </p:nvSpPr>
        <p:spPr>
          <a:xfrm>
            <a:off x="0" y="2245489"/>
            <a:ext cx="5393803" cy="2916819"/>
          </a:xfrm>
          <a:prstGeom prst="rect">
            <a:avLst/>
          </a:prstGeom>
          <a:solidFill>
            <a:srgbClr val="244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D9C9CF6-6CD1-5346-9389-5757B901EFDB}"/>
              </a:ext>
            </a:extLst>
          </p:cNvPr>
          <p:cNvSpPr/>
          <p:nvPr/>
        </p:nvSpPr>
        <p:spPr>
          <a:xfrm>
            <a:off x="0" y="2465408"/>
            <a:ext cx="4213185" cy="2488557"/>
          </a:xfrm>
          <a:prstGeom prst="rect">
            <a:avLst/>
          </a:prstGeom>
          <a:solidFill>
            <a:srgbClr val="244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2000"/>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rgbClr val="24259D"/>
                </a:solidFill>
                <a:latin typeface="Oswald" pitchFamily="2" charset="77"/>
              </a:rPr>
              <a:t>Daily Self-Screening</a:t>
            </a:r>
          </a:p>
          <a:p>
            <a:pPr>
              <a:lnSpc>
                <a:spcPct val="110000"/>
              </a:lnSpc>
            </a:pPr>
            <a:r>
              <a:rPr lang="en-US" sz="2000" dirty="0">
                <a:solidFill>
                  <a:srgbClr val="3C5771"/>
                </a:solidFill>
                <a:latin typeface="Oswald" pitchFamily="2" charset="77"/>
              </a:rPr>
              <a:t>Complete this daily self-screening assessment before coming to work</a:t>
            </a:r>
          </a:p>
        </p:txBody>
      </p:sp>
      <p:sp>
        <p:nvSpPr>
          <p:cNvPr id="8" name="Triangle 7">
            <a:extLst>
              <a:ext uri="{FF2B5EF4-FFF2-40B4-BE49-F238E27FC236}">
                <a16:creationId xmlns:a16="http://schemas.microsoft.com/office/drawing/2014/main" id="{AAF9D0BC-6D0B-EA4D-9CF8-8ABDEF9AD547}"/>
              </a:ext>
            </a:extLst>
          </p:cNvPr>
          <p:cNvSpPr/>
          <p:nvPr/>
        </p:nvSpPr>
        <p:spPr>
          <a:xfrm rot="5400000">
            <a:off x="-122620" y="41138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BASIC EMPLOYEE COVID AWARENESS</a:t>
            </a:r>
            <a:r>
              <a:rPr lang="en-CA" sz="1050" dirty="0">
                <a:solidFill>
                  <a:prstClr val="black"/>
                </a:solidFill>
                <a:latin typeface="Manrope" pitchFamily="2" charset="0"/>
              </a:rPr>
              <a:t>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15</a:t>
            </a:fld>
            <a:r>
              <a:rPr lang="en-CA" sz="1050" dirty="0">
                <a:solidFill>
                  <a:prstClr val="black"/>
                </a:solidFill>
                <a:latin typeface="Manrope" pitchFamily="2" charset="0"/>
              </a:rPr>
              <a:t>  </a:t>
            </a:r>
            <a:endParaRPr lang="en-US" sz="1050"/>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2"/>
          <a:stretch>
            <a:fillRect/>
          </a:stretch>
        </p:blipFill>
        <p:spPr>
          <a:xfrm>
            <a:off x="-84010" y="5871366"/>
            <a:ext cx="1273892" cy="1135640"/>
          </a:xfrm>
          <a:prstGeom prst="rect">
            <a:avLst/>
          </a:prstGeom>
        </p:spPr>
      </p:pic>
      <p:sp>
        <p:nvSpPr>
          <p:cNvPr id="18" name="Rectangle 17">
            <a:extLst>
              <a:ext uri="{FF2B5EF4-FFF2-40B4-BE49-F238E27FC236}">
                <a16:creationId xmlns:a16="http://schemas.microsoft.com/office/drawing/2014/main" id="{6266D775-CB8A-D049-99AB-85DC0028CA3C}"/>
              </a:ext>
            </a:extLst>
          </p:cNvPr>
          <p:cNvSpPr/>
          <p:nvPr/>
        </p:nvSpPr>
        <p:spPr>
          <a:xfrm>
            <a:off x="8703478" y="2537165"/>
            <a:ext cx="3137424" cy="1025602"/>
          </a:xfrm>
          <a:prstGeom prst="rect">
            <a:avLst/>
          </a:prstGeom>
        </p:spPr>
        <p:txBody>
          <a:bodyPr wrap="square" lIns="0" tIns="0" rIns="0" bIns="0">
            <a:spAutoFit/>
          </a:bodyPr>
          <a:lstStyle/>
          <a:p>
            <a:pPr marL="171450" indent="-171450">
              <a:lnSpc>
                <a:spcPct val="110000"/>
              </a:lnSpc>
              <a:spcAft>
                <a:spcPts val="1800"/>
              </a:spcAft>
              <a:buClr>
                <a:srgbClr val="1C37AE"/>
              </a:buClr>
              <a:buFont typeface="Arial" panose="020B0604020202020204" pitchFamily="34" charset="0"/>
              <a:buChar char="•"/>
              <a:defRPr/>
            </a:pPr>
            <a:r>
              <a:rPr lang="en-CA" sz="1600" dirty="0">
                <a:solidFill>
                  <a:prstClr val="black"/>
                </a:solidFill>
                <a:latin typeface="Libre Franklin" pitchFamily="2" charset="77"/>
              </a:rPr>
              <a:t>Temperature &gt;38°C (100.4°F) or higher</a:t>
            </a:r>
          </a:p>
          <a:p>
            <a:pPr marL="171450" indent="-171450">
              <a:lnSpc>
                <a:spcPct val="110000"/>
              </a:lnSpc>
              <a:spcAft>
                <a:spcPts val="1800"/>
              </a:spcAft>
              <a:buClr>
                <a:srgbClr val="1C37AE"/>
              </a:buClr>
              <a:buFont typeface="Arial" panose="020B0604020202020204" pitchFamily="34" charset="0"/>
              <a:buChar char="•"/>
              <a:defRPr/>
            </a:pPr>
            <a:endParaRPr lang="en-CA" sz="1600" dirty="0">
              <a:solidFill>
                <a:prstClr val="black"/>
              </a:solidFill>
              <a:latin typeface="Libre Franklin" pitchFamily="2" charset="77"/>
            </a:endParaRPr>
          </a:p>
        </p:txBody>
      </p:sp>
      <p:sp>
        <p:nvSpPr>
          <p:cNvPr id="19" name="Rectangle 18">
            <a:extLst>
              <a:ext uri="{FF2B5EF4-FFF2-40B4-BE49-F238E27FC236}">
                <a16:creationId xmlns:a16="http://schemas.microsoft.com/office/drawing/2014/main" id="{83B701B1-985D-454D-811D-E010BB6BA579}"/>
              </a:ext>
            </a:extLst>
          </p:cNvPr>
          <p:cNvSpPr/>
          <p:nvPr/>
        </p:nvSpPr>
        <p:spPr>
          <a:xfrm>
            <a:off x="6345031" y="-4172385"/>
            <a:ext cx="4838013" cy="506373"/>
          </a:xfrm>
          <a:prstGeom prst="rect">
            <a:avLst/>
          </a:prstGeom>
          <a:noFill/>
          <a:ln>
            <a:noFill/>
          </a:ln>
        </p:spPr>
        <p:txBody>
          <a:bodyPr wrap="square">
            <a:noAutofit/>
          </a:bodyPr>
          <a:lstStyle/>
          <a:p>
            <a:pPr algn="ctr" defTabSz="1219170">
              <a:lnSpc>
                <a:spcPct val="90000"/>
              </a:lnSpc>
              <a:spcAft>
                <a:spcPts val="800"/>
              </a:spcAft>
            </a:pPr>
            <a:r>
              <a:rPr lang="en-CA" sz="1600" b="1" dirty="0">
                <a:solidFill>
                  <a:srgbClr val="F8F8F8">
                    <a:lumMod val="10000"/>
                  </a:srgbClr>
                </a:solidFill>
                <a:latin typeface="Times New Roman" panose="02020603050405020304" pitchFamily="18" charset="0"/>
                <a:cs typeface="Times New Roman" panose="02020603050405020304" pitchFamily="18" charset="0"/>
              </a:rPr>
              <a:t>2 meters</a:t>
            </a:r>
            <a:endParaRPr lang="en-CA" sz="1600" dirty="0">
              <a:solidFill>
                <a:srgbClr val="F8F8F8">
                  <a:lumMod val="10000"/>
                </a:srgbClr>
              </a:solidFill>
              <a:latin typeface="Times New Roman" panose="02020603050405020304" pitchFamily="18" charset="0"/>
              <a:cs typeface="Times New Roman" panose="02020603050405020304" pitchFamily="18" charset="0"/>
            </a:endParaRPr>
          </a:p>
          <a:p>
            <a:pPr algn="ctr" defTabSz="1219170">
              <a:lnSpc>
                <a:spcPct val="90000"/>
              </a:lnSpc>
              <a:spcAft>
                <a:spcPts val="800"/>
              </a:spcAft>
            </a:pPr>
            <a:br>
              <a:rPr lang="en-CA" sz="1600" dirty="0">
                <a:solidFill>
                  <a:srgbClr val="F8F8F8">
                    <a:lumMod val="10000"/>
                  </a:srgbClr>
                </a:solidFill>
                <a:latin typeface="Times New Roman" panose="02020603050405020304" pitchFamily="18" charset="0"/>
                <a:cs typeface="Times New Roman" panose="02020603050405020304" pitchFamily="18" charset="0"/>
              </a:rPr>
            </a:br>
            <a:endParaRPr lang="en-US" sz="1600" dirty="0">
              <a:solidFill>
                <a:srgbClr val="F8F8F8">
                  <a:lumMod val="10000"/>
                </a:srgbClr>
              </a:solidFill>
              <a:latin typeface="Times New Roman" panose="02020603050405020304" pitchFamily="18" charset="0"/>
              <a:cs typeface="Times New Roman" panose="02020603050405020304" pitchFamily="18" charset="0"/>
            </a:endParaRPr>
          </a:p>
        </p:txBody>
      </p:sp>
      <p:pic>
        <p:nvPicPr>
          <p:cNvPr id="22" name="Graphic 21">
            <a:extLst>
              <a:ext uri="{FF2B5EF4-FFF2-40B4-BE49-F238E27FC236}">
                <a16:creationId xmlns:a16="http://schemas.microsoft.com/office/drawing/2014/main" id="{CD9AF8F3-B90D-B745-B7CE-FBC0C2E1F39A}"/>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b="-5033"/>
          <a:stretch/>
        </p:blipFill>
        <p:spPr>
          <a:xfrm flipH="1">
            <a:off x="2943069" y="1364585"/>
            <a:ext cx="5230152" cy="5493415"/>
          </a:xfrm>
          <a:prstGeom prst="rect">
            <a:avLst/>
          </a:prstGeom>
        </p:spPr>
      </p:pic>
      <p:sp>
        <p:nvSpPr>
          <p:cNvPr id="2" name="Rectangle 1">
            <a:extLst>
              <a:ext uri="{FF2B5EF4-FFF2-40B4-BE49-F238E27FC236}">
                <a16:creationId xmlns:a16="http://schemas.microsoft.com/office/drawing/2014/main" id="{32272D39-9E4C-5B41-AC55-6EAAEE670183}"/>
              </a:ext>
            </a:extLst>
          </p:cNvPr>
          <p:cNvSpPr/>
          <p:nvPr/>
        </p:nvSpPr>
        <p:spPr>
          <a:xfrm>
            <a:off x="489995" y="2960784"/>
            <a:ext cx="3503271" cy="1595886"/>
          </a:xfrm>
          <a:prstGeom prst="rect">
            <a:avLst/>
          </a:prstGeom>
        </p:spPr>
        <p:txBody>
          <a:bodyPr wrap="square">
            <a:spAutoFit/>
          </a:bodyPr>
          <a:lstStyle/>
          <a:p>
            <a:pPr lvl="0">
              <a:lnSpc>
                <a:spcPct val="110000"/>
              </a:lnSpc>
              <a:spcAft>
                <a:spcPts val="600"/>
              </a:spcAft>
              <a:buClr>
                <a:srgbClr val="1C37AE"/>
              </a:buClr>
              <a:defRPr/>
            </a:pPr>
            <a:r>
              <a:rPr lang="en-CA" b="1" dirty="0">
                <a:solidFill>
                  <a:schemeClr val="bg1"/>
                </a:solidFill>
                <a:latin typeface="Libre Franklin" pitchFamily="2" charset="77"/>
              </a:rPr>
              <a:t>Do one or more of the following common </a:t>
            </a:r>
            <a:br>
              <a:rPr lang="en-CA" b="1" dirty="0">
                <a:solidFill>
                  <a:schemeClr val="bg1"/>
                </a:solidFill>
                <a:latin typeface="Libre Franklin" pitchFamily="2" charset="77"/>
              </a:rPr>
            </a:br>
            <a:r>
              <a:rPr lang="en-CA" b="1" dirty="0">
                <a:solidFill>
                  <a:schemeClr val="bg1"/>
                </a:solidFill>
                <a:latin typeface="Libre Franklin" pitchFamily="2" charset="77"/>
              </a:rPr>
              <a:t>COVID-19 symptoms </a:t>
            </a:r>
            <a:br>
              <a:rPr lang="en-CA" b="1" dirty="0">
                <a:solidFill>
                  <a:schemeClr val="bg1"/>
                </a:solidFill>
                <a:latin typeface="Libre Franklin" pitchFamily="2" charset="77"/>
              </a:rPr>
            </a:br>
            <a:r>
              <a:rPr lang="en-CA" b="1" dirty="0">
                <a:solidFill>
                  <a:schemeClr val="bg1"/>
                </a:solidFill>
                <a:latin typeface="Libre Franklin" pitchFamily="2" charset="77"/>
              </a:rPr>
              <a:t>below currently apply </a:t>
            </a:r>
            <a:br>
              <a:rPr lang="en-CA" b="1" dirty="0">
                <a:solidFill>
                  <a:schemeClr val="bg1"/>
                </a:solidFill>
                <a:latin typeface="Libre Franklin" pitchFamily="2" charset="77"/>
              </a:rPr>
            </a:br>
            <a:r>
              <a:rPr lang="en-CA" b="1" dirty="0">
                <a:solidFill>
                  <a:schemeClr val="bg1"/>
                </a:solidFill>
                <a:latin typeface="Libre Franklin" pitchFamily="2" charset="77"/>
              </a:rPr>
              <a:t>to you?</a:t>
            </a:r>
            <a:endParaRPr lang="en-CA" dirty="0">
              <a:solidFill>
                <a:schemeClr val="bg1"/>
              </a:solidFill>
              <a:latin typeface="Libre Franklin" pitchFamily="2" charset="77"/>
            </a:endParaRPr>
          </a:p>
        </p:txBody>
      </p:sp>
      <p:pic>
        <p:nvPicPr>
          <p:cNvPr id="25" name="Graphic 24">
            <a:extLst>
              <a:ext uri="{FF2B5EF4-FFF2-40B4-BE49-F238E27FC236}">
                <a16:creationId xmlns:a16="http://schemas.microsoft.com/office/drawing/2014/main" id="{7C3B23B0-3F9C-FF4A-AFBE-42EB29B5A8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98895" y="2463921"/>
            <a:ext cx="401095" cy="411342"/>
          </a:xfrm>
          <a:prstGeom prst="rect">
            <a:avLst/>
          </a:prstGeom>
        </p:spPr>
      </p:pic>
      <p:pic>
        <p:nvPicPr>
          <p:cNvPr id="30" name="Picture 29">
            <a:extLst>
              <a:ext uri="{FF2B5EF4-FFF2-40B4-BE49-F238E27FC236}">
                <a16:creationId xmlns:a16="http://schemas.microsoft.com/office/drawing/2014/main" id="{6146C571-142F-8845-BA9C-DB06B3121D72}"/>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3470790" y="1626400"/>
            <a:ext cx="4428000" cy="4428000"/>
          </a:xfrm>
          <a:prstGeom prst="ellipse">
            <a:avLst/>
          </a:prstGeom>
          <a:ln>
            <a:solidFill>
              <a:srgbClr val="24259D"/>
            </a:solidFill>
          </a:ln>
        </p:spPr>
      </p:pic>
      <p:sp>
        <p:nvSpPr>
          <p:cNvPr id="20" name="Rectangle 19">
            <a:extLst>
              <a:ext uri="{FF2B5EF4-FFF2-40B4-BE49-F238E27FC236}">
                <a16:creationId xmlns:a16="http://schemas.microsoft.com/office/drawing/2014/main" id="{54790AEC-F097-DF45-BE86-BAADAEB50F5F}"/>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844638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C08A9200-FAD0-CE44-9B8E-8675644194F7}"/>
              </a:ext>
            </a:extLst>
          </p:cNvPr>
          <p:cNvSpPr/>
          <p:nvPr/>
        </p:nvSpPr>
        <p:spPr>
          <a:xfrm>
            <a:off x="0" y="2245489"/>
            <a:ext cx="5393803" cy="2916819"/>
          </a:xfrm>
          <a:prstGeom prst="rect">
            <a:avLst/>
          </a:prstGeom>
          <a:solidFill>
            <a:srgbClr val="244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7">
            <a:extLst>
              <a:ext uri="{FF2B5EF4-FFF2-40B4-BE49-F238E27FC236}">
                <a16:creationId xmlns:a16="http://schemas.microsoft.com/office/drawing/2014/main" id="{AAF9D0BC-6D0B-EA4D-9CF8-8ABDEF9AD547}"/>
              </a:ext>
            </a:extLst>
          </p:cNvPr>
          <p:cNvSpPr/>
          <p:nvPr/>
        </p:nvSpPr>
        <p:spPr>
          <a:xfrm rot="5400000">
            <a:off x="-122620" y="41138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BASIC EMPLOYEE COVID AWARENESS</a:t>
            </a:r>
            <a:r>
              <a:rPr lang="en-CA" sz="1050" dirty="0">
                <a:solidFill>
                  <a:prstClr val="black"/>
                </a:solidFill>
                <a:latin typeface="Manrope" pitchFamily="2" charset="0"/>
              </a:rPr>
              <a:t>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16</a:t>
            </a:fld>
            <a:r>
              <a:rPr lang="en-CA" sz="1050" dirty="0">
                <a:solidFill>
                  <a:prstClr val="black"/>
                </a:solidFill>
                <a:latin typeface="Manrope" pitchFamily="2" charset="0"/>
              </a:rPr>
              <a:t>  </a:t>
            </a:r>
            <a:endParaRPr lang="en-US" sz="1050"/>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2"/>
          <a:stretch>
            <a:fillRect/>
          </a:stretch>
        </p:blipFill>
        <p:spPr>
          <a:xfrm>
            <a:off x="-84010" y="5871366"/>
            <a:ext cx="1273892" cy="1135640"/>
          </a:xfrm>
          <a:prstGeom prst="rect">
            <a:avLst/>
          </a:prstGeom>
        </p:spPr>
      </p:pic>
      <p:sp>
        <p:nvSpPr>
          <p:cNvPr id="18" name="Rectangle 17">
            <a:extLst>
              <a:ext uri="{FF2B5EF4-FFF2-40B4-BE49-F238E27FC236}">
                <a16:creationId xmlns:a16="http://schemas.microsoft.com/office/drawing/2014/main" id="{6266D775-CB8A-D049-99AB-85DC0028CA3C}"/>
              </a:ext>
            </a:extLst>
          </p:cNvPr>
          <p:cNvSpPr/>
          <p:nvPr/>
        </p:nvSpPr>
        <p:spPr>
          <a:xfrm>
            <a:off x="8703478" y="2537165"/>
            <a:ext cx="3137424" cy="2028953"/>
          </a:xfrm>
          <a:prstGeom prst="rect">
            <a:avLst/>
          </a:prstGeom>
        </p:spPr>
        <p:txBody>
          <a:bodyPr wrap="square" lIns="0" tIns="0" rIns="0" bIns="0">
            <a:spAutoFit/>
          </a:bodyPr>
          <a:lstStyle/>
          <a:p>
            <a:pPr marL="171450" indent="-171450">
              <a:lnSpc>
                <a:spcPct val="110000"/>
              </a:lnSpc>
              <a:spcAft>
                <a:spcPts val="1800"/>
              </a:spcAft>
              <a:buClr>
                <a:srgbClr val="1C37AE"/>
              </a:buClr>
              <a:buFont typeface="Arial" panose="020B0604020202020204" pitchFamily="34" charset="0"/>
              <a:buChar char="•"/>
              <a:defRPr/>
            </a:pPr>
            <a:r>
              <a:rPr lang="en-CA" sz="1600" dirty="0">
                <a:solidFill>
                  <a:prstClr val="black"/>
                </a:solidFill>
                <a:latin typeface="Libre Franklin" pitchFamily="2" charset="77"/>
              </a:rPr>
              <a:t>Temperature &gt;38°C (100.4°F) or higher</a:t>
            </a:r>
          </a:p>
          <a:p>
            <a:pPr marL="171450" indent="-171450">
              <a:lnSpc>
                <a:spcPct val="110000"/>
              </a:lnSpc>
              <a:spcAft>
                <a:spcPts val="1800"/>
              </a:spcAft>
              <a:buClr>
                <a:srgbClr val="1C37AE"/>
              </a:buClr>
              <a:buFont typeface="Arial" panose="020B0604020202020204" pitchFamily="34" charset="0"/>
              <a:buChar char="•"/>
              <a:defRPr/>
            </a:pPr>
            <a:r>
              <a:rPr lang="en-CA" sz="1600" dirty="0">
                <a:solidFill>
                  <a:prstClr val="black"/>
                </a:solidFill>
                <a:latin typeface="Libre Franklin" pitchFamily="2" charset="77"/>
              </a:rPr>
              <a:t>Frequent unexplained cough</a:t>
            </a:r>
          </a:p>
          <a:p>
            <a:pPr marL="171450" indent="-171450">
              <a:lnSpc>
                <a:spcPct val="110000"/>
              </a:lnSpc>
              <a:spcAft>
                <a:spcPts val="1800"/>
              </a:spcAft>
              <a:buClr>
                <a:srgbClr val="1C37AE"/>
              </a:buClr>
              <a:buFont typeface="Arial" panose="020B0604020202020204" pitchFamily="34" charset="0"/>
              <a:buChar char="•"/>
              <a:defRPr/>
            </a:pPr>
            <a:endParaRPr lang="en-CA" sz="1600" dirty="0">
              <a:solidFill>
                <a:prstClr val="black"/>
              </a:solidFill>
              <a:latin typeface="Libre Franklin" pitchFamily="2" charset="77"/>
            </a:endParaRPr>
          </a:p>
          <a:p>
            <a:pPr marL="171450" indent="-171450">
              <a:lnSpc>
                <a:spcPct val="110000"/>
              </a:lnSpc>
              <a:spcAft>
                <a:spcPts val="1800"/>
              </a:spcAft>
              <a:buClr>
                <a:srgbClr val="1C37AE"/>
              </a:buClr>
              <a:buFont typeface="Arial" panose="020B0604020202020204" pitchFamily="34" charset="0"/>
              <a:buChar char="•"/>
              <a:defRPr/>
            </a:pPr>
            <a:endParaRPr lang="en-CA" sz="1600" dirty="0">
              <a:solidFill>
                <a:prstClr val="black"/>
              </a:solidFill>
              <a:latin typeface="Libre Franklin" pitchFamily="2" charset="77"/>
            </a:endParaRPr>
          </a:p>
        </p:txBody>
      </p:sp>
      <p:sp>
        <p:nvSpPr>
          <p:cNvPr id="19" name="Rectangle 18">
            <a:extLst>
              <a:ext uri="{FF2B5EF4-FFF2-40B4-BE49-F238E27FC236}">
                <a16:creationId xmlns:a16="http://schemas.microsoft.com/office/drawing/2014/main" id="{83B701B1-985D-454D-811D-E010BB6BA579}"/>
              </a:ext>
            </a:extLst>
          </p:cNvPr>
          <p:cNvSpPr/>
          <p:nvPr/>
        </p:nvSpPr>
        <p:spPr>
          <a:xfrm>
            <a:off x="6345031" y="-4172385"/>
            <a:ext cx="4838013" cy="506373"/>
          </a:xfrm>
          <a:prstGeom prst="rect">
            <a:avLst/>
          </a:prstGeom>
          <a:noFill/>
          <a:ln>
            <a:noFill/>
          </a:ln>
        </p:spPr>
        <p:txBody>
          <a:bodyPr wrap="square">
            <a:noAutofit/>
          </a:bodyPr>
          <a:lstStyle/>
          <a:p>
            <a:pPr algn="ctr" defTabSz="1219170">
              <a:lnSpc>
                <a:spcPct val="90000"/>
              </a:lnSpc>
              <a:spcAft>
                <a:spcPts val="800"/>
              </a:spcAft>
            </a:pPr>
            <a:r>
              <a:rPr lang="en-CA" sz="1600" b="1" dirty="0">
                <a:solidFill>
                  <a:srgbClr val="F8F8F8">
                    <a:lumMod val="10000"/>
                  </a:srgbClr>
                </a:solidFill>
                <a:latin typeface="Times New Roman" panose="02020603050405020304" pitchFamily="18" charset="0"/>
                <a:cs typeface="Times New Roman" panose="02020603050405020304" pitchFamily="18" charset="0"/>
              </a:rPr>
              <a:t>2 meters</a:t>
            </a:r>
            <a:endParaRPr lang="en-CA" sz="1600" dirty="0">
              <a:solidFill>
                <a:srgbClr val="F8F8F8">
                  <a:lumMod val="10000"/>
                </a:srgbClr>
              </a:solidFill>
              <a:latin typeface="Times New Roman" panose="02020603050405020304" pitchFamily="18" charset="0"/>
              <a:cs typeface="Times New Roman" panose="02020603050405020304" pitchFamily="18" charset="0"/>
            </a:endParaRPr>
          </a:p>
          <a:p>
            <a:pPr algn="ctr" defTabSz="1219170">
              <a:lnSpc>
                <a:spcPct val="90000"/>
              </a:lnSpc>
              <a:spcAft>
                <a:spcPts val="800"/>
              </a:spcAft>
            </a:pPr>
            <a:br>
              <a:rPr lang="en-CA" sz="1600" dirty="0">
                <a:solidFill>
                  <a:srgbClr val="F8F8F8">
                    <a:lumMod val="10000"/>
                  </a:srgbClr>
                </a:solidFill>
                <a:latin typeface="Times New Roman" panose="02020603050405020304" pitchFamily="18" charset="0"/>
                <a:cs typeface="Times New Roman" panose="02020603050405020304" pitchFamily="18" charset="0"/>
              </a:rPr>
            </a:br>
            <a:endParaRPr lang="en-US" sz="1600" dirty="0">
              <a:solidFill>
                <a:srgbClr val="F8F8F8">
                  <a:lumMod val="10000"/>
                </a:srgbClr>
              </a:solidFill>
              <a:latin typeface="Times New Roman" panose="02020603050405020304" pitchFamily="18" charset="0"/>
              <a:cs typeface="Times New Roman" panose="02020603050405020304" pitchFamily="18" charset="0"/>
            </a:endParaRPr>
          </a:p>
        </p:txBody>
      </p:sp>
      <p:pic>
        <p:nvPicPr>
          <p:cNvPr id="22" name="Graphic 21">
            <a:extLst>
              <a:ext uri="{FF2B5EF4-FFF2-40B4-BE49-F238E27FC236}">
                <a16:creationId xmlns:a16="http://schemas.microsoft.com/office/drawing/2014/main" id="{CD9AF8F3-B90D-B745-B7CE-FBC0C2E1F39A}"/>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b="-5033"/>
          <a:stretch/>
        </p:blipFill>
        <p:spPr>
          <a:xfrm flipH="1">
            <a:off x="2943069" y="1364585"/>
            <a:ext cx="5230152" cy="5493415"/>
          </a:xfrm>
          <a:prstGeom prst="rect">
            <a:avLst/>
          </a:prstGeom>
        </p:spPr>
      </p:pic>
      <p:sp>
        <p:nvSpPr>
          <p:cNvPr id="2" name="Rectangle 1">
            <a:extLst>
              <a:ext uri="{FF2B5EF4-FFF2-40B4-BE49-F238E27FC236}">
                <a16:creationId xmlns:a16="http://schemas.microsoft.com/office/drawing/2014/main" id="{32272D39-9E4C-5B41-AC55-6EAAEE670183}"/>
              </a:ext>
            </a:extLst>
          </p:cNvPr>
          <p:cNvSpPr/>
          <p:nvPr/>
        </p:nvSpPr>
        <p:spPr>
          <a:xfrm>
            <a:off x="489995" y="2960784"/>
            <a:ext cx="3503271" cy="1595886"/>
          </a:xfrm>
          <a:prstGeom prst="rect">
            <a:avLst/>
          </a:prstGeom>
        </p:spPr>
        <p:txBody>
          <a:bodyPr wrap="square">
            <a:spAutoFit/>
          </a:bodyPr>
          <a:lstStyle/>
          <a:p>
            <a:pPr lvl="0">
              <a:lnSpc>
                <a:spcPct val="110000"/>
              </a:lnSpc>
              <a:spcAft>
                <a:spcPts val="600"/>
              </a:spcAft>
              <a:buClr>
                <a:srgbClr val="1C37AE"/>
              </a:buClr>
              <a:defRPr/>
            </a:pPr>
            <a:r>
              <a:rPr lang="en-CA" b="1" dirty="0">
                <a:solidFill>
                  <a:schemeClr val="bg1"/>
                </a:solidFill>
                <a:latin typeface="Libre Franklin" pitchFamily="2" charset="77"/>
              </a:rPr>
              <a:t>Do one or more of the following common </a:t>
            </a:r>
            <a:br>
              <a:rPr lang="en-CA" b="1" dirty="0">
                <a:solidFill>
                  <a:schemeClr val="bg1"/>
                </a:solidFill>
                <a:latin typeface="Libre Franklin" pitchFamily="2" charset="77"/>
              </a:rPr>
            </a:br>
            <a:r>
              <a:rPr lang="en-CA" b="1" dirty="0">
                <a:solidFill>
                  <a:schemeClr val="bg1"/>
                </a:solidFill>
                <a:latin typeface="Libre Franklin" pitchFamily="2" charset="77"/>
              </a:rPr>
              <a:t>COVID-19 symptoms </a:t>
            </a:r>
            <a:br>
              <a:rPr lang="en-CA" b="1" dirty="0">
                <a:solidFill>
                  <a:schemeClr val="bg1"/>
                </a:solidFill>
                <a:latin typeface="Libre Franklin" pitchFamily="2" charset="77"/>
              </a:rPr>
            </a:br>
            <a:r>
              <a:rPr lang="en-CA" b="1" dirty="0">
                <a:solidFill>
                  <a:schemeClr val="bg1"/>
                </a:solidFill>
                <a:latin typeface="Libre Franklin" pitchFamily="2" charset="77"/>
              </a:rPr>
              <a:t>below currently apply </a:t>
            </a:r>
            <a:br>
              <a:rPr lang="en-CA" b="1" dirty="0">
                <a:solidFill>
                  <a:schemeClr val="bg1"/>
                </a:solidFill>
                <a:latin typeface="Libre Franklin" pitchFamily="2" charset="77"/>
              </a:rPr>
            </a:br>
            <a:r>
              <a:rPr lang="en-CA" b="1" dirty="0">
                <a:solidFill>
                  <a:schemeClr val="bg1"/>
                </a:solidFill>
                <a:latin typeface="Libre Franklin" pitchFamily="2" charset="77"/>
              </a:rPr>
              <a:t>to you?</a:t>
            </a:r>
            <a:endParaRPr lang="en-CA" dirty="0">
              <a:solidFill>
                <a:schemeClr val="bg1"/>
              </a:solidFill>
              <a:latin typeface="Libre Franklin" pitchFamily="2" charset="77"/>
            </a:endParaRPr>
          </a:p>
        </p:txBody>
      </p:sp>
      <p:pic>
        <p:nvPicPr>
          <p:cNvPr id="25" name="Graphic 24">
            <a:extLst>
              <a:ext uri="{FF2B5EF4-FFF2-40B4-BE49-F238E27FC236}">
                <a16:creationId xmlns:a16="http://schemas.microsoft.com/office/drawing/2014/main" id="{7C3B23B0-3F9C-FF4A-AFBE-42EB29B5A8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98895" y="2463921"/>
            <a:ext cx="401095" cy="411342"/>
          </a:xfrm>
          <a:prstGeom prst="rect">
            <a:avLst/>
          </a:prstGeom>
        </p:spPr>
      </p:pic>
      <p:pic>
        <p:nvPicPr>
          <p:cNvPr id="26" name="Graphic 25">
            <a:extLst>
              <a:ext uri="{FF2B5EF4-FFF2-40B4-BE49-F238E27FC236}">
                <a16:creationId xmlns:a16="http://schemas.microsoft.com/office/drawing/2014/main" id="{73206379-EFEC-7646-BA11-02585DFD78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98895" y="3171905"/>
            <a:ext cx="401095" cy="411342"/>
          </a:xfrm>
          <a:prstGeom prst="rect">
            <a:avLst/>
          </a:prstGeom>
        </p:spPr>
      </p:pic>
      <p:pic>
        <p:nvPicPr>
          <p:cNvPr id="24" name="Picture 23">
            <a:extLst>
              <a:ext uri="{FF2B5EF4-FFF2-40B4-BE49-F238E27FC236}">
                <a16:creationId xmlns:a16="http://schemas.microsoft.com/office/drawing/2014/main" id="{3FBE0CBC-68F8-C247-A0F2-9BA1FA247970}"/>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3471059" y="1620748"/>
            <a:ext cx="4428000" cy="4428000"/>
          </a:xfrm>
          <a:prstGeom prst="ellipse">
            <a:avLst/>
          </a:prstGeom>
          <a:ln>
            <a:solidFill>
              <a:srgbClr val="24259D"/>
            </a:solidFill>
          </a:ln>
        </p:spPr>
      </p:pic>
      <p:sp>
        <p:nvSpPr>
          <p:cNvPr id="17" name="Title 3">
            <a:extLst>
              <a:ext uri="{FF2B5EF4-FFF2-40B4-BE49-F238E27FC236}">
                <a16:creationId xmlns:a16="http://schemas.microsoft.com/office/drawing/2014/main" id="{F99EF86E-A46C-194D-8CDD-756051DAE934}"/>
              </a:ext>
            </a:extLst>
          </p:cNvPr>
          <p:cNvSpPr txBox="1">
            <a:spLocks/>
          </p:cNvSpPr>
          <p:nvPr/>
        </p:nvSpPr>
        <p:spPr>
          <a:xfrm>
            <a:off x="522942" y="382000"/>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rgbClr val="24259D"/>
                </a:solidFill>
                <a:latin typeface="Oswald" pitchFamily="2" charset="77"/>
              </a:rPr>
              <a:t>Daily Self-Screening</a:t>
            </a:r>
          </a:p>
          <a:p>
            <a:pPr>
              <a:lnSpc>
                <a:spcPct val="110000"/>
              </a:lnSpc>
            </a:pPr>
            <a:r>
              <a:rPr lang="en-US" sz="2000" dirty="0">
                <a:solidFill>
                  <a:srgbClr val="3C5771"/>
                </a:solidFill>
                <a:latin typeface="Oswald" pitchFamily="2" charset="77"/>
              </a:rPr>
              <a:t>Complete this daily self-screening assessment before coming to work</a:t>
            </a:r>
          </a:p>
        </p:txBody>
      </p:sp>
      <p:sp>
        <p:nvSpPr>
          <p:cNvPr id="20" name="Rectangle 19">
            <a:extLst>
              <a:ext uri="{FF2B5EF4-FFF2-40B4-BE49-F238E27FC236}">
                <a16:creationId xmlns:a16="http://schemas.microsoft.com/office/drawing/2014/main" id="{A7DB9D3F-DF99-1F4E-8EA6-C52811DDC32C}"/>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79729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EC95877-F7F8-A34F-8342-1EE649A95A72}"/>
              </a:ext>
            </a:extLst>
          </p:cNvPr>
          <p:cNvSpPr/>
          <p:nvPr/>
        </p:nvSpPr>
        <p:spPr>
          <a:xfrm>
            <a:off x="0" y="2245489"/>
            <a:ext cx="5393803" cy="2916819"/>
          </a:xfrm>
          <a:prstGeom prst="rect">
            <a:avLst/>
          </a:prstGeom>
          <a:solidFill>
            <a:srgbClr val="244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7">
            <a:extLst>
              <a:ext uri="{FF2B5EF4-FFF2-40B4-BE49-F238E27FC236}">
                <a16:creationId xmlns:a16="http://schemas.microsoft.com/office/drawing/2014/main" id="{AAF9D0BC-6D0B-EA4D-9CF8-8ABDEF9AD547}"/>
              </a:ext>
            </a:extLst>
          </p:cNvPr>
          <p:cNvSpPr/>
          <p:nvPr/>
        </p:nvSpPr>
        <p:spPr>
          <a:xfrm rot="5400000">
            <a:off x="-122620" y="41138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BASIC EMPLOYEE COVID AWARENESS</a:t>
            </a:r>
            <a:r>
              <a:rPr lang="en-CA" sz="1050" dirty="0">
                <a:solidFill>
                  <a:prstClr val="black"/>
                </a:solidFill>
                <a:latin typeface="Manrope" pitchFamily="2" charset="0"/>
              </a:rPr>
              <a:t>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17</a:t>
            </a:fld>
            <a:r>
              <a:rPr lang="en-CA" sz="1050" dirty="0">
                <a:solidFill>
                  <a:prstClr val="black"/>
                </a:solidFill>
                <a:latin typeface="Manrope" pitchFamily="2" charset="0"/>
              </a:rPr>
              <a:t>  </a:t>
            </a:r>
            <a:endParaRPr lang="en-US" sz="1050"/>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2"/>
          <a:stretch>
            <a:fillRect/>
          </a:stretch>
        </p:blipFill>
        <p:spPr>
          <a:xfrm>
            <a:off x="-84010" y="5871366"/>
            <a:ext cx="1273892" cy="1135640"/>
          </a:xfrm>
          <a:prstGeom prst="rect">
            <a:avLst/>
          </a:prstGeom>
        </p:spPr>
      </p:pic>
      <p:sp>
        <p:nvSpPr>
          <p:cNvPr id="18" name="Rectangle 17">
            <a:extLst>
              <a:ext uri="{FF2B5EF4-FFF2-40B4-BE49-F238E27FC236}">
                <a16:creationId xmlns:a16="http://schemas.microsoft.com/office/drawing/2014/main" id="{6266D775-CB8A-D049-99AB-85DC0028CA3C}"/>
              </a:ext>
            </a:extLst>
          </p:cNvPr>
          <p:cNvSpPr/>
          <p:nvPr/>
        </p:nvSpPr>
        <p:spPr>
          <a:xfrm>
            <a:off x="8703478" y="2537165"/>
            <a:ext cx="3137424" cy="2299797"/>
          </a:xfrm>
          <a:prstGeom prst="rect">
            <a:avLst/>
          </a:prstGeom>
        </p:spPr>
        <p:txBody>
          <a:bodyPr wrap="square" lIns="0" tIns="0" rIns="0" bIns="0">
            <a:spAutoFit/>
          </a:bodyPr>
          <a:lstStyle/>
          <a:p>
            <a:pPr marL="171450" indent="-171450">
              <a:lnSpc>
                <a:spcPct val="110000"/>
              </a:lnSpc>
              <a:spcAft>
                <a:spcPts val="1800"/>
              </a:spcAft>
              <a:buClr>
                <a:srgbClr val="1C37AE"/>
              </a:buClr>
              <a:buFont typeface="Arial" panose="020B0604020202020204" pitchFamily="34" charset="0"/>
              <a:buChar char="•"/>
              <a:defRPr/>
            </a:pPr>
            <a:r>
              <a:rPr lang="en-CA" sz="1600" dirty="0">
                <a:solidFill>
                  <a:prstClr val="black"/>
                </a:solidFill>
                <a:latin typeface="Libre Franklin" pitchFamily="2" charset="77"/>
              </a:rPr>
              <a:t>Temperature &gt;38°C (100.4°F) or higher</a:t>
            </a:r>
          </a:p>
          <a:p>
            <a:pPr marL="171450" indent="-171450">
              <a:lnSpc>
                <a:spcPct val="110000"/>
              </a:lnSpc>
              <a:spcAft>
                <a:spcPts val="1800"/>
              </a:spcAft>
              <a:buClr>
                <a:srgbClr val="1C37AE"/>
              </a:buClr>
              <a:buFont typeface="Arial" panose="020B0604020202020204" pitchFamily="34" charset="0"/>
              <a:buChar char="•"/>
              <a:defRPr/>
            </a:pPr>
            <a:r>
              <a:rPr lang="en-CA" sz="1600" dirty="0">
                <a:solidFill>
                  <a:prstClr val="black"/>
                </a:solidFill>
                <a:latin typeface="Libre Franklin" pitchFamily="2" charset="77"/>
              </a:rPr>
              <a:t>Frequent unexplained cough</a:t>
            </a:r>
          </a:p>
          <a:p>
            <a:pPr marL="171450" indent="-171450">
              <a:lnSpc>
                <a:spcPct val="110000"/>
              </a:lnSpc>
              <a:spcAft>
                <a:spcPts val="1800"/>
              </a:spcAft>
              <a:buClr>
                <a:srgbClr val="1C37AE"/>
              </a:buClr>
              <a:buFont typeface="Arial" panose="020B0604020202020204" pitchFamily="34" charset="0"/>
              <a:buChar char="•"/>
              <a:defRPr/>
            </a:pPr>
            <a:r>
              <a:rPr lang="en-CA" sz="1600" dirty="0">
                <a:solidFill>
                  <a:prstClr val="black"/>
                </a:solidFill>
                <a:latin typeface="Libre Franklin" pitchFamily="2" charset="77"/>
              </a:rPr>
              <a:t>Unexplained shortness of breath or difficulty breathing</a:t>
            </a:r>
          </a:p>
          <a:p>
            <a:pPr marL="171450" indent="-171450">
              <a:lnSpc>
                <a:spcPct val="110000"/>
              </a:lnSpc>
              <a:spcAft>
                <a:spcPts val="1800"/>
              </a:spcAft>
              <a:buClr>
                <a:srgbClr val="1C37AE"/>
              </a:buClr>
              <a:buFont typeface="Arial" panose="020B0604020202020204" pitchFamily="34" charset="0"/>
              <a:buChar char="•"/>
              <a:defRPr/>
            </a:pPr>
            <a:endParaRPr lang="en-CA" sz="1600" dirty="0">
              <a:solidFill>
                <a:prstClr val="black"/>
              </a:solidFill>
              <a:latin typeface="Libre Franklin" pitchFamily="2" charset="77"/>
            </a:endParaRPr>
          </a:p>
        </p:txBody>
      </p:sp>
      <p:sp>
        <p:nvSpPr>
          <p:cNvPr id="19" name="Rectangle 18">
            <a:extLst>
              <a:ext uri="{FF2B5EF4-FFF2-40B4-BE49-F238E27FC236}">
                <a16:creationId xmlns:a16="http://schemas.microsoft.com/office/drawing/2014/main" id="{83B701B1-985D-454D-811D-E010BB6BA579}"/>
              </a:ext>
            </a:extLst>
          </p:cNvPr>
          <p:cNvSpPr/>
          <p:nvPr/>
        </p:nvSpPr>
        <p:spPr>
          <a:xfrm>
            <a:off x="6345031" y="-4172385"/>
            <a:ext cx="4838013" cy="506373"/>
          </a:xfrm>
          <a:prstGeom prst="rect">
            <a:avLst/>
          </a:prstGeom>
          <a:noFill/>
          <a:ln>
            <a:noFill/>
          </a:ln>
        </p:spPr>
        <p:txBody>
          <a:bodyPr wrap="square">
            <a:noAutofit/>
          </a:bodyPr>
          <a:lstStyle/>
          <a:p>
            <a:pPr algn="ctr" defTabSz="1219170">
              <a:lnSpc>
                <a:spcPct val="90000"/>
              </a:lnSpc>
              <a:spcAft>
                <a:spcPts val="800"/>
              </a:spcAft>
            </a:pPr>
            <a:r>
              <a:rPr lang="en-CA" sz="1600" b="1" dirty="0">
                <a:solidFill>
                  <a:srgbClr val="F8F8F8">
                    <a:lumMod val="10000"/>
                  </a:srgbClr>
                </a:solidFill>
                <a:latin typeface="Times New Roman" panose="02020603050405020304" pitchFamily="18" charset="0"/>
                <a:cs typeface="Times New Roman" panose="02020603050405020304" pitchFamily="18" charset="0"/>
              </a:rPr>
              <a:t>2 meters</a:t>
            </a:r>
            <a:endParaRPr lang="en-CA" sz="1600" dirty="0">
              <a:solidFill>
                <a:srgbClr val="F8F8F8">
                  <a:lumMod val="10000"/>
                </a:srgbClr>
              </a:solidFill>
              <a:latin typeface="Times New Roman" panose="02020603050405020304" pitchFamily="18" charset="0"/>
              <a:cs typeface="Times New Roman" panose="02020603050405020304" pitchFamily="18" charset="0"/>
            </a:endParaRPr>
          </a:p>
          <a:p>
            <a:pPr algn="ctr" defTabSz="1219170">
              <a:lnSpc>
                <a:spcPct val="90000"/>
              </a:lnSpc>
              <a:spcAft>
                <a:spcPts val="800"/>
              </a:spcAft>
            </a:pPr>
            <a:br>
              <a:rPr lang="en-CA" sz="1600" dirty="0">
                <a:solidFill>
                  <a:srgbClr val="F8F8F8">
                    <a:lumMod val="10000"/>
                  </a:srgbClr>
                </a:solidFill>
                <a:latin typeface="Times New Roman" panose="02020603050405020304" pitchFamily="18" charset="0"/>
                <a:cs typeface="Times New Roman" panose="02020603050405020304" pitchFamily="18" charset="0"/>
              </a:rPr>
            </a:br>
            <a:endParaRPr lang="en-US" sz="1600" dirty="0">
              <a:solidFill>
                <a:srgbClr val="F8F8F8">
                  <a:lumMod val="10000"/>
                </a:srgbClr>
              </a:solidFill>
              <a:latin typeface="Times New Roman" panose="02020603050405020304" pitchFamily="18" charset="0"/>
              <a:cs typeface="Times New Roman" panose="02020603050405020304" pitchFamily="18" charset="0"/>
            </a:endParaRPr>
          </a:p>
        </p:txBody>
      </p:sp>
      <p:pic>
        <p:nvPicPr>
          <p:cNvPr id="22" name="Graphic 21">
            <a:extLst>
              <a:ext uri="{FF2B5EF4-FFF2-40B4-BE49-F238E27FC236}">
                <a16:creationId xmlns:a16="http://schemas.microsoft.com/office/drawing/2014/main" id="{CD9AF8F3-B90D-B745-B7CE-FBC0C2E1F39A}"/>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b="-5033"/>
          <a:stretch/>
        </p:blipFill>
        <p:spPr>
          <a:xfrm flipH="1">
            <a:off x="2943069" y="1364585"/>
            <a:ext cx="5230152" cy="5493415"/>
          </a:xfrm>
          <a:prstGeom prst="rect">
            <a:avLst/>
          </a:prstGeom>
        </p:spPr>
      </p:pic>
      <p:sp>
        <p:nvSpPr>
          <p:cNvPr id="2" name="Rectangle 1">
            <a:extLst>
              <a:ext uri="{FF2B5EF4-FFF2-40B4-BE49-F238E27FC236}">
                <a16:creationId xmlns:a16="http://schemas.microsoft.com/office/drawing/2014/main" id="{32272D39-9E4C-5B41-AC55-6EAAEE670183}"/>
              </a:ext>
            </a:extLst>
          </p:cNvPr>
          <p:cNvSpPr/>
          <p:nvPr/>
        </p:nvSpPr>
        <p:spPr>
          <a:xfrm>
            <a:off x="489995" y="2960784"/>
            <a:ext cx="3503271" cy="1595886"/>
          </a:xfrm>
          <a:prstGeom prst="rect">
            <a:avLst/>
          </a:prstGeom>
        </p:spPr>
        <p:txBody>
          <a:bodyPr wrap="square">
            <a:spAutoFit/>
          </a:bodyPr>
          <a:lstStyle/>
          <a:p>
            <a:pPr lvl="0">
              <a:lnSpc>
                <a:spcPct val="110000"/>
              </a:lnSpc>
              <a:spcAft>
                <a:spcPts val="600"/>
              </a:spcAft>
              <a:buClr>
                <a:srgbClr val="1C37AE"/>
              </a:buClr>
              <a:defRPr/>
            </a:pPr>
            <a:r>
              <a:rPr lang="en-CA" b="1" dirty="0">
                <a:solidFill>
                  <a:schemeClr val="bg1"/>
                </a:solidFill>
                <a:latin typeface="Libre Franklin" pitchFamily="2" charset="77"/>
              </a:rPr>
              <a:t>Do one or more of the following common </a:t>
            </a:r>
            <a:br>
              <a:rPr lang="en-CA" b="1" dirty="0">
                <a:solidFill>
                  <a:schemeClr val="bg1"/>
                </a:solidFill>
                <a:latin typeface="Libre Franklin" pitchFamily="2" charset="77"/>
              </a:rPr>
            </a:br>
            <a:r>
              <a:rPr lang="en-CA" b="1" dirty="0">
                <a:solidFill>
                  <a:schemeClr val="bg1"/>
                </a:solidFill>
                <a:latin typeface="Libre Franklin" pitchFamily="2" charset="77"/>
              </a:rPr>
              <a:t>COVID-19 symptoms </a:t>
            </a:r>
            <a:br>
              <a:rPr lang="en-CA" b="1" dirty="0">
                <a:solidFill>
                  <a:schemeClr val="bg1"/>
                </a:solidFill>
                <a:latin typeface="Libre Franklin" pitchFamily="2" charset="77"/>
              </a:rPr>
            </a:br>
            <a:r>
              <a:rPr lang="en-CA" b="1" dirty="0">
                <a:solidFill>
                  <a:schemeClr val="bg1"/>
                </a:solidFill>
                <a:latin typeface="Libre Franklin" pitchFamily="2" charset="77"/>
              </a:rPr>
              <a:t>below currently apply </a:t>
            </a:r>
            <a:br>
              <a:rPr lang="en-CA" b="1" dirty="0">
                <a:solidFill>
                  <a:schemeClr val="bg1"/>
                </a:solidFill>
                <a:latin typeface="Libre Franklin" pitchFamily="2" charset="77"/>
              </a:rPr>
            </a:br>
            <a:r>
              <a:rPr lang="en-CA" b="1" dirty="0">
                <a:solidFill>
                  <a:schemeClr val="bg1"/>
                </a:solidFill>
                <a:latin typeface="Libre Franklin" pitchFamily="2" charset="77"/>
              </a:rPr>
              <a:t>to you?</a:t>
            </a:r>
            <a:endParaRPr lang="en-CA" dirty="0">
              <a:solidFill>
                <a:schemeClr val="bg1"/>
              </a:solidFill>
              <a:latin typeface="Libre Franklin" pitchFamily="2" charset="77"/>
            </a:endParaRPr>
          </a:p>
        </p:txBody>
      </p:sp>
      <p:pic>
        <p:nvPicPr>
          <p:cNvPr id="25" name="Graphic 24">
            <a:extLst>
              <a:ext uri="{FF2B5EF4-FFF2-40B4-BE49-F238E27FC236}">
                <a16:creationId xmlns:a16="http://schemas.microsoft.com/office/drawing/2014/main" id="{7C3B23B0-3F9C-FF4A-AFBE-42EB29B5A8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98895" y="2463921"/>
            <a:ext cx="401095" cy="411342"/>
          </a:xfrm>
          <a:prstGeom prst="rect">
            <a:avLst/>
          </a:prstGeom>
        </p:spPr>
      </p:pic>
      <p:pic>
        <p:nvPicPr>
          <p:cNvPr id="26" name="Graphic 25">
            <a:extLst>
              <a:ext uri="{FF2B5EF4-FFF2-40B4-BE49-F238E27FC236}">
                <a16:creationId xmlns:a16="http://schemas.microsoft.com/office/drawing/2014/main" id="{73206379-EFEC-7646-BA11-02585DFD78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98895" y="3171905"/>
            <a:ext cx="401095" cy="411342"/>
          </a:xfrm>
          <a:prstGeom prst="rect">
            <a:avLst/>
          </a:prstGeom>
        </p:spPr>
      </p:pic>
      <p:pic>
        <p:nvPicPr>
          <p:cNvPr id="27" name="Graphic 26">
            <a:extLst>
              <a:ext uri="{FF2B5EF4-FFF2-40B4-BE49-F238E27FC236}">
                <a16:creationId xmlns:a16="http://schemas.microsoft.com/office/drawing/2014/main" id="{718C75E3-D686-434E-A34D-FC3DAA1BA1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98895" y="3729419"/>
            <a:ext cx="401095" cy="411342"/>
          </a:xfrm>
          <a:prstGeom prst="rect">
            <a:avLst/>
          </a:prstGeom>
        </p:spPr>
      </p:pic>
      <p:pic>
        <p:nvPicPr>
          <p:cNvPr id="24" name="Picture 23">
            <a:extLst>
              <a:ext uri="{FF2B5EF4-FFF2-40B4-BE49-F238E27FC236}">
                <a16:creationId xmlns:a16="http://schemas.microsoft.com/office/drawing/2014/main" id="{6AC7EBA5-9741-544C-A87E-18025596B27F}"/>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3465407" y="1629196"/>
            <a:ext cx="4428000" cy="4428000"/>
          </a:xfrm>
          <a:prstGeom prst="ellipse">
            <a:avLst/>
          </a:prstGeom>
          <a:ln>
            <a:solidFill>
              <a:srgbClr val="24259D"/>
            </a:solidFill>
          </a:ln>
        </p:spPr>
      </p:pic>
      <p:sp>
        <p:nvSpPr>
          <p:cNvPr id="20" name="Title 3">
            <a:extLst>
              <a:ext uri="{FF2B5EF4-FFF2-40B4-BE49-F238E27FC236}">
                <a16:creationId xmlns:a16="http://schemas.microsoft.com/office/drawing/2014/main" id="{8C82EBCE-205E-C341-B885-6B318E7A86EA}"/>
              </a:ext>
            </a:extLst>
          </p:cNvPr>
          <p:cNvSpPr txBox="1">
            <a:spLocks/>
          </p:cNvSpPr>
          <p:nvPr/>
        </p:nvSpPr>
        <p:spPr>
          <a:xfrm>
            <a:off x="522942" y="382000"/>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rgbClr val="24259D"/>
                </a:solidFill>
                <a:latin typeface="Oswald" pitchFamily="2" charset="77"/>
              </a:rPr>
              <a:t>Daily Self-Screening</a:t>
            </a:r>
          </a:p>
          <a:p>
            <a:pPr>
              <a:lnSpc>
                <a:spcPct val="110000"/>
              </a:lnSpc>
            </a:pPr>
            <a:r>
              <a:rPr lang="en-US" sz="2000" dirty="0">
                <a:solidFill>
                  <a:srgbClr val="3C5771"/>
                </a:solidFill>
                <a:latin typeface="Oswald" pitchFamily="2" charset="77"/>
              </a:rPr>
              <a:t>Complete this daily self-screening assessment before coming to work</a:t>
            </a:r>
          </a:p>
        </p:txBody>
      </p:sp>
      <p:sp>
        <p:nvSpPr>
          <p:cNvPr id="21" name="Rectangle 20">
            <a:extLst>
              <a:ext uri="{FF2B5EF4-FFF2-40B4-BE49-F238E27FC236}">
                <a16:creationId xmlns:a16="http://schemas.microsoft.com/office/drawing/2014/main" id="{B62B2848-68A1-BD41-A1B5-108B0E153742}"/>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225493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1AD9F2B-CA81-844E-94FC-4FE87A30BE4C}"/>
              </a:ext>
            </a:extLst>
          </p:cNvPr>
          <p:cNvSpPr/>
          <p:nvPr/>
        </p:nvSpPr>
        <p:spPr>
          <a:xfrm>
            <a:off x="0" y="2245489"/>
            <a:ext cx="5393803" cy="2916819"/>
          </a:xfrm>
          <a:prstGeom prst="rect">
            <a:avLst/>
          </a:prstGeom>
          <a:solidFill>
            <a:srgbClr val="244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7">
            <a:extLst>
              <a:ext uri="{FF2B5EF4-FFF2-40B4-BE49-F238E27FC236}">
                <a16:creationId xmlns:a16="http://schemas.microsoft.com/office/drawing/2014/main" id="{AAF9D0BC-6D0B-EA4D-9CF8-8ABDEF9AD547}"/>
              </a:ext>
            </a:extLst>
          </p:cNvPr>
          <p:cNvSpPr/>
          <p:nvPr/>
        </p:nvSpPr>
        <p:spPr>
          <a:xfrm rot="5400000">
            <a:off x="-122620" y="41138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BASIC EMPLOYEE COVID AWARENESS</a:t>
            </a:r>
            <a:r>
              <a:rPr lang="en-CA" sz="1050" dirty="0">
                <a:solidFill>
                  <a:prstClr val="black"/>
                </a:solidFill>
                <a:latin typeface="Manrope" pitchFamily="2" charset="0"/>
              </a:rPr>
              <a:t>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18</a:t>
            </a:fld>
            <a:r>
              <a:rPr lang="en-CA" sz="1050" dirty="0">
                <a:solidFill>
                  <a:prstClr val="black"/>
                </a:solidFill>
                <a:latin typeface="Manrope" pitchFamily="2" charset="0"/>
              </a:rPr>
              <a:t>  </a:t>
            </a:r>
            <a:endParaRPr lang="en-US" sz="1050"/>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2"/>
          <a:stretch>
            <a:fillRect/>
          </a:stretch>
        </p:blipFill>
        <p:spPr>
          <a:xfrm>
            <a:off x="-84010" y="5871366"/>
            <a:ext cx="1273892" cy="1135640"/>
          </a:xfrm>
          <a:prstGeom prst="rect">
            <a:avLst/>
          </a:prstGeom>
        </p:spPr>
      </p:pic>
      <p:sp>
        <p:nvSpPr>
          <p:cNvPr id="18" name="Rectangle 17">
            <a:extLst>
              <a:ext uri="{FF2B5EF4-FFF2-40B4-BE49-F238E27FC236}">
                <a16:creationId xmlns:a16="http://schemas.microsoft.com/office/drawing/2014/main" id="{6266D775-CB8A-D049-99AB-85DC0028CA3C}"/>
              </a:ext>
            </a:extLst>
          </p:cNvPr>
          <p:cNvSpPr/>
          <p:nvPr/>
        </p:nvSpPr>
        <p:spPr>
          <a:xfrm>
            <a:off x="8703478" y="2537165"/>
            <a:ext cx="3137424" cy="4439742"/>
          </a:xfrm>
          <a:prstGeom prst="rect">
            <a:avLst/>
          </a:prstGeom>
        </p:spPr>
        <p:txBody>
          <a:bodyPr wrap="square" lIns="0" tIns="0" rIns="0" bIns="0">
            <a:spAutoFit/>
          </a:bodyPr>
          <a:lstStyle/>
          <a:p>
            <a:pPr marL="171450" indent="-171450">
              <a:lnSpc>
                <a:spcPct val="110000"/>
              </a:lnSpc>
              <a:spcAft>
                <a:spcPts val="1800"/>
              </a:spcAft>
              <a:buClr>
                <a:srgbClr val="1C37AE"/>
              </a:buClr>
              <a:buFont typeface="Arial" panose="020B0604020202020204" pitchFamily="34" charset="0"/>
              <a:buChar char="•"/>
              <a:defRPr/>
            </a:pPr>
            <a:r>
              <a:rPr lang="en-CA" sz="1600" dirty="0">
                <a:solidFill>
                  <a:prstClr val="black"/>
                </a:solidFill>
                <a:latin typeface="Libre Franklin" pitchFamily="2" charset="77"/>
              </a:rPr>
              <a:t>Temperature &gt;38°C (100.4°F) or higher</a:t>
            </a:r>
          </a:p>
          <a:p>
            <a:pPr marL="171450" indent="-171450">
              <a:lnSpc>
                <a:spcPct val="110000"/>
              </a:lnSpc>
              <a:spcAft>
                <a:spcPts val="1800"/>
              </a:spcAft>
              <a:buClr>
                <a:srgbClr val="1C37AE"/>
              </a:buClr>
              <a:buFont typeface="Arial" panose="020B0604020202020204" pitchFamily="34" charset="0"/>
              <a:buChar char="•"/>
              <a:defRPr/>
            </a:pPr>
            <a:r>
              <a:rPr lang="en-CA" sz="1600" dirty="0">
                <a:solidFill>
                  <a:prstClr val="black"/>
                </a:solidFill>
                <a:latin typeface="Libre Franklin" pitchFamily="2" charset="77"/>
              </a:rPr>
              <a:t>Frequent unexplained cough</a:t>
            </a:r>
          </a:p>
          <a:p>
            <a:pPr marL="171450" indent="-171450">
              <a:lnSpc>
                <a:spcPct val="110000"/>
              </a:lnSpc>
              <a:spcAft>
                <a:spcPts val="1800"/>
              </a:spcAft>
              <a:buClr>
                <a:srgbClr val="1C37AE"/>
              </a:buClr>
              <a:buFont typeface="Arial" panose="020B0604020202020204" pitchFamily="34" charset="0"/>
              <a:buChar char="•"/>
              <a:defRPr/>
            </a:pPr>
            <a:r>
              <a:rPr lang="en-CA" sz="1600" dirty="0">
                <a:solidFill>
                  <a:prstClr val="black"/>
                </a:solidFill>
                <a:latin typeface="Libre Franklin" pitchFamily="2" charset="77"/>
              </a:rPr>
              <a:t>Unexplained shortness of breath or difficulty breathing</a:t>
            </a:r>
          </a:p>
          <a:p>
            <a:pPr marL="171450" indent="-171450">
              <a:lnSpc>
                <a:spcPct val="110000"/>
              </a:lnSpc>
              <a:spcAft>
                <a:spcPts val="1800"/>
              </a:spcAft>
              <a:buClr>
                <a:srgbClr val="1C37AE"/>
              </a:buClr>
              <a:buFont typeface="Arial" panose="020B0604020202020204" pitchFamily="34" charset="0"/>
              <a:buChar char="•"/>
              <a:defRPr/>
            </a:pPr>
            <a:r>
              <a:rPr lang="en-CA" sz="1600" dirty="0">
                <a:solidFill>
                  <a:prstClr val="black"/>
                </a:solidFill>
                <a:latin typeface="Libre Franklin" pitchFamily="2" charset="77"/>
              </a:rPr>
              <a:t>Unexplained tiredness</a:t>
            </a:r>
          </a:p>
          <a:p>
            <a:pPr marL="171450" indent="-171450">
              <a:lnSpc>
                <a:spcPct val="110000"/>
              </a:lnSpc>
              <a:spcAft>
                <a:spcPts val="1800"/>
              </a:spcAft>
              <a:buClr>
                <a:srgbClr val="1C37AE"/>
              </a:buClr>
              <a:buFont typeface="Arial" panose="020B0604020202020204" pitchFamily="34" charset="0"/>
              <a:buChar char="•"/>
              <a:defRPr/>
            </a:pPr>
            <a:endParaRPr lang="en-CA" sz="1600" dirty="0">
              <a:solidFill>
                <a:prstClr val="black"/>
              </a:solidFill>
              <a:latin typeface="Libre Franklin" pitchFamily="2" charset="77"/>
            </a:endParaRPr>
          </a:p>
          <a:p>
            <a:pPr marL="171450" indent="-171450">
              <a:lnSpc>
                <a:spcPct val="110000"/>
              </a:lnSpc>
              <a:spcAft>
                <a:spcPts val="1800"/>
              </a:spcAft>
              <a:buClr>
                <a:srgbClr val="1C37AE"/>
              </a:buClr>
              <a:buFont typeface="Arial" panose="020B0604020202020204" pitchFamily="34" charset="0"/>
              <a:buChar char="•"/>
              <a:defRPr/>
            </a:pPr>
            <a:endParaRPr lang="en-CA" sz="1600" dirty="0">
              <a:solidFill>
                <a:prstClr val="black"/>
              </a:solidFill>
              <a:latin typeface="Libre Franklin" pitchFamily="2" charset="77"/>
            </a:endParaRPr>
          </a:p>
          <a:p>
            <a:pPr marL="171450" indent="-171450">
              <a:lnSpc>
                <a:spcPct val="110000"/>
              </a:lnSpc>
              <a:spcAft>
                <a:spcPts val="1800"/>
              </a:spcAft>
              <a:buClr>
                <a:srgbClr val="1C37AE"/>
              </a:buClr>
              <a:buFont typeface="Arial" panose="020B0604020202020204" pitchFamily="34" charset="0"/>
              <a:buChar char="•"/>
              <a:defRPr/>
            </a:pPr>
            <a:endParaRPr lang="en-CA" sz="1600" dirty="0">
              <a:solidFill>
                <a:prstClr val="black"/>
              </a:solidFill>
              <a:latin typeface="Libre Franklin" pitchFamily="2" charset="77"/>
            </a:endParaRPr>
          </a:p>
          <a:p>
            <a:pPr marL="171450" indent="-171450">
              <a:lnSpc>
                <a:spcPct val="110000"/>
              </a:lnSpc>
              <a:spcAft>
                <a:spcPts val="1800"/>
              </a:spcAft>
              <a:buClr>
                <a:srgbClr val="1C37AE"/>
              </a:buClr>
              <a:buFont typeface="Arial" panose="020B0604020202020204" pitchFamily="34" charset="0"/>
              <a:buChar char="•"/>
              <a:defRPr/>
            </a:pPr>
            <a:endParaRPr lang="en-CA" sz="1600" dirty="0">
              <a:solidFill>
                <a:prstClr val="black"/>
              </a:solidFill>
              <a:latin typeface="Libre Franklin" pitchFamily="2" charset="77"/>
            </a:endParaRPr>
          </a:p>
        </p:txBody>
      </p:sp>
      <p:sp>
        <p:nvSpPr>
          <p:cNvPr id="19" name="Rectangle 18">
            <a:extLst>
              <a:ext uri="{FF2B5EF4-FFF2-40B4-BE49-F238E27FC236}">
                <a16:creationId xmlns:a16="http://schemas.microsoft.com/office/drawing/2014/main" id="{83B701B1-985D-454D-811D-E010BB6BA579}"/>
              </a:ext>
            </a:extLst>
          </p:cNvPr>
          <p:cNvSpPr/>
          <p:nvPr/>
        </p:nvSpPr>
        <p:spPr>
          <a:xfrm>
            <a:off x="6345031" y="-4172385"/>
            <a:ext cx="4838013" cy="506373"/>
          </a:xfrm>
          <a:prstGeom prst="rect">
            <a:avLst/>
          </a:prstGeom>
          <a:noFill/>
          <a:ln>
            <a:noFill/>
          </a:ln>
        </p:spPr>
        <p:txBody>
          <a:bodyPr wrap="square">
            <a:noAutofit/>
          </a:bodyPr>
          <a:lstStyle/>
          <a:p>
            <a:pPr algn="ctr" defTabSz="1219170">
              <a:lnSpc>
                <a:spcPct val="90000"/>
              </a:lnSpc>
              <a:spcAft>
                <a:spcPts val="800"/>
              </a:spcAft>
            </a:pPr>
            <a:r>
              <a:rPr lang="en-CA" sz="1600" b="1" dirty="0">
                <a:solidFill>
                  <a:srgbClr val="F8F8F8">
                    <a:lumMod val="10000"/>
                  </a:srgbClr>
                </a:solidFill>
                <a:latin typeface="Times New Roman" panose="02020603050405020304" pitchFamily="18" charset="0"/>
                <a:cs typeface="Times New Roman" panose="02020603050405020304" pitchFamily="18" charset="0"/>
              </a:rPr>
              <a:t>2 meters</a:t>
            </a:r>
            <a:endParaRPr lang="en-CA" sz="1600" dirty="0">
              <a:solidFill>
                <a:srgbClr val="F8F8F8">
                  <a:lumMod val="10000"/>
                </a:srgbClr>
              </a:solidFill>
              <a:latin typeface="Times New Roman" panose="02020603050405020304" pitchFamily="18" charset="0"/>
              <a:cs typeface="Times New Roman" panose="02020603050405020304" pitchFamily="18" charset="0"/>
            </a:endParaRPr>
          </a:p>
          <a:p>
            <a:pPr algn="ctr" defTabSz="1219170">
              <a:lnSpc>
                <a:spcPct val="90000"/>
              </a:lnSpc>
              <a:spcAft>
                <a:spcPts val="800"/>
              </a:spcAft>
            </a:pPr>
            <a:br>
              <a:rPr lang="en-CA" sz="1600" dirty="0">
                <a:solidFill>
                  <a:srgbClr val="F8F8F8">
                    <a:lumMod val="10000"/>
                  </a:srgbClr>
                </a:solidFill>
                <a:latin typeface="Times New Roman" panose="02020603050405020304" pitchFamily="18" charset="0"/>
                <a:cs typeface="Times New Roman" panose="02020603050405020304" pitchFamily="18" charset="0"/>
              </a:rPr>
            </a:br>
            <a:endParaRPr lang="en-US" sz="1600" dirty="0">
              <a:solidFill>
                <a:srgbClr val="F8F8F8">
                  <a:lumMod val="10000"/>
                </a:srgbClr>
              </a:solidFill>
              <a:latin typeface="Times New Roman" panose="02020603050405020304" pitchFamily="18" charset="0"/>
              <a:cs typeface="Times New Roman" panose="02020603050405020304" pitchFamily="18" charset="0"/>
            </a:endParaRPr>
          </a:p>
        </p:txBody>
      </p:sp>
      <p:pic>
        <p:nvPicPr>
          <p:cNvPr id="22" name="Graphic 21">
            <a:extLst>
              <a:ext uri="{FF2B5EF4-FFF2-40B4-BE49-F238E27FC236}">
                <a16:creationId xmlns:a16="http://schemas.microsoft.com/office/drawing/2014/main" id="{CD9AF8F3-B90D-B745-B7CE-FBC0C2E1F39A}"/>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b="-5033"/>
          <a:stretch/>
        </p:blipFill>
        <p:spPr>
          <a:xfrm flipH="1">
            <a:off x="2943069" y="1364585"/>
            <a:ext cx="5230152" cy="5493415"/>
          </a:xfrm>
          <a:prstGeom prst="rect">
            <a:avLst/>
          </a:prstGeom>
        </p:spPr>
      </p:pic>
      <p:pic>
        <p:nvPicPr>
          <p:cNvPr id="21" name="Picture 20">
            <a:extLst>
              <a:ext uri="{FF2B5EF4-FFF2-40B4-BE49-F238E27FC236}">
                <a16:creationId xmlns:a16="http://schemas.microsoft.com/office/drawing/2014/main" id="{F3823CE0-CE0E-1545-A9C5-B51123077890}"/>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3470887" y="1632031"/>
            <a:ext cx="4427316" cy="4427316"/>
          </a:xfrm>
          <a:prstGeom prst="ellipse">
            <a:avLst/>
          </a:prstGeom>
          <a:ln>
            <a:solidFill>
              <a:srgbClr val="24259D"/>
            </a:solidFill>
          </a:ln>
        </p:spPr>
      </p:pic>
      <p:sp>
        <p:nvSpPr>
          <p:cNvPr id="2" name="Rectangle 1">
            <a:extLst>
              <a:ext uri="{FF2B5EF4-FFF2-40B4-BE49-F238E27FC236}">
                <a16:creationId xmlns:a16="http://schemas.microsoft.com/office/drawing/2014/main" id="{32272D39-9E4C-5B41-AC55-6EAAEE670183}"/>
              </a:ext>
            </a:extLst>
          </p:cNvPr>
          <p:cNvSpPr/>
          <p:nvPr/>
        </p:nvSpPr>
        <p:spPr>
          <a:xfrm>
            <a:off x="489995" y="2960784"/>
            <a:ext cx="3503271" cy="1595886"/>
          </a:xfrm>
          <a:prstGeom prst="rect">
            <a:avLst/>
          </a:prstGeom>
        </p:spPr>
        <p:txBody>
          <a:bodyPr wrap="square">
            <a:spAutoFit/>
          </a:bodyPr>
          <a:lstStyle/>
          <a:p>
            <a:pPr lvl="0">
              <a:lnSpc>
                <a:spcPct val="110000"/>
              </a:lnSpc>
              <a:spcAft>
                <a:spcPts val="600"/>
              </a:spcAft>
              <a:buClr>
                <a:srgbClr val="1C37AE"/>
              </a:buClr>
              <a:defRPr/>
            </a:pPr>
            <a:r>
              <a:rPr lang="en-CA" b="1" dirty="0">
                <a:solidFill>
                  <a:schemeClr val="bg1"/>
                </a:solidFill>
                <a:latin typeface="Libre Franklin" pitchFamily="2" charset="77"/>
              </a:rPr>
              <a:t>Do one or more of the following common </a:t>
            </a:r>
            <a:br>
              <a:rPr lang="en-CA" b="1" dirty="0">
                <a:solidFill>
                  <a:schemeClr val="bg1"/>
                </a:solidFill>
                <a:latin typeface="Libre Franklin" pitchFamily="2" charset="77"/>
              </a:rPr>
            </a:br>
            <a:r>
              <a:rPr lang="en-CA" b="1" dirty="0">
                <a:solidFill>
                  <a:schemeClr val="bg1"/>
                </a:solidFill>
                <a:latin typeface="Libre Franklin" pitchFamily="2" charset="77"/>
              </a:rPr>
              <a:t>COVID-19 symptoms </a:t>
            </a:r>
            <a:br>
              <a:rPr lang="en-CA" b="1" dirty="0">
                <a:solidFill>
                  <a:schemeClr val="bg1"/>
                </a:solidFill>
                <a:latin typeface="Libre Franklin" pitchFamily="2" charset="77"/>
              </a:rPr>
            </a:br>
            <a:r>
              <a:rPr lang="en-CA" b="1" dirty="0">
                <a:solidFill>
                  <a:schemeClr val="bg1"/>
                </a:solidFill>
                <a:latin typeface="Libre Franklin" pitchFamily="2" charset="77"/>
              </a:rPr>
              <a:t>below currently apply </a:t>
            </a:r>
            <a:br>
              <a:rPr lang="en-CA" b="1" dirty="0">
                <a:solidFill>
                  <a:schemeClr val="bg1"/>
                </a:solidFill>
                <a:latin typeface="Libre Franklin" pitchFamily="2" charset="77"/>
              </a:rPr>
            </a:br>
            <a:r>
              <a:rPr lang="en-CA" b="1" dirty="0">
                <a:solidFill>
                  <a:schemeClr val="bg1"/>
                </a:solidFill>
                <a:latin typeface="Libre Franklin" pitchFamily="2" charset="77"/>
              </a:rPr>
              <a:t>to you?</a:t>
            </a:r>
            <a:endParaRPr lang="en-CA" dirty="0">
              <a:solidFill>
                <a:schemeClr val="bg1"/>
              </a:solidFill>
              <a:latin typeface="Libre Franklin" pitchFamily="2" charset="77"/>
            </a:endParaRPr>
          </a:p>
        </p:txBody>
      </p:sp>
      <p:pic>
        <p:nvPicPr>
          <p:cNvPr id="25" name="Graphic 24">
            <a:extLst>
              <a:ext uri="{FF2B5EF4-FFF2-40B4-BE49-F238E27FC236}">
                <a16:creationId xmlns:a16="http://schemas.microsoft.com/office/drawing/2014/main" id="{7C3B23B0-3F9C-FF4A-AFBE-42EB29B5A89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98895" y="2463921"/>
            <a:ext cx="401095" cy="411342"/>
          </a:xfrm>
          <a:prstGeom prst="rect">
            <a:avLst/>
          </a:prstGeom>
        </p:spPr>
      </p:pic>
      <p:pic>
        <p:nvPicPr>
          <p:cNvPr id="26" name="Graphic 25">
            <a:extLst>
              <a:ext uri="{FF2B5EF4-FFF2-40B4-BE49-F238E27FC236}">
                <a16:creationId xmlns:a16="http://schemas.microsoft.com/office/drawing/2014/main" id="{73206379-EFEC-7646-BA11-02585DFD782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98895" y="3171905"/>
            <a:ext cx="401095" cy="411342"/>
          </a:xfrm>
          <a:prstGeom prst="rect">
            <a:avLst/>
          </a:prstGeom>
        </p:spPr>
      </p:pic>
      <p:pic>
        <p:nvPicPr>
          <p:cNvPr id="27" name="Graphic 26">
            <a:extLst>
              <a:ext uri="{FF2B5EF4-FFF2-40B4-BE49-F238E27FC236}">
                <a16:creationId xmlns:a16="http://schemas.microsoft.com/office/drawing/2014/main" id="{718C75E3-D686-434E-A34D-FC3DAA1BA16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98895" y="3729419"/>
            <a:ext cx="401095" cy="411342"/>
          </a:xfrm>
          <a:prstGeom prst="rect">
            <a:avLst/>
          </a:prstGeom>
        </p:spPr>
      </p:pic>
      <p:pic>
        <p:nvPicPr>
          <p:cNvPr id="28" name="Graphic 27">
            <a:extLst>
              <a:ext uri="{FF2B5EF4-FFF2-40B4-BE49-F238E27FC236}">
                <a16:creationId xmlns:a16="http://schemas.microsoft.com/office/drawing/2014/main" id="{D8B7B340-85A5-3845-A10C-7EBE2AEEEAD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98895" y="4483702"/>
            <a:ext cx="401095" cy="411342"/>
          </a:xfrm>
          <a:prstGeom prst="rect">
            <a:avLst/>
          </a:prstGeom>
        </p:spPr>
      </p:pic>
      <p:sp>
        <p:nvSpPr>
          <p:cNvPr id="20" name="Title 3">
            <a:extLst>
              <a:ext uri="{FF2B5EF4-FFF2-40B4-BE49-F238E27FC236}">
                <a16:creationId xmlns:a16="http://schemas.microsoft.com/office/drawing/2014/main" id="{F60D6977-3869-5748-96D8-1FDAD20BE362}"/>
              </a:ext>
            </a:extLst>
          </p:cNvPr>
          <p:cNvSpPr txBox="1">
            <a:spLocks/>
          </p:cNvSpPr>
          <p:nvPr/>
        </p:nvSpPr>
        <p:spPr>
          <a:xfrm>
            <a:off x="522942" y="382000"/>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rgbClr val="24259D"/>
                </a:solidFill>
                <a:latin typeface="Oswald" pitchFamily="2" charset="77"/>
              </a:rPr>
              <a:t>Daily Self-Screening</a:t>
            </a:r>
          </a:p>
          <a:p>
            <a:pPr>
              <a:lnSpc>
                <a:spcPct val="110000"/>
              </a:lnSpc>
            </a:pPr>
            <a:r>
              <a:rPr lang="en-US" sz="2000" dirty="0">
                <a:solidFill>
                  <a:srgbClr val="3C5771"/>
                </a:solidFill>
                <a:latin typeface="Oswald" pitchFamily="2" charset="77"/>
              </a:rPr>
              <a:t>Complete this daily self-screening assessment before coming to work</a:t>
            </a:r>
          </a:p>
        </p:txBody>
      </p:sp>
      <p:sp>
        <p:nvSpPr>
          <p:cNvPr id="24" name="Rectangle 23">
            <a:extLst>
              <a:ext uri="{FF2B5EF4-FFF2-40B4-BE49-F238E27FC236}">
                <a16:creationId xmlns:a16="http://schemas.microsoft.com/office/drawing/2014/main" id="{6C96AA40-6F40-3846-804B-C7978C6C3A4F}"/>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005700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riangle 7">
            <a:extLst>
              <a:ext uri="{FF2B5EF4-FFF2-40B4-BE49-F238E27FC236}">
                <a16:creationId xmlns:a16="http://schemas.microsoft.com/office/drawing/2014/main" id="{AAF9D0BC-6D0B-EA4D-9CF8-8ABDEF9AD547}"/>
              </a:ext>
            </a:extLst>
          </p:cNvPr>
          <p:cNvSpPr/>
          <p:nvPr/>
        </p:nvSpPr>
        <p:spPr>
          <a:xfrm rot="5400000">
            <a:off x="-122620" y="41138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032C682-46D6-9D4B-BD00-1FD49C78E037}"/>
              </a:ext>
            </a:extLst>
          </p:cNvPr>
          <p:cNvSpPr/>
          <p:nvPr/>
        </p:nvSpPr>
        <p:spPr>
          <a:xfrm>
            <a:off x="0" y="2245489"/>
            <a:ext cx="12192000" cy="2916819"/>
          </a:xfrm>
          <a:prstGeom prst="rect">
            <a:avLst/>
          </a:prstGeom>
          <a:solidFill>
            <a:srgbClr val="244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BASIC EMPLOYEE COVID AWARENESS</a:t>
            </a:r>
            <a:r>
              <a:rPr lang="en-CA" sz="1050" dirty="0">
                <a:solidFill>
                  <a:prstClr val="black"/>
                </a:solidFill>
                <a:latin typeface="Manrope" pitchFamily="2" charset="0"/>
              </a:rPr>
              <a:t>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19</a:t>
            </a:fld>
            <a:r>
              <a:rPr lang="en-CA" sz="1050" dirty="0">
                <a:solidFill>
                  <a:prstClr val="black"/>
                </a:solidFill>
                <a:latin typeface="Manrope" pitchFamily="2" charset="0"/>
              </a:rPr>
              <a:t>  </a:t>
            </a:r>
            <a:endParaRPr lang="en-US" sz="1050"/>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2"/>
          <a:stretch>
            <a:fillRect/>
          </a:stretch>
        </p:blipFill>
        <p:spPr>
          <a:xfrm>
            <a:off x="-84010" y="5871366"/>
            <a:ext cx="1273892" cy="1135640"/>
          </a:xfrm>
          <a:prstGeom prst="rect">
            <a:avLst/>
          </a:prstGeom>
        </p:spPr>
      </p:pic>
      <p:sp>
        <p:nvSpPr>
          <p:cNvPr id="18" name="Rectangle 17">
            <a:extLst>
              <a:ext uri="{FF2B5EF4-FFF2-40B4-BE49-F238E27FC236}">
                <a16:creationId xmlns:a16="http://schemas.microsoft.com/office/drawing/2014/main" id="{6266D775-CB8A-D049-99AB-85DC0028CA3C}"/>
              </a:ext>
            </a:extLst>
          </p:cNvPr>
          <p:cNvSpPr/>
          <p:nvPr/>
        </p:nvSpPr>
        <p:spPr>
          <a:xfrm>
            <a:off x="4131478" y="2537165"/>
            <a:ext cx="3137424" cy="4439742"/>
          </a:xfrm>
          <a:prstGeom prst="rect">
            <a:avLst/>
          </a:prstGeom>
        </p:spPr>
        <p:txBody>
          <a:bodyPr wrap="square" lIns="0" tIns="0" rIns="0" bIns="0">
            <a:spAutoFit/>
          </a:bodyPr>
          <a:lstStyle/>
          <a:p>
            <a:pPr marL="171450" indent="-171450">
              <a:lnSpc>
                <a:spcPct val="110000"/>
              </a:lnSpc>
              <a:spcAft>
                <a:spcPts val="1800"/>
              </a:spcAft>
              <a:buClr>
                <a:srgbClr val="1C37AE"/>
              </a:buClr>
              <a:buFont typeface="Arial" panose="020B0604020202020204" pitchFamily="34" charset="0"/>
              <a:buChar char="•"/>
              <a:defRPr/>
            </a:pPr>
            <a:r>
              <a:rPr lang="en-CA" sz="1600" dirty="0">
                <a:solidFill>
                  <a:schemeClr val="bg1"/>
                </a:solidFill>
                <a:latin typeface="Libre Franklin" pitchFamily="2" charset="77"/>
              </a:rPr>
              <a:t>Temperature &gt;38°C (100.4°F) or higher</a:t>
            </a:r>
          </a:p>
          <a:p>
            <a:pPr marL="171450" indent="-171450">
              <a:lnSpc>
                <a:spcPct val="110000"/>
              </a:lnSpc>
              <a:spcAft>
                <a:spcPts val="1800"/>
              </a:spcAft>
              <a:buClr>
                <a:srgbClr val="1C37AE"/>
              </a:buClr>
              <a:buFont typeface="Arial" panose="020B0604020202020204" pitchFamily="34" charset="0"/>
              <a:buChar char="•"/>
              <a:defRPr/>
            </a:pPr>
            <a:r>
              <a:rPr lang="en-CA" sz="1600" dirty="0">
                <a:solidFill>
                  <a:schemeClr val="bg1"/>
                </a:solidFill>
                <a:latin typeface="Libre Franklin" pitchFamily="2" charset="77"/>
              </a:rPr>
              <a:t>Frequent unexplained cough</a:t>
            </a:r>
          </a:p>
          <a:p>
            <a:pPr marL="171450" indent="-171450">
              <a:lnSpc>
                <a:spcPct val="110000"/>
              </a:lnSpc>
              <a:spcAft>
                <a:spcPts val="1800"/>
              </a:spcAft>
              <a:buClr>
                <a:srgbClr val="1C37AE"/>
              </a:buClr>
              <a:buFont typeface="Arial" panose="020B0604020202020204" pitchFamily="34" charset="0"/>
              <a:buChar char="•"/>
              <a:defRPr/>
            </a:pPr>
            <a:r>
              <a:rPr lang="en-CA" sz="1600" dirty="0">
                <a:solidFill>
                  <a:schemeClr val="bg1"/>
                </a:solidFill>
                <a:latin typeface="Libre Franklin" pitchFamily="2" charset="77"/>
              </a:rPr>
              <a:t>Unexplained shortness of breath or difficulty breathing</a:t>
            </a:r>
          </a:p>
          <a:p>
            <a:pPr marL="171450" indent="-171450">
              <a:lnSpc>
                <a:spcPct val="110000"/>
              </a:lnSpc>
              <a:spcAft>
                <a:spcPts val="1800"/>
              </a:spcAft>
              <a:buClr>
                <a:srgbClr val="1C37AE"/>
              </a:buClr>
              <a:buFont typeface="Arial" panose="020B0604020202020204" pitchFamily="34" charset="0"/>
              <a:buChar char="•"/>
              <a:defRPr/>
            </a:pPr>
            <a:r>
              <a:rPr lang="en-CA" sz="1600" dirty="0">
                <a:solidFill>
                  <a:schemeClr val="bg1"/>
                </a:solidFill>
                <a:latin typeface="Libre Franklin" pitchFamily="2" charset="77"/>
              </a:rPr>
              <a:t>Unexplained tiredness</a:t>
            </a:r>
          </a:p>
          <a:p>
            <a:pPr marL="171450" indent="-171450">
              <a:lnSpc>
                <a:spcPct val="110000"/>
              </a:lnSpc>
              <a:spcAft>
                <a:spcPts val="1800"/>
              </a:spcAft>
              <a:buClr>
                <a:srgbClr val="1C37AE"/>
              </a:buClr>
              <a:buFont typeface="Arial" panose="020B0604020202020204" pitchFamily="34" charset="0"/>
              <a:buChar char="•"/>
              <a:defRPr/>
            </a:pPr>
            <a:endParaRPr lang="en-CA" sz="1600" dirty="0">
              <a:solidFill>
                <a:schemeClr val="bg1"/>
              </a:solidFill>
              <a:latin typeface="Libre Franklin" pitchFamily="2" charset="77"/>
            </a:endParaRPr>
          </a:p>
          <a:p>
            <a:pPr marL="171450" indent="-171450">
              <a:lnSpc>
                <a:spcPct val="110000"/>
              </a:lnSpc>
              <a:spcAft>
                <a:spcPts val="1800"/>
              </a:spcAft>
              <a:buClr>
                <a:srgbClr val="1C37AE"/>
              </a:buClr>
              <a:buFont typeface="Arial" panose="020B0604020202020204" pitchFamily="34" charset="0"/>
              <a:buChar char="•"/>
              <a:defRPr/>
            </a:pPr>
            <a:endParaRPr lang="en-CA" sz="1600" dirty="0">
              <a:solidFill>
                <a:schemeClr val="bg1"/>
              </a:solidFill>
              <a:latin typeface="Libre Franklin" pitchFamily="2" charset="77"/>
            </a:endParaRPr>
          </a:p>
          <a:p>
            <a:pPr marL="171450" indent="-171450">
              <a:lnSpc>
                <a:spcPct val="110000"/>
              </a:lnSpc>
              <a:spcAft>
                <a:spcPts val="1800"/>
              </a:spcAft>
              <a:buClr>
                <a:srgbClr val="1C37AE"/>
              </a:buClr>
              <a:buFont typeface="Arial" panose="020B0604020202020204" pitchFamily="34" charset="0"/>
              <a:buChar char="•"/>
              <a:defRPr/>
            </a:pPr>
            <a:endParaRPr lang="en-CA" sz="1600" dirty="0">
              <a:solidFill>
                <a:schemeClr val="bg1"/>
              </a:solidFill>
              <a:latin typeface="Libre Franklin" pitchFamily="2" charset="77"/>
            </a:endParaRPr>
          </a:p>
          <a:p>
            <a:pPr marL="171450" indent="-171450">
              <a:lnSpc>
                <a:spcPct val="110000"/>
              </a:lnSpc>
              <a:spcAft>
                <a:spcPts val="1800"/>
              </a:spcAft>
              <a:buClr>
                <a:srgbClr val="1C37AE"/>
              </a:buClr>
              <a:buFont typeface="Arial" panose="020B0604020202020204" pitchFamily="34" charset="0"/>
              <a:buChar char="•"/>
              <a:defRPr/>
            </a:pPr>
            <a:endParaRPr lang="en-CA" sz="1600" dirty="0">
              <a:solidFill>
                <a:schemeClr val="bg1"/>
              </a:solidFill>
              <a:latin typeface="Libre Franklin" pitchFamily="2" charset="77"/>
            </a:endParaRPr>
          </a:p>
        </p:txBody>
      </p:sp>
      <p:sp>
        <p:nvSpPr>
          <p:cNvPr id="19" name="Rectangle 18">
            <a:extLst>
              <a:ext uri="{FF2B5EF4-FFF2-40B4-BE49-F238E27FC236}">
                <a16:creationId xmlns:a16="http://schemas.microsoft.com/office/drawing/2014/main" id="{83B701B1-985D-454D-811D-E010BB6BA579}"/>
              </a:ext>
            </a:extLst>
          </p:cNvPr>
          <p:cNvSpPr/>
          <p:nvPr/>
        </p:nvSpPr>
        <p:spPr>
          <a:xfrm>
            <a:off x="6345031" y="-4172385"/>
            <a:ext cx="4838013" cy="506373"/>
          </a:xfrm>
          <a:prstGeom prst="rect">
            <a:avLst/>
          </a:prstGeom>
          <a:noFill/>
          <a:ln>
            <a:noFill/>
          </a:ln>
        </p:spPr>
        <p:txBody>
          <a:bodyPr wrap="square">
            <a:noAutofit/>
          </a:bodyPr>
          <a:lstStyle/>
          <a:p>
            <a:pPr algn="ctr" defTabSz="1219170">
              <a:lnSpc>
                <a:spcPct val="90000"/>
              </a:lnSpc>
              <a:spcAft>
                <a:spcPts val="800"/>
              </a:spcAft>
            </a:pPr>
            <a:r>
              <a:rPr lang="en-CA" sz="1600" b="1" dirty="0">
                <a:solidFill>
                  <a:srgbClr val="F8F8F8">
                    <a:lumMod val="10000"/>
                  </a:srgbClr>
                </a:solidFill>
                <a:latin typeface="Times New Roman" panose="02020603050405020304" pitchFamily="18" charset="0"/>
                <a:cs typeface="Times New Roman" panose="02020603050405020304" pitchFamily="18" charset="0"/>
              </a:rPr>
              <a:t>2 meters</a:t>
            </a:r>
            <a:endParaRPr lang="en-CA" sz="1600" dirty="0">
              <a:solidFill>
                <a:srgbClr val="F8F8F8">
                  <a:lumMod val="10000"/>
                </a:srgbClr>
              </a:solidFill>
              <a:latin typeface="Times New Roman" panose="02020603050405020304" pitchFamily="18" charset="0"/>
              <a:cs typeface="Times New Roman" panose="02020603050405020304" pitchFamily="18" charset="0"/>
            </a:endParaRPr>
          </a:p>
          <a:p>
            <a:pPr algn="ctr" defTabSz="1219170">
              <a:lnSpc>
                <a:spcPct val="90000"/>
              </a:lnSpc>
              <a:spcAft>
                <a:spcPts val="800"/>
              </a:spcAft>
            </a:pPr>
            <a:br>
              <a:rPr lang="en-CA" sz="1600" dirty="0">
                <a:solidFill>
                  <a:srgbClr val="F8F8F8">
                    <a:lumMod val="10000"/>
                  </a:srgbClr>
                </a:solidFill>
                <a:latin typeface="Times New Roman" panose="02020603050405020304" pitchFamily="18" charset="0"/>
                <a:cs typeface="Times New Roman" panose="02020603050405020304" pitchFamily="18" charset="0"/>
              </a:rPr>
            </a:br>
            <a:endParaRPr lang="en-US" sz="1600" dirty="0">
              <a:solidFill>
                <a:srgbClr val="F8F8F8">
                  <a:lumMod val="10000"/>
                </a:srgbClr>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32272D39-9E4C-5B41-AC55-6EAAEE670183}"/>
              </a:ext>
            </a:extLst>
          </p:cNvPr>
          <p:cNvSpPr/>
          <p:nvPr/>
        </p:nvSpPr>
        <p:spPr>
          <a:xfrm>
            <a:off x="489995" y="2960784"/>
            <a:ext cx="3503271" cy="1595886"/>
          </a:xfrm>
          <a:prstGeom prst="rect">
            <a:avLst/>
          </a:prstGeom>
        </p:spPr>
        <p:txBody>
          <a:bodyPr wrap="square">
            <a:spAutoFit/>
          </a:bodyPr>
          <a:lstStyle/>
          <a:p>
            <a:pPr lvl="0">
              <a:lnSpc>
                <a:spcPct val="110000"/>
              </a:lnSpc>
              <a:spcAft>
                <a:spcPts val="600"/>
              </a:spcAft>
              <a:buClr>
                <a:srgbClr val="1C37AE"/>
              </a:buClr>
              <a:defRPr/>
            </a:pPr>
            <a:r>
              <a:rPr lang="en-CA" b="1" dirty="0">
                <a:solidFill>
                  <a:schemeClr val="bg1"/>
                </a:solidFill>
                <a:latin typeface="Libre Franklin" pitchFamily="2" charset="77"/>
              </a:rPr>
              <a:t>Do one or more of the following common </a:t>
            </a:r>
            <a:br>
              <a:rPr lang="en-CA" b="1" dirty="0">
                <a:solidFill>
                  <a:schemeClr val="bg1"/>
                </a:solidFill>
                <a:latin typeface="Libre Franklin" pitchFamily="2" charset="77"/>
              </a:rPr>
            </a:br>
            <a:r>
              <a:rPr lang="en-CA" b="1" dirty="0">
                <a:solidFill>
                  <a:schemeClr val="bg1"/>
                </a:solidFill>
                <a:latin typeface="Libre Franklin" pitchFamily="2" charset="77"/>
              </a:rPr>
              <a:t>COVID-19 symptoms </a:t>
            </a:r>
            <a:br>
              <a:rPr lang="en-CA" b="1" dirty="0">
                <a:solidFill>
                  <a:schemeClr val="bg1"/>
                </a:solidFill>
                <a:latin typeface="Libre Franklin" pitchFamily="2" charset="77"/>
              </a:rPr>
            </a:br>
            <a:r>
              <a:rPr lang="en-CA" b="1" dirty="0">
                <a:solidFill>
                  <a:schemeClr val="bg1"/>
                </a:solidFill>
                <a:latin typeface="Libre Franklin" pitchFamily="2" charset="77"/>
              </a:rPr>
              <a:t>below currently apply </a:t>
            </a:r>
            <a:br>
              <a:rPr lang="en-CA" b="1" dirty="0">
                <a:solidFill>
                  <a:schemeClr val="bg1"/>
                </a:solidFill>
                <a:latin typeface="Libre Franklin" pitchFamily="2" charset="77"/>
              </a:rPr>
            </a:br>
            <a:r>
              <a:rPr lang="en-CA" b="1" dirty="0">
                <a:solidFill>
                  <a:schemeClr val="bg1"/>
                </a:solidFill>
                <a:latin typeface="Libre Franklin" pitchFamily="2" charset="77"/>
              </a:rPr>
              <a:t>to you?</a:t>
            </a:r>
            <a:endParaRPr lang="en-CA" dirty="0">
              <a:solidFill>
                <a:schemeClr val="bg1"/>
              </a:solidFill>
              <a:latin typeface="Libre Franklin" pitchFamily="2" charset="77"/>
            </a:endParaRPr>
          </a:p>
        </p:txBody>
      </p:sp>
      <p:pic>
        <p:nvPicPr>
          <p:cNvPr id="25" name="Graphic 24">
            <a:extLst>
              <a:ext uri="{FF2B5EF4-FFF2-40B4-BE49-F238E27FC236}">
                <a16:creationId xmlns:a16="http://schemas.microsoft.com/office/drawing/2014/main" id="{7C3B23B0-3F9C-FF4A-AFBE-42EB29B5A8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26895" y="2463921"/>
            <a:ext cx="401095" cy="411342"/>
          </a:xfrm>
          <a:prstGeom prst="rect">
            <a:avLst/>
          </a:prstGeom>
        </p:spPr>
      </p:pic>
      <p:pic>
        <p:nvPicPr>
          <p:cNvPr id="26" name="Graphic 25">
            <a:extLst>
              <a:ext uri="{FF2B5EF4-FFF2-40B4-BE49-F238E27FC236}">
                <a16:creationId xmlns:a16="http://schemas.microsoft.com/office/drawing/2014/main" id="{73206379-EFEC-7646-BA11-02585DFD78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26895" y="3171905"/>
            <a:ext cx="401095" cy="411342"/>
          </a:xfrm>
          <a:prstGeom prst="rect">
            <a:avLst/>
          </a:prstGeom>
        </p:spPr>
      </p:pic>
      <p:pic>
        <p:nvPicPr>
          <p:cNvPr id="27" name="Graphic 26">
            <a:extLst>
              <a:ext uri="{FF2B5EF4-FFF2-40B4-BE49-F238E27FC236}">
                <a16:creationId xmlns:a16="http://schemas.microsoft.com/office/drawing/2014/main" id="{718C75E3-D686-434E-A34D-FC3DAA1BA1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26895" y="3729419"/>
            <a:ext cx="401095" cy="411342"/>
          </a:xfrm>
          <a:prstGeom prst="rect">
            <a:avLst/>
          </a:prstGeom>
        </p:spPr>
      </p:pic>
      <p:pic>
        <p:nvPicPr>
          <p:cNvPr id="28" name="Graphic 27">
            <a:extLst>
              <a:ext uri="{FF2B5EF4-FFF2-40B4-BE49-F238E27FC236}">
                <a16:creationId xmlns:a16="http://schemas.microsoft.com/office/drawing/2014/main" id="{D8B7B340-85A5-3845-A10C-7EBE2AEEEA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26895" y="4483702"/>
            <a:ext cx="401095" cy="411342"/>
          </a:xfrm>
          <a:prstGeom prst="rect">
            <a:avLst/>
          </a:prstGeom>
        </p:spPr>
      </p:pic>
      <p:sp>
        <p:nvSpPr>
          <p:cNvPr id="23" name="TextBox 22">
            <a:extLst>
              <a:ext uri="{FF2B5EF4-FFF2-40B4-BE49-F238E27FC236}">
                <a16:creationId xmlns:a16="http://schemas.microsoft.com/office/drawing/2014/main" id="{D7E59BC4-D715-C34A-83BE-35BA20D6D7DA}"/>
              </a:ext>
            </a:extLst>
          </p:cNvPr>
          <p:cNvSpPr txBox="1"/>
          <p:nvPr/>
        </p:nvSpPr>
        <p:spPr>
          <a:xfrm>
            <a:off x="7672446" y="1413060"/>
            <a:ext cx="4223772" cy="844003"/>
          </a:xfrm>
          <a:prstGeom prst="rect">
            <a:avLst/>
          </a:prstGeom>
        </p:spPr>
        <p:txBody>
          <a:bodyPr vert="horz" lIns="121920" tIns="60960" rIns="121920" bIns="60960" rtlCol="0" anchor="t">
            <a:noAutofit/>
          </a:bodyPr>
          <a:lstStyle/>
          <a:p>
            <a:pPr marL="11112" algn="ctr" defTabSz="1219170">
              <a:lnSpc>
                <a:spcPct val="110000"/>
              </a:lnSpc>
              <a:buClr>
                <a:srgbClr val="1C37AE"/>
              </a:buClr>
            </a:pPr>
            <a:r>
              <a:rPr lang="en-US" sz="2000" b="1" dirty="0">
                <a:solidFill>
                  <a:srgbClr val="C00000"/>
                </a:solidFill>
                <a:latin typeface="Libre Franklin" pitchFamily="2" charset="77"/>
                <a:cs typeface="Times New Roman" panose="02020603050405020304" pitchFamily="18" charset="0"/>
              </a:rPr>
              <a:t>If the answer is YES, you may</a:t>
            </a:r>
          </a:p>
          <a:p>
            <a:pPr marL="11112" algn="ctr" defTabSz="1219170">
              <a:lnSpc>
                <a:spcPct val="110000"/>
              </a:lnSpc>
              <a:buClr>
                <a:srgbClr val="1C37AE"/>
              </a:buClr>
            </a:pPr>
            <a:r>
              <a:rPr lang="en-US" sz="2000" b="1" dirty="0">
                <a:solidFill>
                  <a:srgbClr val="C00000"/>
                </a:solidFill>
                <a:latin typeface="Libre Franklin" pitchFamily="2" charset="77"/>
                <a:cs typeface="Times New Roman" panose="02020603050405020304" pitchFamily="18" charset="0"/>
              </a:rPr>
              <a:t>have symptoms of COVID-19.</a:t>
            </a:r>
            <a:endParaRPr lang="en-CA" sz="1400" dirty="0">
              <a:solidFill>
                <a:srgbClr val="C00000"/>
              </a:solidFill>
              <a:latin typeface="Libre Franklin" pitchFamily="2" charset="77"/>
            </a:endParaRPr>
          </a:p>
        </p:txBody>
      </p:sp>
      <p:pic>
        <p:nvPicPr>
          <p:cNvPr id="24" name="Picture 23">
            <a:extLst>
              <a:ext uri="{FF2B5EF4-FFF2-40B4-BE49-F238E27FC236}">
                <a16:creationId xmlns:a16="http://schemas.microsoft.com/office/drawing/2014/main" id="{AD365042-3FB7-1849-BF70-D6A3354F9F9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29532" y="2556929"/>
            <a:ext cx="2329433" cy="2329433"/>
          </a:xfrm>
          <a:prstGeom prst="rect">
            <a:avLst/>
          </a:prstGeom>
        </p:spPr>
      </p:pic>
      <p:sp>
        <p:nvSpPr>
          <p:cNvPr id="3" name="Rectangle 2">
            <a:extLst>
              <a:ext uri="{FF2B5EF4-FFF2-40B4-BE49-F238E27FC236}">
                <a16:creationId xmlns:a16="http://schemas.microsoft.com/office/drawing/2014/main" id="{E82FAD14-ED2C-7946-8D5D-A72A55D1FE61}"/>
              </a:ext>
            </a:extLst>
          </p:cNvPr>
          <p:cNvSpPr/>
          <p:nvPr/>
        </p:nvSpPr>
        <p:spPr>
          <a:xfrm>
            <a:off x="7847635" y="5320141"/>
            <a:ext cx="4201610" cy="688394"/>
          </a:xfrm>
          <a:prstGeom prst="rect">
            <a:avLst/>
          </a:prstGeom>
        </p:spPr>
        <p:txBody>
          <a:bodyPr wrap="square">
            <a:spAutoFit/>
          </a:bodyPr>
          <a:lstStyle/>
          <a:p>
            <a:pPr marL="11112" algn="ctr" defTabSz="1219170">
              <a:lnSpc>
                <a:spcPct val="110000"/>
              </a:lnSpc>
              <a:buClr>
                <a:srgbClr val="1C37AE"/>
              </a:buClr>
            </a:pPr>
            <a:r>
              <a:rPr lang="en-CA" sz="1200" b="1" dirty="0">
                <a:solidFill>
                  <a:srgbClr val="C00000"/>
                </a:solidFill>
                <a:latin typeface="Libre Franklin" pitchFamily="2" charset="77"/>
              </a:rPr>
              <a:t>We ask you to please seek medical attention, contact your Human Resources representative, and remain off company property for 14 days.</a:t>
            </a:r>
          </a:p>
        </p:txBody>
      </p:sp>
      <p:sp>
        <p:nvSpPr>
          <p:cNvPr id="20" name="Title 3">
            <a:extLst>
              <a:ext uri="{FF2B5EF4-FFF2-40B4-BE49-F238E27FC236}">
                <a16:creationId xmlns:a16="http://schemas.microsoft.com/office/drawing/2014/main" id="{1432B31A-8EFA-4841-BC3A-7D1E180E30BE}"/>
              </a:ext>
            </a:extLst>
          </p:cNvPr>
          <p:cNvSpPr txBox="1">
            <a:spLocks/>
          </p:cNvSpPr>
          <p:nvPr/>
        </p:nvSpPr>
        <p:spPr>
          <a:xfrm>
            <a:off x="522942" y="382000"/>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rgbClr val="24259D"/>
                </a:solidFill>
                <a:latin typeface="Oswald" pitchFamily="2" charset="77"/>
              </a:rPr>
              <a:t>Daily Self-Screening</a:t>
            </a:r>
          </a:p>
          <a:p>
            <a:pPr>
              <a:lnSpc>
                <a:spcPct val="110000"/>
              </a:lnSpc>
            </a:pPr>
            <a:r>
              <a:rPr lang="en-US" sz="2000" dirty="0">
                <a:solidFill>
                  <a:srgbClr val="3C5771"/>
                </a:solidFill>
                <a:latin typeface="Oswald" pitchFamily="2" charset="77"/>
              </a:rPr>
              <a:t>Complete this daily self-screening assessment before coming to work</a:t>
            </a:r>
          </a:p>
        </p:txBody>
      </p:sp>
      <p:sp>
        <p:nvSpPr>
          <p:cNvPr id="22" name="Rectangle 21">
            <a:extLst>
              <a:ext uri="{FF2B5EF4-FFF2-40B4-BE49-F238E27FC236}">
                <a16:creationId xmlns:a16="http://schemas.microsoft.com/office/drawing/2014/main" id="{A1411C3E-3A56-6340-B536-F908FE7A0782}"/>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542999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BASIC EMPLOYEE COVID AWARENESS</a:t>
            </a:r>
            <a:r>
              <a:rPr lang="en-CA" sz="1050" dirty="0">
                <a:solidFill>
                  <a:prstClr val="black"/>
                </a:solidFill>
                <a:latin typeface="Manrope" pitchFamily="2" charset="0"/>
              </a:rPr>
              <a:t>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2</a:t>
            </a:fld>
            <a:r>
              <a:rPr lang="en-CA" sz="1050" dirty="0">
                <a:solidFill>
                  <a:prstClr val="black"/>
                </a:solidFill>
                <a:latin typeface="Manrope" pitchFamily="2" charset="0"/>
              </a:rPr>
              <a:t>  </a:t>
            </a:r>
            <a:endParaRPr lang="en-US" sz="1050"/>
          </a:p>
        </p:txBody>
      </p:sp>
      <p:pic>
        <p:nvPicPr>
          <p:cNvPr id="13" name="Graphic 12">
            <a:extLst>
              <a:ext uri="{FF2B5EF4-FFF2-40B4-BE49-F238E27FC236}">
                <a16:creationId xmlns:a16="http://schemas.microsoft.com/office/drawing/2014/main" id="{6EEB0E7C-BD78-6549-A64B-CE4E068897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40323" y="949124"/>
            <a:ext cx="5451677" cy="5451677"/>
          </a:xfrm>
          <a:prstGeom prst="rect">
            <a:avLst/>
          </a:prstGeom>
        </p:spPr>
      </p:pic>
      <p:pic>
        <p:nvPicPr>
          <p:cNvPr id="16" name="Graphic 15">
            <a:extLst>
              <a:ext uri="{FF2B5EF4-FFF2-40B4-BE49-F238E27FC236}">
                <a16:creationId xmlns:a16="http://schemas.microsoft.com/office/drawing/2014/main" id="{A5205283-5733-E443-AD06-E47C936030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07667" y="3155165"/>
            <a:ext cx="968569" cy="993313"/>
          </a:xfrm>
          <a:prstGeom prst="rect">
            <a:avLst/>
          </a:prstGeom>
        </p:spPr>
      </p:pic>
      <p:sp>
        <p:nvSpPr>
          <p:cNvPr id="17" name="Triangle 16">
            <a:extLst>
              <a:ext uri="{FF2B5EF4-FFF2-40B4-BE49-F238E27FC236}">
                <a16:creationId xmlns:a16="http://schemas.microsoft.com/office/drawing/2014/main" id="{1260C959-954B-1D4C-B95B-67F1D9919E0F}"/>
              </a:ext>
            </a:extLst>
          </p:cNvPr>
          <p:cNvSpPr/>
          <p:nvPr/>
        </p:nvSpPr>
        <p:spPr>
          <a:xfrm rot="5400000">
            <a:off x="-122620" y="41138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1854EF9-CB98-DA4C-9BCE-9AB80B1B8FD8}"/>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3">
            <a:extLst>
              <a:ext uri="{FF2B5EF4-FFF2-40B4-BE49-F238E27FC236}">
                <a16:creationId xmlns:a16="http://schemas.microsoft.com/office/drawing/2014/main" id="{295E69C4-7DFF-F34F-87A9-362DF5CD183A}"/>
              </a:ext>
            </a:extLst>
          </p:cNvPr>
          <p:cNvSpPr txBox="1">
            <a:spLocks/>
          </p:cNvSpPr>
          <p:nvPr/>
        </p:nvSpPr>
        <p:spPr>
          <a:xfrm>
            <a:off x="522942" y="441202"/>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r>
              <a:rPr lang="en-US" sz="2800" dirty="0">
                <a:solidFill>
                  <a:srgbClr val="24259D"/>
                </a:solidFill>
                <a:latin typeface="Oswald" pitchFamily="2" charset="77"/>
              </a:rPr>
              <a:t>Disclaimer</a:t>
            </a:r>
          </a:p>
        </p:txBody>
      </p:sp>
      <p:sp>
        <p:nvSpPr>
          <p:cNvPr id="23" name="TextBox 22">
            <a:extLst>
              <a:ext uri="{FF2B5EF4-FFF2-40B4-BE49-F238E27FC236}">
                <a16:creationId xmlns:a16="http://schemas.microsoft.com/office/drawing/2014/main" id="{686CEAEA-0074-954C-9C11-89D1AF616F0D}"/>
              </a:ext>
            </a:extLst>
          </p:cNvPr>
          <p:cNvSpPr txBox="1"/>
          <p:nvPr/>
        </p:nvSpPr>
        <p:spPr>
          <a:xfrm>
            <a:off x="522943" y="1458667"/>
            <a:ext cx="6069958" cy="3967064"/>
          </a:xfrm>
          <a:prstGeom prst="rect">
            <a:avLst/>
          </a:prstGeom>
        </p:spPr>
        <p:txBody>
          <a:bodyPr vert="horz" lIns="121920" tIns="60960" rIns="121920" bIns="60960" rtlCol="0" anchor="ctr">
            <a:noAutofit/>
          </a:bodyPr>
          <a:lstStyle/>
          <a:p>
            <a:pPr>
              <a:lnSpc>
                <a:spcPct val="110000"/>
              </a:lnSpc>
            </a:pPr>
            <a:r>
              <a:rPr lang="en-CA" sz="800" dirty="0">
                <a:latin typeface="Libre Franklin" pitchFamily="2" charset="77"/>
              </a:rPr>
              <a:t>The content of this Re-Opening Safely Playbook Covid-19 Protection Measures presentation (hereinafter referred to as the “Playbook”) is provided for general information purposes. The content should not be considered as legal, consulting or any other professional advice. This Playbook is to be understood as a guideline on what to consider when Re-Opening a workplace during the COVID-19 pandemic. The health and safety of workers is our number one priority and our hope in sharing this information is that it may be of assistance to our collective colleagues and partner businesses. </a:t>
            </a:r>
          </a:p>
          <a:p>
            <a:pPr>
              <a:lnSpc>
                <a:spcPct val="110000"/>
              </a:lnSpc>
            </a:pPr>
            <a:r>
              <a:rPr lang="en-CA" sz="800" dirty="0">
                <a:latin typeface="Libre Franklin" pitchFamily="2" charset="77"/>
              </a:rPr>
              <a:t> </a:t>
            </a:r>
          </a:p>
          <a:p>
            <a:pPr>
              <a:lnSpc>
                <a:spcPct val="110000"/>
              </a:lnSpc>
            </a:pPr>
            <a:r>
              <a:rPr lang="en-CA" sz="800" dirty="0">
                <a:latin typeface="Libre Franklin" pitchFamily="2" charset="77"/>
              </a:rPr>
              <a:t>Please be advised that some or all of the information contained in this document may not be applicable to some businesses or workplaces. We strongly recommend that before implementing any of the ideas contained herein you carefully evaluate, and consult with outside legal counsel familiar with your organization’s particular factual situation regarding the legality, applicability and potential efficacy of this information in your place of business before making any decisions. </a:t>
            </a:r>
          </a:p>
          <a:p>
            <a:pPr>
              <a:lnSpc>
                <a:spcPct val="110000"/>
              </a:lnSpc>
            </a:pPr>
            <a:r>
              <a:rPr lang="en-CA" sz="800" dirty="0">
                <a:latin typeface="Libre Franklin" pitchFamily="2" charset="77"/>
              </a:rPr>
              <a:t> </a:t>
            </a:r>
          </a:p>
          <a:p>
            <a:pPr>
              <a:lnSpc>
                <a:spcPct val="110000"/>
              </a:lnSpc>
            </a:pPr>
            <a:r>
              <a:rPr lang="en-CA" sz="800" dirty="0">
                <a:latin typeface="Libre Franklin" pitchFamily="2" charset="77"/>
              </a:rPr>
              <a:t>Akash Kapoor Advisors Inc. assumes no responsibility or liability for any errors or omissions in the content of the Playbook and for any unwanted or unintended consequences arising out of or related to the adoption, or decision not to adopt, any of the practices or procedures contained in the Playbook. </a:t>
            </a:r>
          </a:p>
          <a:p>
            <a:pPr>
              <a:lnSpc>
                <a:spcPct val="110000"/>
              </a:lnSpc>
            </a:pPr>
            <a:r>
              <a:rPr lang="en-CA" sz="800" dirty="0">
                <a:latin typeface="Libre Franklin" pitchFamily="2" charset="77"/>
              </a:rPr>
              <a:t> </a:t>
            </a:r>
          </a:p>
          <a:p>
            <a:pPr>
              <a:lnSpc>
                <a:spcPct val="110000"/>
              </a:lnSpc>
            </a:pPr>
            <a:r>
              <a:rPr lang="en-CA" sz="800" dirty="0">
                <a:latin typeface="Libre Franklin" pitchFamily="2" charset="77"/>
              </a:rPr>
              <a:t>This Playbook is to be used as a corporate and recommended practice guideline and aligns with the applicable authorities such as the Public Health Agency of Canada and the World Health Organization (WHO) recommendations to the greatest extent possible. </a:t>
            </a:r>
          </a:p>
          <a:p>
            <a:pPr>
              <a:lnSpc>
                <a:spcPct val="110000"/>
              </a:lnSpc>
            </a:pPr>
            <a:r>
              <a:rPr lang="en-CA" sz="800" dirty="0">
                <a:latin typeface="Libre Franklin" pitchFamily="2" charset="77"/>
              </a:rPr>
              <a:t> </a:t>
            </a:r>
          </a:p>
          <a:p>
            <a:pPr>
              <a:lnSpc>
                <a:spcPct val="110000"/>
              </a:lnSpc>
            </a:pPr>
            <a:r>
              <a:rPr lang="en-CA" sz="800" dirty="0">
                <a:latin typeface="Libre Franklin" pitchFamily="2" charset="77"/>
              </a:rPr>
              <a:t>The Playbook is a working document and will be updated on a best efforts basis from time to time to reflect changes in directives and to include new recommended practices as they become available given the fluidity of this situation. While we have made every attempt to ensure the information contained in the Playbook has been obtained from reliable sources, all information in the Playbook is provided “as is,” with no guarantee of completeness, accuracy, timeliness or of the results obtained from the use of this information, and without warranty of any kind, express or implied, including, but not limited to warranties of performance, merchantability and fitness for a particular purpose.</a:t>
            </a:r>
          </a:p>
          <a:p>
            <a:pPr>
              <a:lnSpc>
                <a:spcPct val="110000"/>
              </a:lnSpc>
            </a:pPr>
            <a:r>
              <a:rPr lang="en-CA" sz="800" dirty="0">
                <a:latin typeface="Libre Franklin" pitchFamily="2" charset="77"/>
              </a:rPr>
              <a:t> </a:t>
            </a:r>
          </a:p>
          <a:p>
            <a:pPr>
              <a:lnSpc>
                <a:spcPct val="110000"/>
              </a:lnSpc>
            </a:pPr>
            <a:r>
              <a:rPr lang="en-CA" sz="800" dirty="0">
                <a:latin typeface="Libre Franklin" pitchFamily="2" charset="77"/>
              </a:rPr>
              <a:t>This Playbook provides general recommendations for use in most workplaces. Due to circumstances that may be unique to a particular workplace, there may be some situations in which a workplace will require accommodation(s) to implement the recommendations of the Playbook. Such accommodations may need to be authorised by management or the organization’s Health and Safety committee if applicable.</a:t>
            </a:r>
            <a:r>
              <a:rPr lang="en-CA" sz="800" i="1" dirty="0">
                <a:latin typeface="Libre Franklin" pitchFamily="2" charset="77"/>
              </a:rPr>
              <a:t> </a:t>
            </a:r>
            <a:endParaRPr lang="en-CA" sz="800" dirty="0">
              <a:latin typeface="Libre Franklin" pitchFamily="2" charset="77"/>
            </a:endParaRPr>
          </a:p>
        </p:txBody>
      </p:sp>
      <p:pic>
        <p:nvPicPr>
          <p:cNvPr id="24" name="Picture 23">
            <a:extLst>
              <a:ext uri="{FF2B5EF4-FFF2-40B4-BE49-F238E27FC236}">
                <a16:creationId xmlns:a16="http://schemas.microsoft.com/office/drawing/2014/main" id="{4E8C2D3B-1704-884B-9D49-A7924B88B823}"/>
              </a:ext>
            </a:extLst>
          </p:cNvPr>
          <p:cNvPicPr>
            <a:picLocks noChangeAspect="1"/>
          </p:cNvPicPr>
          <p:nvPr/>
        </p:nvPicPr>
        <p:blipFill>
          <a:blip r:embed="rId6"/>
          <a:stretch>
            <a:fillRect/>
          </a:stretch>
        </p:blipFill>
        <p:spPr>
          <a:xfrm>
            <a:off x="-84010" y="5871366"/>
            <a:ext cx="1273892" cy="1135640"/>
          </a:xfrm>
          <a:prstGeom prst="rect">
            <a:avLst/>
          </a:prstGeom>
        </p:spPr>
      </p:pic>
    </p:spTree>
    <p:extLst>
      <p:ext uri="{BB962C8B-B14F-4D97-AF65-F5344CB8AC3E}">
        <p14:creationId xmlns:p14="http://schemas.microsoft.com/office/powerpoint/2010/main" val="200517465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78A3BB-3A6A-CC4B-9679-83E3AF02061B}"/>
              </a:ext>
            </a:extLst>
          </p:cNvPr>
          <p:cNvPicPr>
            <a:picLocks noChangeAspect="1"/>
          </p:cNvPicPr>
          <p:nvPr/>
        </p:nvPicPr>
        <p:blipFill rotWithShape="1">
          <a:blip r:embed="rId2">
            <a:extLst>
              <a:ext uri="{28A0092B-C50C-407E-A947-70E740481C1C}">
                <a14:useLocalDpi xmlns:a14="http://schemas.microsoft.com/office/drawing/2010/main"/>
              </a:ext>
            </a:extLst>
          </a:blip>
          <a:srcRect l="-20370"/>
          <a:stretch/>
        </p:blipFill>
        <p:spPr>
          <a:xfrm>
            <a:off x="1581" y="0"/>
            <a:ext cx="12188838" cy="6858000"/>
          </a:xfrm>
          <a:prstGeom prst="rect">
            <a:avLst/>
          </a:prstGeom>
        </p:spPr>
      </p:pic>
      <p:sp>
        <p:nvSpPr>
          <p:cNvPr id="23" name="Rectangle 22">
            <a:extLst>
              <a:ext uri="{FF2B5EF4-FFF2-40B4-BE49-F238E27FC236}">
                <a16:creationId xmlns:a16="http://schemas.microsoft.com/office/drawing/2014/main" id="{C4154AD5-7477-EF4D-92FF-347ABFDC9F8C}"/>
              </a:ext>
            </a:extLst>
          </p:cNvPr>
          <p:cNvSpPr/>
          <p:nvPr/>
        </p:nvSpPr>
        <p:spPr>
          <a:xfrm>
            <a:off x="0" y="0"/>
            <a:ext cx="6998208"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a:extLst>
              <a:ext uri="{FF2B5EF4-FFF2-40B4-BE49-F238E27FC236}">
                <a16:creationId xmlns:a16="http://schemas.microsoft.com/office/drawing/2014/main" id="{13E8D0F8-DBAE-CE4A-AAA7-2C24D87537FE}"/>
              </a:ext>
            </a:extLst>
          </p:cNvPr>
          <p:cNvSpPr txBox="1">
            <a:spLocks/>
          </p:cNvSpPr>
          <p:nvPr/>
        </p:nvSpPr>
        <p:spPr>
          <a:xfrm>
            <a:off x="681968" y="-1221513"/>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rgbClr val="1C37AE"/>
                </a:solidFill>
                <a:latin typeface="Oswald" pitchFamily="2" charset="77"/>
              </a:rPr>
              <a:t>Daily Self-Screening</a:t>
            </a:r>
          </a:p>
          <a:p>
            <a:pPr>
              <a:lnSpc>
                <a:spcPct val="110000"/>
              </a:lnSpc>
            </a:pPr>
            <a:r>
              <a:rPr lang="en-US" sz="2000" dirty="0">
                <a:solidFill>
                  <a:srgbClr val="5BA6DC"/>
                </a:solidFill>
                <a:latin typeface="Oswald" pitchFamily="2" charset="77"/>
              </a:rPr>
              <a:t>Complete this daily self-screening assessment </a:t>
            </a:r>
            <a:br>
              <a:rPr lang="en-US" sz="2000" dirty="0">
                <a:solidFill>
                  <a:srgbClr val="5BA6DC"/>
                </a:solidFill>
                <a:latin typeface="Oswald" pitchFamily="2" charset="77"/>
              </a:rPr>
            </a:br>
            <a:r>
              <a:rPr lang="en-US" sz="2000" dirty="0">
                <a:solidFill>
                  <a:srgbClr val="5BA6DC"/>
                </a:solidFill>
                <a:latin typeface="Oswald" pitchFamily="2" charset="77"/>
              </a:rPr>
              <a:t>before coming to work</a:t>
            </a:r>
          </a:p>
        </p:txBody>
      </p:sp>
      <p:sp>
        <p:nvSpPr>
          <p:cNvPr id="8" name="Triangle 7">
            <a:extLst>
              <a:ext uri="{FF2B5EF4-FFF2-40B4-BE49-F238E27FC236}">
                <a16:creationId xmlns:a16="http://schemas.microsoft.com/office/drawing/2014/main" id="{AAF9D0BC-6D0B-EA4D-9CF8-8ABDEF9AD547}"/>
              </a:ext>
            </a:extLst>
          </p:cNvPr>
          <p:cNvSpPr/>
          <p:nvPr/>
        </p:nvSpPr>
        <p:spPr>
          <a:xfrm rot="5400000">
            <a:off x="-122620" y="41138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BASIC EMPLOYEE COVID AWARENESS</a:t>
            </a:r>
            <a:r>
              <a:rPr lang="en-CA" sz="1050" dirty="0">
                <a:solidFill>
                  <a:prstClr val="black"/>
                </a:solidFill>
                <a:latin typeface="Manrope" pitchFamily="2" charset="0"/>
              </a:rPr>
              <a:t>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20</a:t>
            </a:fld>
            <a:r>
              <a:rPr lang="en-CA" sz="1050" dirty="0">
                <a:solidFill>
                  <a:prstClr val="black"/>
                </a:solidFill>
                <a:latin typeface="Manrope" pitchFamily="2" charset="0"/>
              </a:rPr>
              <a:t>  </a:t>
            </a:r>
            <a:endParaRPr lang="en-US" sz="1050"/>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3"/>
          <a:stretch>
            <a:fillRect/>
          </a:stretch>
        </p:blipFill>
        <p:spPr>
          <a:xfrm>
            <a:off x="-84010" y="5871366"/>
            <a:ext cx="1273892" cy="1135640"/>
          </a:xfrm>
          <a:prstGeom prst="rect">
            <a:avLst/>
          </a:prstGeom>
        </p:spPr>
      </p:pic>
      <p:sp>
        <p:nvSpPr>
          <p:cNvPr id="18" name="Rectangle 17">
            <a:extLst>
              <a:ext uri="{FF2B5EF4-FFF2-40B4-BE49-F238E27FC236}">
                <a16:creationId xmlns:a16="http://schemas.microsoft.com/office/drawing/2014/main" id="{6266D775-CB8A-D049-99AB-85DC0028CA3C}"/>
              </a:ext>
            </a:extLst>
          </p:cNvPr>
          <p:cNvSpPr/>
          <p:nvPr/>
        </p:nvSpPr>
        <p:spPr>
          <a:xfrm>
            <a:off x="612774" y="2016305"/>
            <a:ext cx="5483225" cy="458459"/>
          </a:xfrm>
          <a:prstGeom prst="rect">
            <a:avLst/>
          </a:prstGeom>
        </p:spPr>
        <p:txBody>
          <a:bodyPr wrap="square" lIns="0" tIns="0" rIns="0" bIns="0">
            <a:spAutoFit/>
          </a:bodyPr>
          <a:lstStyle/>
          <a:p>
            <a:pPr lvl="0">
              <a:lnSpc>
                <a:spcPct val="110000"/>
              </a:lnSpc>
              <a:spcAft>
                <a:spcPts val="600"/>
              </a:spcAft>
              <a:buClr>
                <a:srgbClr val="1C37AE"/>
              </a:buClr>
              <a:defRPr/>
            </a:pPr>
            <a:r>
              <a:rPr lang="en-CA" sz="1400" b="1" dirty="0">
                <a:solidFill>
                  <a:srgbClr val="1C37AE"/>
                </a:solidFill>
                <a:latin typeface="Libre Franklin" pitchFamily="2" charset="77"/>
              </a:rPr>
              <a:t>Have you had physical exposure to a person suffering from Coronavirus symptoms?</a:t>
            </a:r>
          </a:p>
        </p:txBody>
      </p:sp>
      <p:pic>
        <p:nvPicPr>
          <p:cNvPr id="21" name="Graphic 20">
            <a:extLst>
              <a:ext uri="{FF2B5EF4-FFF2-40B4-BE49-F238E27FC236}">
                <a16:creationId xmlns:a16="http://schemas.microsoft.com/office/drawing/2014/main" id="{B3CA935A-BF8F-5143-B880-F209869366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08496" y="4238511"/>
            <a:ext cx="592412" cy="607547"/>
          </a:xfrm>
          <a:prstGeom prst="rect">
            <a:avLst/>
          </a:prstGeom>
        </p:spPr>
      </p:pic>
      <p:pic>
        <p:nvPicPr>
          <p:cNvPr id="24" name="Graphic 23">
            <a:extLst>
              <a:ext uri="{FF2B5EF4-FFF2-40B4-BE49-F238E27FC236}">
                <a16:creationId xmlns:a16="http://schemas.microsoft.com/office/drawing/2014/main" id="{44C2B227-2AA6-804C-BEF5-6AB19150DCFE}"/>
              </a:ext>
            </a:extLst>
          </p:cNvPr>
          <p:cNvPicPr>
            <a:picLocks noChangeAspect="1"/>
          </p:cNvPicPr>
          <p:nvPr/>
        </p:nvPicPr>
        <p:blipFill rotWithShape="1">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t="-1" b="2586"/>
          <a:stretch/>
        </p:blipFill>
        <p:spPr>
          <a:xfrm flipH="1">
            <a:off x="1467531" y="2732390"/>
            <a:ext cx="3653109" cy="3558682"/>
          </a:xfrm>
          <a:prstGeom prst="rect">
            <a:avLst/>
          </a:prstGeom>
        </p:spPr>
      </p:pic>
      <p:sp>
        <p:nvSpPr>
          <p:cNvPr id="13" name="Title 3">
            <a:extLst>
              <a:ext uri="{FF2B5EF4-FFF2-40B4-BE49-F238E27FC236}">
                <a16:creationId xmlns:a16="http://schemas.microsoft.com/office/drawing/2014/main" id="{20FD77AE-D72F-F444-B1B2-0C08B8E9FD79}"/>
              </a:ext>
            </a:extLst>
          </p:cNvPr>
          <p:cNvSpPr txBox="1">
            <a:spLocks/>
          </p:cNvSpPr>
          <p:nvPr/>
        </p:nvSpPr>
        <p:spPr>
          <a:xfrm>
            <a:off x="522942" y="381999"/>
            <a:ext cx="5705580" cy="1075739"/>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rgbClr val="24259D"/>
                </a:solidFill>
                <a:latin typeface="Oswald" pitchFamily="2" charset="77"/>
              </a:rPr>
              <a:t>Daily Self-Screening</a:t>
            </a:r>
          </a:p>
          <a:p>
            <a:pPr>
              <a:lnSpc>
                <a:spcPct val="110000"/>
              </a:lnSpc>
            </a:pPr>
            <a:r>
              <a:rPr lang="en-US" sz="2000" dirty="0">
                <a:solidFill>
                  <a:srgbClr val="3C5771"/>
                </a:solidFill>
                <a:latin typeface="Oswald" pitchFamily="2" charset="77"/>
              </a:rPr>
              <a:t>Complete this daily self-screening assessment before coming to work</a:t>
            </a:r>
          </a:p>
        </p:txBody>
      </p:sp>
      <p:sp>
        <p:nvSpPr>
          <p:cNvPr id="14" name="Rectangle 13">
            <a:extLst>
              <a:ext uri="{FF2B5EF4-FFF2-40B4-BE49-F238E27FC236}">
                <a16:creationId xmlns:a16="http://schemas.microsoft.com/office/drawing/2014/main" id="{DD2FBDE2-8EA0-9D49-80DC-E9C967B6DFF7}"/>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713162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78A3BB-3A6A-CC4B-9679-83E3AF02061B}"/>
              </a:ext>
            </a:extLst>
          </p:cNvPr>
          <p:cNvPicPr>
            <a:picLocks noChangeAspect="1"/>
          </p:cNvPicPr>
          <p:nvPr/>
        </p:nvPicPr>
        <p:blipFill rotWithShape="1">
          <a:blip r:embed="rId2">
            <a:extLst>
              <a:ext uri="{28A0092B-C50C-407E-A947-70E740481C1C}">
                <a14:useLocalDpi xmlns:a14="http://schemas.microsoft.com/office/drawing/2010/main"/>
              </a:ext>
            </a:extLst>
          </a:blip>
          <a:srcRect l="-20370"/>
          <a:stretch/>
        </p:blipFill>
        <p:spPr>
          <a:xfrm>
            <a:off x="1581" y="0"/>
            <a:ext cx="12188838" cy="6858000"/>
          </a:xfrm>
          <a:prstGeom prst="rect">
            <a:avLst/>
          </a:prstGeom>
        </p:spPr>
      </p:pic>
      <p:sp>
        <p:nvSpPr>
          <p:cNvPr id="23" name="Rectangle 22">
            <a:extLst>
              <a:ext uri="{FF2B5EF4-FFF2-40B4-BE49-F238E27FC236}">
                <a16:creationId xmlns:a16="http://schemas.microsoft.com/office/drawing/2014/main" id="{C4154AD5-7477-EF4D-92FF-347ABFDC9F8C}"/>
              </a:ext>
            </a:extLst>
          </p:cNvPr>
          <p:cNvSpPr/>
          <p:nvPr/>
        </p:nvSpPr>
        <p:spPr>
          <a:xfrm>
            <a:off x="0" y="0"/>
            <a:ext cx="6998208"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a:extLst>
              <a:ext uri="{FF2B5EF4-FFF2-40B4-BE49-F238E27FC236}">
                <a16:creationId xmlns:a16="http://schemas.microsoft.com/office/drawing/2014/main" id="{EA3D48FB-6023-4747-AD4A-608D21300E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51441" y="2489953"/>
            <a:ext cx="4131217" cy="4131217"/>
          </a:xfrm>
          <a:prstGeom prst="rect">
            <a:avLst/>
          </a:prstGeom>
        </p:spPr>
      </p:pic>
      <p:sp>
        <p:nvSpPr>
          <p:cNvPr id="22" name="Rectangle 21">
            <a:extLst>
              <a:ext uri="{FF2B5EF4-FFF2-40B4-BE49-F238E27FC236}">
                <a16:creationId xmlns:a16="http://schemas.microsoft.com/office/drawing/2014/main" id="{1707DFCC-9B1B-E04A-AAC7-AE3926D1FD82}"/>
              </a:ext>
            </a:extLst>
          </p:cNvPr>
          <p:cNvSpPr/>
          <p:nvPr/>
        </p:nvSpPr>
        <p:spPr>
          <a:xfrm>
            <a:off x="1503035" y="3038367"/>
            <a:ext cx="4619134" cy="2784963"/>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1513061"/>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rgbClr val="1C37AE"/>
                </a:solidFill>
                <a:latin typeface="Oswald" pitchFamily="2" charset="77"/>
              </a:rPr>
              <a:t>Daily Self-Screening</a:t>
            </a:r>
          </a:p>
          <a:p>
            <a:pPr>
              <a:lnSpc>
                <a:spcPct val="110000"/>
              </a:lnSpc>
            </a:pPr>
            <a:r>
              <a:rPr lang="en-US" sz="2000" dirty="0">
                <a:solidFill>
                  <a:srgbClr val="5BA6DC"/>
                </a:solidFill>
                <a:latin typeface="Oswald" pitchFamily="2" charset="77"/>
              </a:rPr>
              <a:t>Complete this daily self-screening assessment </a:t>
            </a:r>
            <a:br>
              <a:rPr lang="en-US" sz="2000" dirty="0">
                <a:solidFill>
                  <a:srgbClr val="5BA6DC"/>
                </a:solidFill>
                <a:latin typeface="Oswald" pitchFamily="2" charset="77"/>
              </a:rPr>
            </a:br>
            <a:r>
              <a:rPr lang="en-US" sz="2000" dirty="0">
                <a:solidFill>
                  <a:srgbClr val="5BA6DC"/>
                </a:solidFill>
                <a:latin typeface="Oswald" pitchFamily="2" charset="77"/>
              </a:rPr>
              <a:t>before coming to work</a:t>
            </a:r>
          </a:p>
        </p:txBody>
      </p:sp>
      <p:sp>
        <p:nvSpPr>
          <p:cNvPr id="8" name="Triangle 7">
            <a:extLst>
              <a:ext uri="{FF2B5EF4-FFF2-40B4-BE49-F238E27FC236}">
                <a16:creationId xmlns:a16="http://schemas.microsoft.com/office/drawing/2014/main" id="{AAF9D0BC-6D0B-EA4D-9CF8-8ABDEF9AD547}"/>
              </a:ext>
            </a:extLst>
          </p:cNvPr>
          <p:cNvSpPr/>
          <p:nvPr/>
        </p:nvSpPr>
        <p:spPr>
          <a:xfrm rot="5400000">
            <a:off x="-122620" y="41138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BASIC EMPLOYEE COVID AWARENESS</a:t>
            </a:r>
            <a:r>
              <a:rPr lang="en-CA" sz="1050" dirty="0">
                <a:solidFill>
                  <a:prstClr val="black"/>
                </a:solidFill>
                <a:latin typeface="Manrope" pitchFamily="2" charset="0"/>
              </a:rPr>
              <a:t>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21</a:t>
            </a:fld>
            <a:r>
              <a:rPr lang="en-CA" sz="1050" dirty="0">
                <a:solidFill>
                  <a:prstClr val="black"/>
                </a:solidFill>
                <a:latin typeface="Manrope" pitchFamily="2" charset="0"/>
              </a:rPr>
              <a:t>  </a:t>
            </a:r>
            <a:endParaRPr lang="en-US" sz="1050"/>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5"/>
          <a:stretch>
            <a:fillRect/>
          </a:stretch>
        </p:blipFill>
        <p:spPr>
          <a:xfrm>
            <a:off x="-84010" y="5871366"/>
            <a:ext cx="1273892" cy="1135640"/>
          </a:xfrm>
          <a:prstGeom prst="rect">
            <a:avLst/>
          </a:prstGeom>
        </p:spPr>
      </p:pic>
      <p:sp>
        <p:nvSpPr>
          <p:cNvPr id="18" name="Rectangle 17">
            <a:extLst>
              <a:ext uri="{FF2B5EF4-FFF2-40B4-BE49-F238E27FC236}">
                <a16:creationId xmlns:a16="http://schemas.microsoft.com/office/drawing/2014/main" id="{6266D775-CB8A-D049-99AB-85DC0028CA3C}"/>
              </a:ext>
            </a:extLst>
          </p:cNvPr>
          <p:cNvSpPr/>
          <p:nvPr/>
        </p:nvSpPr>
        <p:spPr>
          <a:xfrm>
            <a:off x="612774" y="2016305"/>
            <a:ext cx="5483225" cy="458459"/>
          </a:xfrm>
          <a:prstGeom prst="rect">
            <a:avLst/>
          </a:prstGeom>
        </p:spPr>
        <p:txBody>
          <a:bodyPr wrap="square" lIns="0" tIns="0" rIns="0" bIns="0">
            <a:spAutoFit/>
          </a:bodyPr>
          <a:lstStyle/>
          <a:p>
            <a:pPr lvl="0">
              <a:lnSpc>
                <a:spcPct val="110000"/>
              </a:lnSpc>
              <a:spcAft>
                <a:spcPts val="600"/>
              </a:spcAft>
              <a:buClr>
                <a:srgbClr val="1C37AE"/>
              </a:buClr>
              <a:defRPr/>
            </a:pPr>
            <a:r>
              <a:rPr lang="en-CA" sz="1400" b="1" dirty="0">
                <a:solidFill>
                  <a:srgbClr val="1C37AE"/>
                </a:solidFill>
                <a:latin typeface="Libre Franklin" pitchFamily="2" charset="77"/>
              </a:rPr>
              <a:t>Have you had physical exposure to a person suffering from Coronavirus symptoms?</a:t>
            </a:r>
          </a:p>
        </p:txBody>
      </p:sp>
      <p:sp>
        <p:nvSpPr>
          <p:cNvPr id="21" name="TextBox 20">
            <a:extLst>
              <a:ext uri="{FF2B5EF4-FFF2-40B4-BE49-F238E27FC236}">
                <a16:creationId xmlns:a16="http://schemas.microsoft.com/office/drawing/2014/main" id="{FC3E3787-9F88-0745-9B9C-2D8822C66684}"/>
              </a:ext>
            </a:extLst>
          </p:cNvPr>
          <p:cNvSpPr txBox="1"/>
          <p:nvPr/>
        </p:nvSpPr>
        <p:spPr>
          <a:xfrm>
            <a:off x="1557028" y="3578476"/>
            <a:ext cx="4375369" cy="2022592"/>
          </a:xfrm>
          <a:prstGeom prst="rect">
            <a:avLst/>
          </a:prstGeom>
        </p:spPr>
        <p:txBody>
          <a:bodyPr vert="horz" lIns="121920" tIns="60960" rIns="121920" bIns="60960" rtlCol="0" anchor="t">
            <a:noAutofit/>
          </a:bodyPr>
          <a:lstStyle/>
          <a:p>
            <a:pPr marL="11112" algn="ctr" defTabSz="1219170">
              <a:lnSpc>
                <a:spcPct val="110000"/>
              </a:lnSpc>
              <a:buClr>
                <a:srgbClr val="1C37AE"/>
              </a:buClr>
            </a:pPr>
            <a:r>
              <a:rPr lang="en-US" sz="2000" b="1" dirty="0">
                <a:solidFill>
                  <a:srgbClr val="FF0000"/>
                </a:solidFill>
                <a:latin typeface="Libre Franklin" pitchFamily="2" charset="77"/>
                <a:cs typeface="Times New Roman" panose="02020603050405020304" pitchFamily="18" charset="0"/>
              </a:rPr>
              <a:t>If the answer is YES,</a:t>
            </a:r>
          </a:p>
          <a:p>
            <a:pPr marL="11112" algn="ctr" defTabSz="1219170">
              <a:lnSpc>
                <a:spcPct val="110000"/>
              </a:lnSpc>
              <a:buClr>
                <a:srgbClr val="1C37AE"/>
              </a:buClr>
            </a:pPr>
            <a:r>
              <a:rPr lang="en-CA" sz="1400" dirty="0">
                <a:solidFill>
                  <a:srgbClr val="24259D"/>
                </a:solidFill>
                <a:latin typeface="Libre Franklin" pitchFamily="2" charset="77"/>
              </a:rPr>
              <a:t>please contact Human Resources prior to      coming to work so that a determination can be made whether you should remain off-Site from our Company Facility for 14 days following the last potential exposure to the COVID-19 virus.</a:t>
            </a:r>
          </a:p>
        </p:txBody>
      </p:sp>
      <p:sp>
        <p:nvSpPr>
          <p:cNvPr id="25" name="Right Arrow 24">
            <a:extLst>
              <a:ext uri="{FF2B5EF4-FFF2-40B4-BE49-F238E27FC236}">
                <a16:creationId xmlns:a16="http://schemas.microsoft.com/office/drawing/2014/main" id="{30B69E11-1CBC-A448-AD0B-F3CCBACEEE75}"/>
              </a:ext>
            </a:extLst>
          </p:cNvPr>
          <p:cNvSpPr/>
          <p:nvPr/>
        </p:nvSpPr>
        <p:spPr>
          <a:xfrm>
            <a:off x="547419" y="3300917"/>
            <a:ext cx="1150070" cy="1102936"/>
          </a:xfrm>
          <a:prstGeom prst="rightArrow">
            <a:avLst>
              <a:gd name="adj1" fmla="val 77350"/>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3">
            <a:extLst>
              <a:ext uri="{FF2B5EF4-FFF2-40B4-BE49-F238E27FC236}">
                <a16:creationId xmlns:a16="http://schemas.microsoft.com/office/drawing/2014/main" id="{472EAB4F-9003-DA4B-A624-381BFEB5806F}"/>
              </a:ext>
            </a:extLst>
          </p:cNvPr>
          <p:cNvSpPr txBox="1">
            <a:spLocks/>
          </p:cNvSpPr>
          <p:nvPr/>
        </p:nvSpPr>
        <p:spPr>
          <a:xfrm>
            <a:off x="522942" y="381999"/>
            <a:ext cx="5122484" cy="1234765"/>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rgbClr val="24259D"/>
                </a:solidFill>
                <a:latin typeface="Oswald" pitchFamily="2" charset="77"/>
              </a:rPr>
              <a:t>Daily Self-Screening</a:t>
            </a:r>
          </a:p>
          <a:p>
            <a:pPr>
              <a:lnSpc>
                <a:spcPct val="110000"/>
              </a:lnSpc>
            </a:pPr>
            <a:r>
              <a:rPr lang="en-US" sz="2000" dirty="0">
                <a:solidFill>
                  <a:srgbClr val="3C5771"/>
                </a:solidFill>
                <a:latin typeface="Oswald" pitchFamily="2" charset="77"/>
              </a:rPr>
              <a:t>Complete this daily self-screening assessment before coming to work</a:t>
            </a:r>
          </a:p>
        </p:txBody>
      </p:sp>
      <p:sp>
        <p:nvSpPr>
          <p:cNvPr id="17" name="Rectangle 16">
            <a:extLst>
              <a:ext uri="{FF2B5EF4-FFF2-40B4-BE49-F238E27FC236}">
                <a16:creationId xmlns:a16="http://schemas.microsoft.com/office/drawing/2014/main" id="{72290743-5452-434C-9D4A-BF7AB78161E2}"/>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994799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9"/>
        <p:cNvGrpSpPr/>
        <p:nvPr/>
      </p:nvGrpSpPr>
      <p:grpSpPr>
        <a:xfrm>
          <a:off x="0" y="0"/>
          <a:ext cx="0" cy="0"/>
          <a:chOff x="0" y="0"/>
          <a:chExt cx="0" cy="0"/>
        </a:xfrm>
      </p:grpSpPr>
      <p:pic>
        <p:nvPicPr>
          <p:cNvPr id="18" name="Picture 17">
            <a:extLst>
              <a:ext uri="{FF2B5EF4-FFF2-40B4-BE49-F238E27FC236}">
                <a16:creationId xmlns:a16="http://schemas.microsoft.com/office/drawing/2014/main" id="{3DCF6D99-E6ED-8942-A9F0-FB215A73C8B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flipH="1">
            <a:off x="0" y="-12373"/>
            <a:ext cx="12192000" cy="6870373"/>
          </a:xfrm>
          <a:prstGeom prst="rect">
            <a:avLst/>
          </a:prstGeom>
        </p:spPr>
      </p:pic>
      <p:sp>
        <p:nvSpPr>
          <p:cNvPr id="14" name="Title 3">
            <a:extLst>
              <a:ext uri="{FF2B5EF4-FFF2-40B4-BE49-F238E27FC236}">
                <a16:creationId xmlns:a16="http://schemas.microsoft.com/office/drawing/2014/main" id="{E10C33B4-FAD7-9F4E-9391-2AAA54C6C4AA}"/>
              </a:ext>
            </a:extLst>
          </p:cNvPr>
          <p:cNvSpPr txBox="1">
            <a:spLocks/>
          </p:cNvSpPr>
          <p:nvPr/>
        </p:nvSpPr>
        <p:spPr>
          <a:xfrm>
            <a:off x="728728" y="2436791"/>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5400" dirty="0">
                <a:solidFill>
                  <a:schemeClr val="bg1"/>
                </a:solidFill>
                <a:latin typeface="Oswald" pitchFamily="2" charset="77"/>
              </a:rPr>
              <a:t>Personal </a:t>
            </a:r>
            <a:br>
              <a:rPr lang="en-US" sz="5400" dirty="0">
                <a:solidFill>
                  <a:schemeClr val="bg1"/>
                </a:solidFill>
                <a:latin typeface="Oswald" pitchFamily="2" charset="77"/>
              </a:rPr>
            </a:br>
            <a:r>
              <a:rPr lang="en-US" sz="5400" dirty="0">
                <a:solidFill>
                  <a:schemeClr val="bg1"/>
                </a:solidFill>
                <a:latin typeface="Oswald" pitchFamily="2" charset="77"/>
              </a:rPr>
              <a:t>Hygiene Tips</a:t>
            </a:r>
          </a:p>
        </p:txBody>
      </p:sp>
      <p:grpSp>
        <p:nvGrpSpPr>
          <p:cNvPr id="8" name="Group 7">
            <a:extLst>
              <a:ext uri="{FF2B5EF4-FFF2-40B4-BE49-F238E27FC236}">
                <a16:creationId xmlns:a16="http://schemas.microsoft.com/office/drawing/2014/main" id="{CC2530EF-6916-414F-9CFC-235E0F5D81FD}"/>
              </a:ext>
            </a:extLst>
          </p:cNvPr>
          <p:cNvGrpSpPr/>
          <p:nvPr/>
        </p:nvGrpSpPr>
        <p:grpSpPr>
          <a:xfrm>
            <a:off x="9500260" y="0"/>
            <a:ext cx="2691740" cy="2671948"/>
            <a:chOff x="9500260" y="0"/>
            <a:chExt cx="2691740" cy="2671948"/>
          </a:xfrm>
        </p:grpSpPr>
        <p:pic>
          <p:nvPicPr>
            <p:cNvPr id="9" name="Graphic 8">
              <a:extLst>
                <a:ext uri="{FF2B5EF4-FFF2-40B4-BE49-F238E27FC236}">
                  <a16:creationId xmlns:a16="http://schemas.microsoft.com/office/drawing/2014/main" id="{5FCA8C83-8B20-EA4E-AD52-204256EDEAE3}"/>
                </a:ext>
              </a:extLst>
            </p:cNvPr>
            <p:cNvPicPr>
              <a:picLocks noChangeAspect="1"/>
            </p:cNvPicPr>
            <p:nvPr/>
          </p:nvPicPr>
          <p:blipFill rotWithShape="1">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l="-3403" t="35059" r="35543" b="-2419"/>
            <a:stretch/>
          </p:blipFill>
          <p:spPr>
            <a:xfrm>
              <a:off x="9500260" y="0"/>
              <a:ext cx="2691740" cy="2671948"/>
            </a:xfrm>
            <a:prstGeom prst="rect">
              <a:avLst/>
            </a:prstGeom>
          </p:spPr>
        </p:pic>
        <p:pic>
          <p:nvPicPr>
            <p:cNvPr id="11" name="Graphic 10">
              <a:extLst>
                <a:ext uri="{FF2B5EF4-FFF2-40B4-BE49-F238E27FC236}">
                  <a16:creationId xmlns:a16="http://schemas.microsoft.com/office/drawing/2014/main" id="{D7D8B725-223D-704B-B868-858B6FA47B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57536" y="318766"/>
              <a:ext cx="557636" cy="571882"/>
            </a:xfrm>
            <a:prstGeom prst="rect">
              <a:avLst/>
            </a:prstGeom>
          </p:spPr>
        </p:pic>
      </p:grpSp>
      <p:pic>
        <p:nvPicPr>
          <p:cNvPr id="12" name="Picture 11">
            <a:extLst>
              <a:ext uri="{FF2B5EF4-FFF2-40B4-BE49-F238E27FC236}">
                <a16:creationId xmlns:a16="http://schemas.microsoft.com/office/drawing/2014/main" id="{5BC3AE9B-351B-2444-A36B-40DFC36F6397}"/>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Lst>
          </a:blip>
          <a:stretch>
            <a:fillRect/>
          </a:stretch>
        </p:blipFill>
        <p:spPr>
          <a:xfrm>
            <a:off x="-84010" y="5871366"/>
            <a:ext cx="1273892" cy="1135640"/>
          </a:xfrm>
          <a:prstGeom prst="rect">
            <a:avLst/>
          </a:prstGeom>
        </p:spPr>
      </p:pic>
      <p:sp>
        <p:nvSpPr>
          <p:cNvPr id="15" name="Rectangle 14">
            <a:extLst>
              <a:ext uri="{FF2B5EF4-FFF2-40B4-BE49-F238E27FC236}">
                <a16:creationId xmlns:a16="http://schemas.microsoft.com/office/drawing/2014/main" id="{1D64C428-B375-3E46-A8A4-724C9EE58ECF}"/>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BASIC EMPLOYEE COVID AWARENESS</a:t>
            </a:r>
            <a:r>
              <a:rPr lang="en-CA" sz="1050" dirty="0">
                <a:solidFill>
                  <a:prstClr val="black"/>
                </a:solidFill>
                <a:latin typeface="Manrope" pitchFamily="2" charset="0"/>
              </a:rPr>
              <a:t>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22</a:t>
            </a:fld>
            <a:r>
              <a:rPr lang="en-CA" sz="1050" dirty="0">
                <a:solidFill>
                  <a:prstClr val="black"/>
                </a:solidFill>
                <a:latin typeface="Manrope" pitchFamily="2" charset="0"/>
              </a:rPr>
              <a:t>  </a:t>
            </a:r>
            <a:endParaRPr lang="en-US" sz="1050"/>
          </a:p>
        </p:txBody>
      </p:sp>
      <p:sp>
        <p:nvSpPr>
          <p:cNvPr id="17" name="Rectangle 16">
            <a:extLst>
              <a:ext uri="{FF2B5EF4-FFF2-40B4-BE49-F238E27FC236}">
                <a16:creationId xmlns:a16="http://schemas.microsoft.com/office/drawing/2014/main" id="{0E438003-0CA3-3143-9C52-40F5AEA1E1E5}"/>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23835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F1D009B-C4BB-034C-840B-A5D80C6B91D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flipH="1">
            <a:off x="0" y="-1"/>
            <a:ext cx="12192000" cy="6858001"/>
          </a:xfrm>
          <a:prstGeom prst="rect">
            <a:avLst/>
          </a:prstGeom>
        </p:spPr>
      </p:pic>
      <p:sp>
        <p:nvSpPr>
          <p:cNvPr id="8" name="Triangle 7">
            <a:extLst>
              <a:ext uri="{FF2B5EF4-FFF2-40B4-BE49-F238E27FC236}">
                <a16:creationId xmlns:a16="http://schemas.microsoft.com/office/drawing/2014/main" id="{AAF9D0BC-6D0B-EA4D-9CF8-8ABDEF9AD547}"/>
              </a:ext>
            </a:extLst>
          </p:cNvPr>
          <p:cNvSpPr/>
          <p:nvPr/>
        </p:nvSpPr>
        <p:spPr>
          <a:xfrm rot="5400000">
            <a:off x="-122620" y="411385"/>
            <a:ext cx="679954" cy="43471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F3FD4BF5-B83F-6C42-BB7E-112A84183105}"/>
              </a:ext>
            </a:extLst>
          </p:cNvPr>
          <p:cNvSpPr/>
          <p:nvPr/>
        </p:nvSpPr>
        <p:spPr>
          <a:xfrm>
            <a:off x="765544" y="1210977"/>
            <a:ext cx="2211572" cy="2211572"/>
          </a:xfrm>
          <a:prstGeom prst="ellipse">
            <a:avLst/>
          </a:prstGeom>
          <a:solidFill>
            <a:srgbClr val="244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2000"/>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rgbClr val="24259D"/>
                </a:solidFill>
                <a:latin typeface="Oswald" pitchFamily="2" charset="77"/>
              </a:rPr>
              <a:t>Personal Hygiene Tips</a:t>
            </a:r>
          </a:p>
          <a:p>
            <a:pPr>
              <a:lnSpc>
                <a:spcPct val="110000"/>
              </a:lnSpc>
            </a:pPr>
            <a:r>
              <a:rPr lang="en-US" sz="2000" dirty="0">
                <a:solidFill>
                  <a:schemeClr val="tx1">
                    <a:lumMod val="50000"/>
                    <a:lumOff val="50000"/>
                  </a:schemeClr>
                </a:solidFill>
                <a:latin typeface="Oswald" pitchFamily="2" charset="77"/>
              </a:rPr>
              <a:t> </a:t>
            </a:r>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BASIC EMPLOYEE COVID AWARENESS</a:t>
            </a:r>
            <a:r>
              <a:rPr lang="en-CA" sz="1050" dirty="0">
                <a:solidFill>
                  <a:prstClr val="black"/>
                </a:solidFill>
                <a:latin typeface="Manrope" pitchFamily="2" charset="0"/>
              </a:rPr>
              <a:t>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23</a:t>
            </a:fld>
            <a:r>
              <a:rPr lang="en-CA" sz="1050" dirty="0">
                <a:solidFill>
                  <a:prstClr val="black"/>
                </a:solidFill>
                <a:latin typeface="Manrope" pitchFamily="2" charset="0"/>
              </a:rPr>
              <a:t>  </a:t>
            </a:r>
            <a:endParaRPr lang="en-US" sz="1050"/>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3"/>
          <a:stretch>
            <a:fillRect/>
          </a:stretch>
        </p:blipFill>
        <p:spPr>
          <a:xfrm>
            <a:off x="-84010" y="5871366"/>
            <a:ext cx="1273892" cy="1135640"/>
          </a:xfrm>
          <a:prstGeom prst="rect">
            <a:avLst/>
          </a:prstGeom>
        </p:spPr>
      </p:pic>
      <p:pic>
        <p:nvPicPr>
          <p:cNvPr id="24" name="Picture 23">
            <a:extLst>
              <a:ext uri="{FF2B5EF4-FFF2-40B4-BE49-F238E27FC236}">
                <a16:creationId xmlns:a16="http://schemas.microsoft.com/office/drawing/2014/main" id="{760BF6DE-DBCB-5642-9CC9-CB7A5217715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149915" y="1475550"/>
            <a:ext cx="1580745" cy="1580745"/>
          </a:xfrm>
          <a:prstGeom prst="rect">
            <a:avLst/>
          </a:prstGeom>
        </p:spPr>
      </p:pic>
      <p:graphicFrame>
        <p:nvGraphicFramePr>
          <p:cNvPr id="25" name="Table 24">
            <a:extLst>
              <a:ext uri="{FF2B5EF4-FFF2-40B4-BE49-F238E27FC236}">
                <a16:creationId xmlns:a16="http://schemas.microsoft.com/office/drawing/2014/main" id="{7D661A8A-A3CA-9A42-8772-33ADF94294E9}"/>
              </a:ext>
            </a:extLst>
          </p:cNvPr>
          <p:cNvGraphicFramePr>
            <a:graphicFrameLocks noGrp="1"/>
          </p:cNvGraphicFramePr>
          <p:nvPr>
            <p:extLst>
              <p:ext uri="{D42A27DB-BD31-4B8C-83A1-F6EECF244321}">
                <p14:modId xmlns:p14="http://schemas.microsoft.com/office/powerpoint/2010/main" val="51155473"/>
              </p:ext>
            </p:extLst>
          </p:nvPr>
        </p:nvGraphicFramePr>
        <p:xfrm>
          <a:off x="612775" y="3697223"/>
          <a:ext cx="2738835" cy="1935163"/>
        </p:xfrm>
        <a:graphic>
          <a:graphicData uri="http://schemas.openxmlformats.org/drawingml/2006/table">
            <a:tbl>
              <a:tblPr firstRow="1" bandRow="1">
                <a:tableStyleId>{5C22544A-7EE6-4342-B048-85BDC9FD1C3A}</a:tableStyleId>
              </a:tblPr>
              <a:tblGrid>
                <a:gridCol w="2738835">
                  <a:extLst>
                    <a:ext uri="{9D8B030D-6E8A-4147-A177-3AD203B41FA5}">
                      <a16:colId xmlns:a16="http://schemas.microsoft.com/office/drawing/2014/main" val="3812527527"/>
                    </a:ext>
                  </a:extLst>
                </a:gridCol>
              </a:tblGrid>
              <a:tr h="1935163">
                <a:tc>
                  <a:txBody>
                    <a:bodyPr/>
                    <a:lstStyle/>
                    <a:p>
                      <a:pPr marL="0" marR="0" lvl="0" indent="0" algn="l" defTabSz="457200" rtl="0" eaLnBrk="1" fontAlgn="auto" latinLnBrk="0" hangingPunct="1">
                        <a:lnSpc>
                          <a:spcPct val="110000"/>
                        </a:lnSpc>
                        <a:spcBef>
                          <a:spcPts val="0"/>
                        </a:spcBef>
                        <a:spcAft>
                          <a:spcPts val="600"/>
                        </a:spcAft>
                        <a:buClr>
                          <a:srgbClr val="1C37AE"/>
                        </a:buClr>
                        <a:buSzTx/>
                        <a:buFontTx/>
                        <a:buNone/>
                        <a:tabLst/>
                        <a:defRPr/>
                      </a:pPr>
                      <a:r>
                        <a:rPr kumimoji="0" lang="en-CA" sz="1400" b="1" i="0" u="none" strike="noStrike" kern="1200" cap="none" spc="0" normalizeH="0" baseline="0" noProof="0" dirty="0">
                          <a:ln>
                            <a:noFill/>
                          </a:ln>
                          <a:solidFill>
                            <a:srgbClr val="1C37AE"/>
                          </a:solidFill>
                          <a:effectLst/>
                          <a:uLnTx/>
                          <a:uFillTx/>
                          <a:latin typeface="Libre Franklin" pitchFamily="2" charset="77"/>
                          <a:ea typeface="+mn-ea"/>
                          <a:cs typeface="+mn-cs"/>
                        </a:rPr>
                        <a:t>Wash your hands frequently with soap and water for at least 20 seconds</a:t>
                      </a:r>
                    </a:p>
                  </a:txBody>
                  <a:tcPr marL="360000" marR="360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961187904"/>
                  </a:ext>
                </a:extLst>
              </a:tr>
            </a:tbl>
          </a:graphicData>
        </a:graphic>
      </p:graphicFrame>
      <p:sp>
        <p:nvSpPr>
          <p:cNvPr id="17" name="Rectangle 16">
            <a:extLst>
              <a:ext uri="{FF2B5EF4-FFF2-40B4-BE49-F238E27FC236}">
                <a16:creationId xmlns:a16="http://schemas.microsoft.com/office/drawing/2014/main" id="{EDAA3CDC-6035-7843-BE60-09FC0A0E5266}"/>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348200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0CBC0D6-3D0C-1845-BA95-6CE7246CD08B}"/>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flipH="1">
            <a:off x="0" y="-1"/>
            <a:ext cx="12192000" cy="6858001"/>
          </a:xfrm>
          <a:prstGeom prst="rect">
            <a:avLst/>
          </a:prstGeom>
        </p:spPr>
      </p:pic>
      <p:sp>
        <p:nvSpPr>
          <p:cNvPr id="23" name="Oval 22">
            <a:extLst>
              <a:ext uri="{FF2B5EF4-FFF2-40B4-BE49-F238E27FC236}">
                <a16:creationId xmlns:a16="http://schemas.microsoft.com/office/drawing/2014/main" id="{C87FF879-501B-C34F-80CC-87617A9ACA39}"/>
              </a:ext>
            </a:extLst>
          </p:cNvPr>
          <p:cNvSpPr/>
          <p:nvPr/>
        </p:nvSpPr>
        <p:spPr>
          <a:xfrm>
            <a:off x="765544" y="1210977"/>
            <a:ext cx="2211572" cy="2211572"/>
          </a:xfrm>
          <a:prstGeom prst="ellipse">
            <a:avLst/>
          </a:prstGeom>
          <a:solidFill>
            <a:srgbClr val="244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D4D616F-D0A7-2848-B4F7-66FBE1C815E8}"/>
              </a:ext>
            </a:extLst>
          </p:cNvPr>
          <p:cNvSpPr/>
          <p:nvPr/>
        </p:nvSpPr>
        <p:spPr>
          <a:xfrm>
            <a:off x="3518195" y="1210977"/>
            <a:ext cx="2211572" cy="2211572"/>
          </a:xfrm>
          <a:prstGeom prst="ellipse">
            <a:avLst/>
          </a:prstGeom>
          <a:solidFill>
            <a:srgbClr val="EE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2000"/>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rgbClr val="24259D"/>
                </a:solidFill>
                <a:latin typeface="Oswald" pitchFamily="2" charset="77"/>
              </a:rPr>
              <a:t>Personal Hygiene Tips</a:t>
            </a:r>
          </a:p>
          <a:p>
            <a:pPr>
              <a:lnSpc>
                <a:spcPct val="110000"/>
              </a:lnSpc>
            </a:pPr>
            <a:r>
              <a:rPr lang="en-US" sz="2000" dirty="0">
                <a:solidFill>
                  <a:schemeClr val="tx1">
                    <a:lumMod val="50000"/>
                    <a:lumOff val="50000"/>
                  </a:schemeClr>
                </a:solidFill>
                <a:latin typeface="Oswald" pitchFamily="2" charset="77"/>
              </a:rPr>
              <a:t> </a:t>
            </a:r>
          </a:p>
        </p:txBody>
      </p:sp>
      <p:sp>
        <p:nvSpPr>
          <p:cNvPr id="8" name="Triangle 7">
            <a:extLst>
              <a:ext uri="{FF2B5EF4-FFF2-40B4-BE49-F238E27FC236}">
                <a16:creationId xmlns:a16="http://schemas.microsoft.com/office/drawing/2014/main" id="{AAF9D0BC-6D0B-EA4D-9CF8-8ABDEF9AD547}"/>
              </a:ext>
            </a:extLst>
          </p:cNvPr>
          <p:cNvSpPr/>
          <p:nvPr/>
        </p:nvSpPr>
        <p:spPr>
          <a:xfrm rot="5400000">
            <a:off x="-122620" y="411385"/>
            <a:ext cx="679954" cy="43471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BASIC EMPLOYEE COVID AWARENESS</a:t>
            </a:r>
            <a:r>
              <a:rPr lang="en-CA" sz="1050" dirty="0">
                <a:solidFill>
                  <a:prstClr val="black"/>
                </a:solidFill>
                <a:latin typeface="Manrope" pitchFamily="2" charset="0"/>
              </a:rPr>
              <a:t>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24</a:t>
            </a:fld>
            <a:r>
              <a:rPr lang="en-CA" sz="1050" dirty="0">
                <a:solidFill>
                  <a:prstClr val="black"/>
                </a:solidFill>
                <a:latin typeface="Manrope" pitchFamily="2" charset="0"/>
              </a:rPr>
              <a:t>  </a:t>
            </a:r>
            <a:endParaRPr lang="en-US" sz="1050"/>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3"/>
          <a:stretch>
            <a:fillRect/>
          </a:stretch>
        </p:blipFill>
        <p:spPr>
          <a:xfrm>
            <a:off x="-84010" y="5871366"/>
            <a:ext cx="1273892" cy="1135640"/>
          </a:xfrm>
          <a:prstGeom prst="rect">
            <a:avLst/>
          </a:prstGeom>
        </p:spPr>
      </p:pic>
      <p:pic>
        <p:nvPicPr>
          <p:cNvPr id="24" name="Picture 23">
            <a:extLst>
              <a:ext uri="{FF2B5EF4-FFF2-40B4-BE49-F238E27FC236}">
                <a16:creationId xmlns:a16="http://schemas.microsoft.com/office/drawing/2014/main" id="{760BF6DE-DBCB-5642-9CC9-CB7A5217715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149915" y="1475550"/>
            <a:ext cx="1580745" cy="1580745"/>
          </a:xfrm>
          <a:prstGeom prst="rect">
            <a:avLst/>
          </a:prstGeom>
        </p:spPr>
      </p:pic>
      <p:pic>
        <p:nvPicPr>
          <p:cNvPr id="25" name="Picture 24">
            <a:extLst>
              <a:ext uri="{FF2B5EF4-FFF2-40B4-BE49-F238E27FC236}">
                <a16:creationId xmlns:a16="http://schemas.microsoft.com/office/drawing/2014/main" id="{BF8FE4B3-0632-1A41-B714-7C814BC8BB22}"/>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3952907" y="1522245"/>
            <a:ext cx="1399153" cy="1399153"/>
          </a:xfrm>
          <a:prstGeom prst="rect">
            <a:avLst/>
          </a:prstGeom>
        </p:spPr>
      </p:pic>
      <p:graphicFrame>
        <p:nvGraphicFramePr>
          <p:cNvPr id="29" name="Table 28">
            <a:extLst>
              <a:ext uri="{FF2B5EF4-FFF2-40B4-BE49-F238E27FC236}">
                <a16:creationId xmlns:a16="http://schemas.microsoft.com/office/drawing/2014/main" id="{67F97778-9A2E-6E4B-B21C-1D9241F4D246}"/>
              </a:ext>
            </a:extLst>
          </p:cNvPr>
          <p:cNvGraphicFramePr>
            <a:graphicFrameLocks noGrp="1"/>
          </p:cNvGraphicFramePr>
          <p:nvPr>
            <p:extLst>
              <p:ext uri="{D42A27DB-BD31-4B8C-83A1-F6EECF244321}">
                <p14:modId xmlns:p14="http://schemas.microsoft.com/office/powerpoint/2010/main" val="3123525500"/>
              </p:ext>
            </p:extLst>
          </p:nvPr>
        </p:nvGraphicFramePr>
        <p:xfrm>
          <a:off x="612775" y="3697223"/>
          <a:ext cx="10955340" cy="1935163"/>
        </p:xfrm>
        <a:graphic>
          <a:graphicData uri="http://schemas.openxmlformats.org/drawingml/2006/table">
            <a:tbl>
              <a:tblPr firstRow="1" bandRow="1">
                <a:tableStyleId>{5C22544A-7EE6-4342-B048-85BDC9FD1C3A}</a:tableStyleId>
              </a:tblPr>
              <a:tblGrid>
                <a:gridCol w="2738835">
                  <a:extLst>
                    <a:ext uri="{9D8B030D-6E8A-4147-A177-3AD203B41FA5}">
                      <a16:colId xmlns:a16="http://schemas.microsoft.com/office/drawing/2014/main" val="3812527527"/>
                    </a:ext>
                  </a:extLst>
                </a:gridCol>
                <a:gridCol w="2738835">
                  <a:extLst>
                    <a:ext uri="{9D8B030D-6E8A-4147-A177-3AD203B41FA5}">
                      <a16:colId xmlns:a16="http://schemas.microsoft.com/office/drawing/2014/main" val="2133653953"/>
                    </a:ext>
                  </a:extLst>
                </a:gridCol>
                <a:gridCol w="2738835">
                  <a:extLst>
                    <a:ext uri="{9D8B030D-6E8A-4147-A177-3AD203B41FA5}">
                      <a16:colId xmlns:a16="http://schemas.microsoft.com/office/drawing/2014/main" val="2065316683"/>
                    </a:ext>
                  </a:extLst>
                </a:gridCol>
                <a:gridCol w="2738835">
                  <a:extLst>
                    <a:ext uri="{9D8B030D-6E8A-4147-A177-3AD203B41FA5}">
                      <a16:colId xmlns:a16="http://schemas.microsoft.com/office/drawing/2014/main" val="2006716107"/>
                    </a:ext>
                  </a:extLst>
                </a:gridCol>
              </a:tblGrid>
              <a:tr h="1935163">
                <a:tc>
                  <a:txBody>
                    <a:bodyPr/>
                    <a:lstStyle/>
                    <a:p>
                      <a:pPr marL="0" marR="0" lvl="0" indent="0" algn="l" defTabSz="457200" rtl="0" eaLnBrk="1" fontAlgn="auto" latinLnBrk="0" hangingPunct="1">
                        <a:lnSpc>
                          <a:spcPct val="110000"/>
                        </a:lnSpc>
                        <a:spcBef>
                          <a:spcPts val="0"/>
                        </a:spcBef>
                        <a:spcAft>
                          <a:spcPts val="600"/>
                        </a:spcAft>
                        <a:buClr>
                          <a:srgbClr val="1C37AE"/>
                        </a:buClr>
                        <a:buSzTx/>
                        <a:buFontTx/>
                        <a:buNone/>
                        <a:tabLst/>
                        <a:defRPr/>
                      </a:pPr>
                      <a:r>
                        <a:rPr kumimoji="0" lang="en-CA" sz="1400" b="1" i="0" u="none" strike="noStrike" kern="1200" cap="none" spc="0" normalizeH="0" baseline="0" noProof="0" dirty="0">
                          <a:ln>
                            <a:noFill/>
                          </a:ln>
                          <a:solidFill>
                            <a:srgbClr val="1C37AE"/>
                          </a:solidFill>
                          <a:effectLst/>
                          <a:uLnTx/>
                          <a:uFillTx/>
                          <a:latin typeface="Libre Franklin" pitchFamily="2" charset="77"/>
                          <a:ea typeface="+mn-ea"/>
                          <a:cs typeface="+mn-cs"/>
                        </a:rPr>
                        <a:t>Wash your hands frequently with soap and water for at least 20 seconds</a:t>
                      </a:r>
                    </a:p>
                  </a:txBody>
                  <a:tcPr marL="360000" marR="360000">
                    <a:lnL w="12700" cap="flat" cmpd="sng" algn="ctr">
                      <a:noFill/>
                      <a:prstDash val="solid"/>
                      <a:round/>
                      <a:headEnd type="none" w="med" len="med"/>
                      <a:tailEnd type="none" w="med" len="med"/>
                    </a:lnL>
                    <a:lnR w="12700" cap="flat" cmpd="sng" algn="ctr">
                      <a:solidFill>
                        <a:srgbClr val="1C37AE"/>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Tx/>
                        <a:buNone/>
                        <a:tabLst/>
                        <a:defRPr/>
                      </a:pPr>
                      <a:r>
                        <a:rPr kumimoji="0" lang="en-CA" sz="1400" b="1" i="0" u="none" strike="noStrike" kern="1200" cap="none" spc="0" normalizeH="0" baseline="0" noProof="0" dirty="0">
                          <a:ln>
                            <a:noFill/>
                          </a:ln>
                          <a:solidFill>
                            <a:srgbClr val="1C37AE"/>
                          </a:solidFill>
                          <a:effectLst/>
                          <a:uLnTx/>
                          <a:uFillTx/>
                          <a:latin typeface="Libre Franklin" pitchFamily="2" charset="77"/>
                          <a:ea typeface="+mn-ea"/>
                          <a:cs typeface="+mn-cs"/>
                        </a:rPr>
                        <a:t>If you are unable to wash your hands with soap and water, use antibacterial gel with at least 70% alcohol</a:t>
                      </a:r>
                    </a:p>
                  </a:txBody>
                  <a:tcPr marL="360000" marR="360000">
                    <a:lnL w="12700" cap="flat" cmpd="sng" algn="ctr">
                      <a:solidFill>
                        <a:srgbClr val="1C37AE"/>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Tx/>
                        <a:buNone/>
                        <a:tabLst/>
                        <a:defRPr/>
                      </a:pPr>
                      <a:endParaRPr kumimoji="0" lang="en-CA" sz="1400" b="1" i="0" u="none" strike="noStrike" kern="1200" cap="none" spc="0" normalizeH="0" baseline="0" noProof="0" dirty="0">
                        <a:ln>
                          <a:noFill/>
                        </a:ln>
                        <a:solidFill>
                          <a:srgbClr val="1C37AE"/>
                        </a:solidFill>
                        <a:effectLst/>
                        <a:uLnTx/>
                        <a:uFillTx/>
                        <a:latin typeface="Libre Franklin" pitchFamily="2" charset="77"/>
                        <a:ea typeface="+mn-ea"/>
                        <a:cs typeface="+mn-cs"/>
                      </a:endParaRPr>
                    </a:p>
                  </a:txBody>
                  <a:tcPr marL="360000" marR="360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Tx/>
                        <a:buNone/>
                        <a:tabLst/>
                        <a:defRPr/>
                      </a:pPr>
                      <a:endParaRPr kumimoji="0" lang="en-CA" sz="1400" b="1" i="0" u="none" strike="noStrike" kern="1200" cap="none" spc="0" normalizeH="0" baseline="0" noProof="0" dirty="0">
                        <a:ln>
                          <a:noFill/>
                        </a:ln>
                        <a:solidFill>
                          <a:srgbClr val="1C37AE"/>
                        </a:solidFill>
                        <a:effectLst/>
                        <a:uLnTx/>
                        <a:uFillTx/>
                        <a:latin typeface="Libre Franklin" pitchFamily="2" charset="77"/>
                        <a:ea typeface="+mn-ea"/>
                        <a:cs typeface="+mn-cs"/>
                      </a:endParaRPr>
                    </a:p>
                  </a:txBody>
                  <a:tcPr marL="360000" marR="360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961187904"/>
                  </a:ext>
                </a:extLst>
              </a:tr>
            </a:tbl>
          </a:graphicData>
        </a:graphic>
      </p:graphicFrame>
      <p:sp>
        <p:nvSpPr>
          <p:cNvPr id="16" name="Rectangle 15">
            <a:extLst>
              <a:ext uri="{FF2B5EF4-FFF2-40B4-BE49-F238E27FC236}">
                <a16:creationId xmlns:a16="http://schemas.microsoft.com/office/drawing/2014/main" id="{E6D73444-AB50-8941-96DB-658769D8D90F}"/>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8570886"/>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13C11190-1BBC-1940-B34A-D7AE074D49D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flipH="1">
            <a:off x="0" y="-1"/>
            <a:ext cx="12192000" cy="6858001"/>
          </a:xfrm>
          <a:prstGeom prst="rect">
            <a:avLst/>
          </a:prstGeom>
        </p:spPr>
      </p:pic>
      <p:sp>
        <p:nvSpPr>
          <p:cNvPr id="28" name="Oval 27">
            <a:extLst>
              <a:ext uri="{FF2B5EF4-FFF2-40B4-BE49-F238E27FC236}">
                <a16:creationId xmlns:a16="http://schemas.microsoft.com/office/drawing/2014/main" id="{B9A7DD7B-34DF-AC4E-ACFA-097666983122}"/>
              </a:ext>
            </a:extLst>
          </p:cNvPr>
          <p:cNvSpPr/>
          <p:nvPr/>
        </p:nvSpPr>
        <p:spPr>
          <a:xfrm>
            <a:off x="765544" y="1210977"/>
            <a:ext cx="2211572" cy="2211572"/>
          </a:xfrm>
          <a:prstGeom prst="ellipse">
            <a:avLst/>
          </a:prstGeom>
          <a:solidFill>
            <a:srgbClr val="244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FDE77044-2961-1B47-B72E-7D208464774B}"/>
              </a:ext>
            </a:extLst>
          </p:cNvPr>
          <p:cNvSpPr/>
          <p:nvPr/>
        </p:nvSpPr>
        <p:spPr>
          <a:xfrm>
            <a:off x="3518195" y="1210977"/>
            <a:ext cx="2211572" cy="2211572"/>
          </a:xfrm>
          <a:prstGeom prst="ellipse">
            <a:avLst/>
          </a:prstGeom>
          <a:solidFill>
            <a:srgbClr val="EE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794A333D-8206-954C-BD4E-F2E26F63BBA4}"/>
              </a:ext>
            </a:extLst>
          </p:cNvPr>
          <p:cNvSpPr/>
          <p:nvPr/>
        </p:nvSpPr>
        <p:spPr>
          <a:xfrm>
            <a:off x="6270846" y="1210977"/>
            <a:ext cx="2211572" cy="2211572"/>
          </a:xfrm>
          <a:prstGeom prst="ellipse">
            <a:avLst/>
          </a:prstGeom>
          <a:solidFill>
            <a:srgbClr val="87B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2000"/>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rgbClr val="24259D"/>
                </a:solidFill>
                <a:latin typeface="Oswald" pitchFamily="2" charset="77"/>
              </a:rPr>
              <a:t>Personal Hygiene Tips</a:t>
            </a:r>
          </a:p>
          <a:p>
            <a:pPr>
              <a:lnSpc>
                <a:spcPct val="110000"/>
              </a:lnSpc>
            </a:pPr>
            <a:r>
              <a:rPr lang="en-US" sz="2000" dirty="0">
                <a:solidFill>
                  <a:srgbClr val="24259D"/>
                </a:solidFill>
                <a:latin typeface="Oswald" pitchFamily="2" charset="77"/>
              </a:rPr>
              <a:t> </a:t>
            </a:r>
          </a:p>
        </p:txBody>
      </p:sp>
      <p:sp>
        <p:nvSpPr>
          <p:cNvPr id="8" name="Triangle 7">
            <a:extLst>
              <a:ext uri="{FF2B5EF4-FFF2-40B4-BE49-F238E27FC236}">
                <a16:creationId xmlns:a16="http://schemas.microsoft.com/office/drawing/2014/main" id="{AAF9D0BC-6D0B-EA4D-9CF8-8ABDEF9AD547}"/>
              </a:ext>
            </a:extLst>
          </p:cNvPr>
          <p:cNvSpPr/>
          <p:nvPr/>
        </p:nvSpPr>
        <p:spPr>
          <a:xfrm rot="5400000">
            <a:off x="-122620" y="411385"/>
            <a:ext cx="679954" cy="43471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BASIC EMPLOYEE COVID AWARENESS</a:t>
            </a:r>
            <a:r>
              <a:rPr lang="en-CA" sz="1050" dirty="0">
                <a:solidFill>
                  <a:prstClr val="black"/>
                </a:solidFill>
                <a:latin typeface="Manrope" pitchFamily="2" charset="0"/>
              </a:rPr>
              <a:t>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25</a:t>
            </a:fld>
            <a:r>
              <a:rPr lang="en-CA" sz="1050" dirty="0">
                <a:solidFill>
                  <a:prstClr val="black"/>
                </a:solidFill>
                <a:latin typeface="Manrope" pitchFamily="2" charset="0"/>
              </a:rPr>
              <a:t>  </a:t>
            </a:r>
            <a:endParaRPr lang="en-US" sz="1050"/>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3"/>
          <a:stretch>
            <a:fillRect/>
          </a:stretch>
        </p:blipFill>
        <p:spPr>
          <a:xfrm>
            <a:off x="-84010" y="5871366"/>
            <a:ext cx="1273892" cy="1135640"/>
          </a:xfrm>
          <a:prstGeom prst="rect">
            <a:avLst/>
          </a:prstGeom>
        </p:spPr>
      </p:pic>
      <p:pic>
        <p:nvPicPr>
          <p:cNvPr id="21" name="Picture 20">
            <a:extLst>
              <a:ext uri="{FF2B5EF4-FFF2-40B4-BE49-F238E27FC236}">
                <a16:creationId xmlns:a16="http://schemas.microsoft.com/office/drawing/2014/main" id="{C3993ADB-5A9D-4142-A462-C96567D4CEE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6728415" y="1547480"/>
            <a:ext cx="1290235" cy="1376252"/>
          </a:xfrm>
          <a:prstGeom prst="rect">
            <a:avLst/>
          </a:prstGeom>
        </p:spPr>
      </p:pic>
      <p:pic>
        <p:nvPicPr>
          <p:cNvPr id="24" name="Picture 23">
            <a:extLst>
              <a:ext uri="{FF2B5EF4-FFF2-40B4-BE49-F238E27FC236}">
                <a16:creationId xmlns:a16="http://schemas.microsoft.com/office/drawing/2014/main" id="{760BF6DE-DBCB-5642-9CC9-CB7A5217715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1149915" y="1475550"/>
            <a:ext cx="1580745" cy="1580745"/>
          </a:xfrm>
          <a:prstGeom prst="rect">
            <a:avLst/>
          </a:prstGeom>
        </p:spPr>
      </p:pic>
      <p:pic>
        <p:nvPicPr>
          <p:cNvPr id="25" name="Picture 24">
            <a:extLst>
              <a:ext uri="{FF2B5EF4-FFF2-40B4-BE49-F238E27FC236}">
                <a16:creationId xmlns:a16="http://schemas.microsoft.com/office/drawing/2014/main" id="{BF8FE4B3-0632-1A41-B714-7C814BC8BB22}"/>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Lst>
          </a:blip>
          <a:stretch>
            <a:fillRect/>
          </a:stretch>
        </p:blipFill>
        <p:spPr>
          <a:xfrm>
            <a:off x="3952907" y="1522245"/>
            <a:ext cx="1399153" cy="1399153"/>
          </a:xfrm>
          <a:prstGeom prst="rect">
            <a:avLst/>
          </a:prstGeom>
        </p:spPr>
      </p:pic>
      <p:graphicFrame>
        <p:nvGraphicFramePr>
          <p:cNvPr id="31" name="Table 30">
            <a:extLst>
              <a:ext uri="{FF2B5EF4-FFF2-40B4-BE49-F238E27FC236}">
                <a16:creationId xmlns:a16="http://schemas.microsoft.com/office/drawing/2014/main" id="{300C6944-AF70-8E4F-84E6-70135E48F005}"/>
              </a:ext>
            </a:extLst>
          </p:cNvPr>
          <p:cNvGraphicFramePr>
            <a:graphicFrameLocks noGrp="1"/>
          </p:cNvGraphicFramePr>
          <p:nvPr>
            <p:extLst>
              <p:ext uri="{D42A27DB-BD31-4B8C-83A1-F6EECF244321}">
                <p14:modId xmlns:p14="http://schemas.microsoft.com/office/powerpoint/2010/main" val="3164030681"/>
              </p:ext>
            </p:extLst>
          </p:nvPr>
        </p:nvGraphicFramePr>
        <p:xfrm>
          <a:off x="612775" y="3697223"/>
          <a:ext cx="10955340" cy="1935163"/>
        </p:xfrm>
        <a:graphic>
          <a:graphicData uri="http://schemas.openxmlformats.org/drawingml/2006/table">
            <a:tbl>
              <a:tblPr firstRow="1" bandRow="1">
                <a:tableStyleId>{5C22544A-7EE6-4342-B048-85BDC9FD1C3A}</a:tableStyleId>
              </a:tblPr>
              <a:tblGrid>
                <a:gridCol w="2738835">
                  <a:extLst>
                    <a:ext uri="{9D8B030D-6E8A-4147-A177-3AD203B41FA5}">
                      <a16:colId xmlns:a16="http://schemas.microsoft.com/office/drawing/2014/main" val="3812527527"/>
                    </a:ext>
                  </a:extLst>
                </a:gridCol>
                <a:gridCol w="2738835">
                  <a:extLst>
                    <a:ext uri="{9D8B030D-6E8A-4147-A177-3AD203B41FA5}">
                      <a16:colId xmlns:a16="http://schemas.microsoft.com/office/drawing/2014/main" val="2133653953"/>
                    </a:ext>
                  </a:extLst>
                </a:gridCol>
                <a:gridCol w="2738835">
                  <a:extLst>
                    <a:ext uri="{9D8B030D-6E8A-4147-A177-3AD203B41FA5}">
                      <a16:colId xmlns:a16="http://schemas.microsoft.com/office/drawing/2014/main" val="2065316683"/>
                    </a:ext>
                  </a:extLst>
                </a:gridCol>
                <a:gridCol w="2738835">
                  <a:extLst>
                    <a:ext uri="{9D8B030D-6E8A-4147-A177-3AD203B41FA5}">
                      <a16:colId xmlns:a16="http://schemas.microsoft.com/office/drawing/2014/main" val="2006716107"/>
                    </a:ext>
                  </a:extLst>
                </a:gridCol>
              </a:tblGrid>
              <a:tr h="1935163">
                <a:tc>
                  <a:txBody>
                    <a:bodyPr/>
                    <a:lstStyle/>
                    <a:p>
                      <a:pPr marL="0" marR="0" lvl="0" indent="0" algn="l" defTabSz="457200" rtl="0" eaLnBrk="1" fontAlgn="auto" latinLnBrk="0" hangingPunct="1">
                        <a:lnSpc>
                          <a:spcPct val="110000"/>
                        </a:lnSpc>
                        <a:spcBef>
                          <a:spcPts val="0"/>
                        </a:spcBef>
                        <a:spcAft>
                          <a:spcPts val="600"/>
                        </a:spcAft>
                        <a:buClr>
                          <a:srgbClr val="1C37AE"/>
                        </a:buClr>
                        <a:buSzTx/>
                        <a:buFontTx/>
                        <a:buNone/>
                        <a:tabLst/>
                        <a:defRPr/>
                      </a:pPr>
                      <a:r>
                        <a:rPr kumimoji="0" lang="en-CA" sz="1400" b="1" i="0" u="none" strike="noStrike" kern="1200" cap="none" spc="0" normalizeH="0" baseline="0" noProof="0" dirty="0">
                          <a:ln>
                            <a:noFill/>
                          </a:ln>
                          <a:solidFill>
                            <a:srgbClr val="1C37AE"/>
                          </a:solidFill>
                          <a:effectLst/>
                          <a:uLnTx/>
                          <a:uFillTx/>
                          <a:latin typeface="Libre Franklin" pitchFamily="2" charset="77"/>
                          <a:ea typeface="+mn-ea"/>
                          <a:cs typeface="+mn-cs"/>
                        </a:rPr>
                        <a:t>Wash your hands frequently with soap and water for at least 20 seconds</a:t>
                      </a:r>
                    </a:p>
                  </a:txBody>
                  <a:tcPr marL="360000" marR="360000">
                    <a:lnL w="12700" cap="flat" cmpd="sng" algn="ctr">
                      <a:noFill/>
                      <a:prstDash val="solid"/>
                      <a:round/>
                      <a:headEnd type="none" w="med" len="med"/>
                      <a:tailEnd type="none" w="med" len="med"/>
                    </a:lnL>
                    <a:lnR w="12700" cap="flat" cmpd="sng" algn="ctr">
                      <a:solidFill>
                        <a:srgbClr val="1C37AE"/>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Tx/>
                        <a:buNone/>
                        <a:tabLst/>
                        <a:defRPr/>
                      </a:pPr>
                      <a:r>
                        <a:rPr kumimoji="0" lang="en-CA" sz="1400" b="1" i="0" u="none" strike="noStrike" kern="1200" cap="none" spc="0" normalizeH="0" baseline="0" noProof="0" dirty="0">
                          <a:ln>
                            <a:noFill/>
                          </a:ln>
                          <a:solidFill>
                            <a:srgbClr val="1C37AE"/>
                          </a:solidFill>
                          <a:effectLst/>
                          <a:uLnTx/>
                          <a:uFillTx/>
                          <a:latin typeface="Libre Franklin" pitchFamily="2" charset="77"/>
                          <a:ea typeface="+mn-ea"/>
                          <a:cs typeface="+mn-cs"/>
                        </a:rPr>
                        <a:t>If you are unable to wash your hands with soap and water, use antibacterial gel with at least 70% alcohol</a:t>
                      </a:r>
                    </a:p>
                  </a:txBody>
                  <a:tcPr marL="360000" marR="360000">
                    <a:lnL w="12700" cap="flat" cmpd="sng" algn="ctr">
                      <a:solidFill>
                        <a:srgbClr val="1C37AE"/>
                      </a:solidFill>
                      <a:prstDash val="solid"/>
                      <a:round/>
                      <a:headEnd type="none" w="med" len="med"/>
                      <a:tailEnd type="none" w="med" len="med"/>
                    </a:lnL>
                    <a:lnR w="12700" cap="flat" cmpd="sng" algn="ctr">
                      <a:solidFill>
                        <a:srgbClr val="1C37AE"/>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Tx/>
                        <a:buNone/>
                        <a:tabLst/>
                        <a:defRPr/>
                      </a:pPr>
                      <a:r>
                        <a:rPr kumimoji="0" lang="en-CA" sz="1400" b="1" i="0" u="none" strike="noStrike" kern="1200" cap="none" spc="0" normalizeH="0" baseline="0" noProof="0" dirty="0">
                          <a:ln>
                            <a:noFill/>
                          </a:ln>
                          <a:solidFill>
                            <a:srgbClr val="1C37AE"/>
                          </a:solidFill>
                          <a:effectLst/>
                          <a:uLnTx/>
                          <a:uFillTx/>
                          <a:latin typeface="Libre Franklin" pitchFamily="2" charset="77"/>
                          <a:ea typeface="+mn-ea"/>
                          <a:cs typeface="+mn-cs"/>
                        </a:rPr>
                        <a:t>When sneezing or coughing, cover your nose and mouth with the inner angle or your arm or use a disposable handkerchief</a:t>
                      </a:r>
                    </a:p>
                  </a:txBody>
                  <a:tcPr marL="360000" marR="360000">
                    <a:lnL w="12700" cap="flat" cmpd="sng" algn="ctr">
                      <a:solidFill>
                        <a:srgbClr val="1C37AE"/>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Tx/>
                        <a:buNone/>
                        <a:tabLst/>
                        <a:defRPr/>
                      </a:pPr>
                      <a:endParaRPr kumimoji="0" lang="en-CA" sz="1400" b="1" i="0" u="none" strike="noStrike" kern="1200" cap="none" spc="0" normalizeH="0" baseline="0" noProof="0" dirty="0">
                        <a:ln>
                          <a:noFill/>
                        </a:ln>
                        <a:solidFill>
                          <a:srgbClr val="1C37AE"/>
                        </a:solidFill>
                        <a:effectLst/>
                        <a:uLnTx/>
                        <a:uFillTx/>
                        <a:latin typeface="Libre Franklin" pitchFamily="2" charset="77"/>
                        <a:ea typeface="+mn-ea"/>
                        <a:cs typeface="+mn-cs"/>
                      </a:endParaRPr>
                    </a:p>
                  </a:txBody>
                  <a:tcPr marL="360000" marR="360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961187904"/>
                  </a:ext>
                </a:extLst>
              </a:tr>
            </a:tbl>
          </a:graphicData>
        </a:graphic>
      </p:graphicFrame>
      <p:sp>
        <p:nvSpPr>
          <p:cNvPr id="16" name="Rectangle 15">
            <a:extLst>
              <a:ext uri="{FF2B5EF4-FFF2-40B4-BE49-F238E27FC236}">
                <a16:creationId xmlns:a16="http://schemas.microsoft.com/office/drawing/2014/main" id="{449937DC-482E-CA4B-ABEF-0F5F553CFE74}"/>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831162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2EA88E4-2239-9347-90C2-498B5761B88D}"/>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flipH="1">
            <a:off x="0" y="-1"/>
            <a:ext cx="12192000" cy="6858001"/>
          </a:xfrm>
          <a:prstGeom prst="rect">
            <a:avLst/>
          </a:prstGeom>
        </p:spPr>
      </p:pic>
      <p:sp>
        <p:nvSpPr>
          <p:cNvPr id="29" name="Oval 28">
            <a:extLst>
              <a:ext uri="{FF2B5EF4-FFF2-40B4-BE49-F238E27FC236}">
                <a16:creationId xmlns:a16="http://schemas.microsoft.com/office/drawing/2014/main" id="{4EEAAC09-C123-BB4B-846B-B72F4EA90AE3}"/>
              </a:ext>
            </a:extLst>
          </p:cNvPr>
          <p:cNvSpPr/>
          <p:nvPr/>
        </p:nvSpPr>
        <p:spPr>
          <a:xfrm>
            <a:off x="765544" y="1210977"/>
            <a:ext cx="2211572" cy="2211572"/>
          </a:xfrm>
          <a:prstGeom prst="ellipse">
            <a:avLst/>
          </a:prstGeom>
          <a:solidFill>
            <a:srgbClr val="244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8C6C790D-FD7E-B542-A0F6-54300CD60757}"/>
              </a:ext>
            </a:extLst>
          </p:cNvPr>
          <p:cNvSpPr/>
          <p:nvPr/>
        </p:nvSpPr>
        <p:spPr>
          <a:xfrm>
            <a:off x="3518195" y="1210977"/>
            <a:ext cx="2211572" cy="2211572"/>
          </a:xfrm>
          <a:prstGeom prst="ellipse">
            <a:avLst/>
          </a:prstGeom>
          <a:solidFill>
            <a:srgbClr val="EE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95AF7A0D-984B-884B-9644-67F6A3C4EED6}"/>
              </a:ext>
            </a:extLst>
          </p:cNvPr>
          <p:cNvSpPr/>
          <p:nvPr/>
        </p:nvSpPr>
        <p:spPr>
          <a:xfrm>
            <a:off x="6270846" y="1210977"/>
            <a:ext cx="2211572" cy="2211572"/>
          </a:xfrm>
          <a:prstGeom prst="ellipse">
            <a:avLst/>
          </a:prstGeom>
          <a:solidFill>
            <a:srgbClr val="87B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7DF7C7A8-F674-7742-B6A7-75B2A4351BCC}"/>
              </a:ext>
            </a:extLst>
          </p:cNvPr>
          <p:cNvSpPr/>
          <p:nvPr/>
        </p:nvSpPr>
        <p:spPr>
          <a:xfrm>
            <a:off x="9023497" y="1210977"/>
            <a:ext cx="2211572" cy="2211572"/>
          </a:xfrm>
          <a:prstGeom prst="ellipse">
            <a:avLst/>
          </a:prstGeom>
          <a:solidFill>
            <a:srgbClr val="762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7">
            <a:extLst>
              <a:ext uri="{FF2B5EF4-FFF2-40B4-BE49-F238E27FC236}">
                <a16:creationId xmlns:a16="http://schemas.microsoft.com/office/drawing/2014/main" id="{AAF9D0BC-6D0B-EA4D-9CF8-8ABDEF9AD547}"/>
              </a:ext>
            </a:extLst>
          </p:cNvPr>
          <p:cNvSpPr/>
          <p:nvPr/>
        </p:nvSpPr>
        <p:spPr>
          <a:xfrm rot="5400000">
            <a:off x="-122620" y="411385"/>
            <a:ext cx="679954" cy="43471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BASIC EMPLOYEE COVID AWARENESS</a:t>
            </a:r>
            <a:r>
              <a:rPr lang="en-CA" sz="1050" dirty="0">
                <a:solidFill>
                  <a:prstClr val="black"/>
                </a:solidFill>
                <a:latin typeface="Manrope" pitchFamily="2" charset="0"/>
              </a:rPr>
              <a:t>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26</a:t>
            </a:fld>
            <a:r>
              <a:rPr lang="en-CA" sz="1050" dirty="0">
                <a:solidFill>
                  <a:prstClr val="black"/>
                </a:solidFill>
                <a:latin typeface="Manrope" pitchFamily="2" charset="0"/>
              </a:rPr>
              <a:t>  </a:t>
            </a:r>
            <a:endParaRPr lang="en-US" sz="1050"/>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3"/>
          <a:stretch>
            <a:fillRect/>
          </a:stretch>
        </p:blipFill>
        <p:spPr>
          <a:xfrm>
            <a:off x="-84010" y="5871366"/>
            <a:ext cx="1273892" cy="1135640"/>
          </a:xfrm>
          <a:prstGeom prst="rect">
            <a:avLst/>
          </a:prstGeom>
        </p:spPr>
      </p:pic>
      <p:graphicFrame>
        <p:nvGraphicFramePr>
          <p:cNvPr id="2" name="Table 1">
            <a:extLst>
              <a:ext uri="{FF2B5EF4-FFF2-40B4-BE49-F238E27FC236}">
                <a16:creationId xmlns:a16="http://schemas.microsoft.com/office/drawing/2014/main" id="{D4771067-2AC2-FB4A-AA39-28D5F6F4FD9D}"/>
              </a:ext>
            </a:extLst>
          </p:cNvPr>
          <p:cNvGraphicFramePr>
            <a:graphicFrameLocks noGrp="1"/>
          </p:cNvGraphicFramePr>
          <p:nvPr>
            <p:extLst>
              <p:ext uri="{D42A27DB-BD31-4B8C-83A1-F6EECF244321}">
                <p14:modId xmlns:p14="http://schemas.microsoft.com/office/powerpoint/2010/main" val="184579885"/>
              </p:ext>
            </p:extLst>
          </p:nvPr>
        </p:nvGraphicFramePr>
        <p:xfrm>
          <a:off x="612775" y="3697223"/>
          <a:ext cx="10955340" cy="1935163"/>
        </p:xfrm>
        <a:graphic>
          <a:graphicData uri="http://schemas.openxmlformats.org/drawingml/2006/table">
            <a:tbl>
              <a:tblPr firstRow="1" bandRow="1">
                <a:tableStyleId>{5C22544A-7EE6-4342-B048-85BDC9FD1C3A}</a:tableStyleId>
              </a:tblPr>
              <a:tblGrid>
                <a:gridCol w="2738835">
                  <a:extLst>
                    <a:ext uri="{9D8B030D-6E8A-4147-A177-3AD203B41FA5}">
                      <a16:colId xmlns:a16="http://schemas.microsoft.com/office/drawing/2014/main" val="3812527527"/>
                    </a:ext>
                  </a:extLst>
                </a:gridCol>
                <a:gridCol w="2738835">
                  <a:extLst>
                    <a:ext uri="{9D8B030D-6E8A-4147-A177-3AD203B41FA5}">
                      <a16:colId xmlns:a16="http://schemas.microsoft.com/office/drawing/2014/main" val="2133653953"/>
                    </a:ext>
                  </a:extLst>
                </a:gridCol>
                <a:gridCol w="2738835">
                  <a:extLst>
                    <a:ext uri="{9D8B030D-6E8A-4147-A177-3AD203B41FA5}">
                      <a16:colId xmlns:a16="http://schemas.microsoft.com/office/drawing/2014/main" val="2065316683"/>
                    </a:ext>
                  </a:extLst>
                </a:gridCol>
                <a:gridCol w="2738835">
                  <a:extLst>
                    <a:ext uri="{9D8B030D-6E8A-4147-A177-3AD203B41FA5}">
                      <a16:colId xmlns:a16="http://schemas.microsoft.com/office/drawing/2014/main" val="2006716107"/>
                    </a:ext>
                  </a:extLst>
                </a:gridCol>
              </a:tblGrid>
              <a:tr h="1935163">
                <a:tc>
                  <a:txBody>
                    <a:bodyPr/>
                    <a:lstStyle/>
                    <a:p>
                      <a:pPr marL="0" marR="0" lvl="0" indent="0" algn="l" defTabSz="457200" rtl="0" eaLnBrk="1" fontAlgn="auto" latinLnBrk="0" hangingPunct="1">
                        <a:lnSpc>
                          <a:spcPct val="110000"/>
                        </a:lnSpc>
                        <a:spcBef>
                          <a:spcPts val="0"/>
                        </a:spcBef>
                        <a:spcAft>
                          <a:spcPts val="600"/>
                        </a:spcAft>
                        <a:buClr>
                          <a:srgbClr val="1C37AE"/>
                        </a:buClr>
                        <a:buSzTx/>
                        <a:buFontTx/>
                        <a:buNone/>
                        <a:tabLst/>
                        <a:defRPr/>
                      </a:pPr>
                      <a:r>
                        <a:rPr kumimoji="0" lang="en-CA" sz="1400" b="1" i="0" u="none" strike="noStrike" kern="1200" cap="none" spc="0" normalizeH="0" baseline="0" noProof="0" dirty="0">
                          <a:ln>
                            <a:noFill/>
                          </a:ln>
                          <a:solidFill>
                            <a:srgbClr val="1C37AE"/>
                          </a:solidFill>
                          <a:effectLst/>
                          <a:uLnTx/>
                          <a:uFillTx/>
                          <a:latin typeface="Libre Franklin" pitchFamily="2" charset="77"/>
                          <a:ea typeface="+mn-ea"/>
                          <a:cs typeface="+mn-cs"/>
                        </a:rPr>
                        <a:t>Wash your hands frequently with soap and water for at least 20 seconds</a:t>
                      </a:r>
                    </a:p>
                  </a:txBody>
                  <a:tcPr marL="360000" marR="360000">
                    <a:lnL w="12700" cap="flat" cmpd="sng" algn="ctr">
                      <a:noFill/>
                      <a:prstDash val="solid"/>
                      <a:round/>
                      <a:headEnd type="none" w="med" len="med"/>
                      <a:tailEnd type="none" w="med" len="med"/>
                    </a:lnL>
                    <a:lnR w="12700" cap="flat" cmpd="sng" algn="ctr">
                      <a:solidFill>
                        <a:srgbClr val="1C37AE"/>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Tx/>
                        <a:buNone/>
                        <a:tabLst/>
                        <a:defRPr/>
                      </a:pPr>
                      <a:r>
                        <a:rPr kumimoji="0" lang="en-CA" sz="1400" b="1" i="0" u="none" strike="noStrike" kern="1200" cap="none" spc="0" normalizeH="0" baseline="0" noProof="0" dirty="0">
                          <a:ln>
                            <a:noFill/>
                          </a:ln>
                          <a:solidFill>
                            <a:srgbClr val="1C37AE"/>
                          </a:solidFill>
                          <a:effectLst/>
                          <a:uLnTx/>
                          <a:uFillTx/>
                          <a:latin typeface="Libre Franklin" pitchFamily="2" charset="77"/>
                          <a:ea typeface="+mn-ea"/>
                          <a:cs typeface="+mn-cs"/>
                        </a:rPr>
                        <a:t>If you are unable to wash your hands with soap and water, use antibacterial gel with at least 70% alcohol</a:t>
                      </a:r>
                    </a:p>
                  </a:txBody>
                  <a:tcPr marL="360000" marR="360000">
                    <a:lnL w="12700" cap="flat" cmpd="sng" algn="ctr">
                      <a:solidFill>
                        <a:srgbClr val="1C37AE"/>
                      </a:solidFill>
                      <a:prstDash val="solid"/>
                      <a:round/>
                      <a:headEnd type="none" w="med" len="med"/>
                      <a:tailEnd type="none" w="med" len="med"/>
                    </a:lnL>
                    <a:lnR w="12700" cap="flat" cmpd="sng" algn="ctr">
                      <a:solidFill>
                        <a:srgbClr val="1C37AE"/>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Tx/>
                        <a:buNone/>
                        <a:tabLst/>
                        <a:defRPr/>
                      </a:pPr>
                      <a:r>
                        <a:rPr kumimoji="0" lang="en-CA" sz="1400" b="1" i="0" u="none" strike="noStrike" kern="1200" cap="none" spc="0" normalizeH="0" baseline="0" noProof="0" dirty="0">
                          <a:ln>
                            <a:noFill/>
                          </a:ln>
                          <a:solidFill>
                            <a:srgbClr val="1C37AE"/>
                          </a:solidFill>
                          <a:effectLst/>
                          <a:uLnTx/>
                          <a:uFillTx/>
                          <a:latin typeface="Libre Franklin" pitchFamily="2" charset="77"/>
                          <a:ea typeface="+mn-ea"/>
                          <a:cs typeface="+mn-cs"/>
                        </a:rPr>
                        <a:t>When sneezing or coughing, cover your nose and mouth with the inner angle or your arm or use a disposable handkerchief</a:t>
                      </a:r>
                    </a:p>
                  </a:txBody>
                  <a:tcPr marL="360000" marR="360000">
                    <a:lnL w="12700" cap="flat" cmpd="sng" algn="ctr">
                      <a:solidFill>
                        <a:srgbClr val="1C37AE"/>
                      </a:solidFill>
                      <a:prstDash val="solid"/>
                      <a:round/>
                      <a:headEnd type="none" w="med" len="med"/>
                      <a:tailEnd type="none" w="med" len="med"/>
                    </a:lnL>
                    <a:lnR w="12700" cap="flat" cmpd="sng" algn="ctr">
                      <a:solidFill>
                        <a:srgbClr val="1C37AE"/>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Tx/>
                        <a:buNone/>
                        <a:tabLst/>
                        <a:defRPr/>
                      </a:pPr>
                      <a:r>
                        <a:rPr kumimoji="0" lang="en-CA" sz="1400" b="1" i="0" u="none" strike="noStrike" kern="1200" cap="none" spc="0" normalizeH="0" baseline="0" noProof="0" dirty="0">
                          <a:ln>
                            <a:noFill/>
                          </a:ln>
                          <a:solidFill>
                            <a:srgbClr val="1C37AE"/>
                          </a:solidFill>
                          <a:effectLst/>
                          <a:uLnTx/>
                          <a:uFillTx/>
                          <a:latin typeface="Libre Franklin" pitchFamily="2" charset="77"/>
                          <a:ea typeface="+mn-ea"/>
                          <a:cs typeface="+mn-cs"/>
                        </a:rPr>
                        <a:t>Don’t touch your face, including your mouth, ears, eyes and nose</a:t>
                      </a:r>
                    </a:p>
                  </a:txBody>
                  <a:tcPr marL="360000" marR="360000">
                    <a:lnL w="12700" cap="flat" cmpd="sng" algn="ctr">
                      <a:solidFill>
                        <a:srgbClr val="1C37AE"/>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961187904"/>
                  </a:ext>
                </a:extLst>
              </a:tr>
            </a:tbl>
          </a:graphicData>
        </a:graphic>
      </p:graphicFrame>
      <p:pic>
        <p:nvPicPr>
          <p:cNvPr id="21" name="Picture 20">
            <a:extLst>
              <a:ext uri="{FF2B5EF4-FFF2-40B4-BE49-F238E27FC236}">
                <a16:creationId xmlns:a16="http://schemas.microsoft.com/office/drawing/2014/main" id="{C3993ADB-5A9D-4142-A462-C96567D4CEE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6728415" y="1547480"/>
            <a:ext cx="1290235" cy="1376252"/>
          </a:xfrm>
          <a:prstGeom prst="rect">
            <a:avLst/>
          </a:prstGeom>
        </p:spPr>
      </p:pic>
      <p:pic>
        <p:nvPicPr>
          <p:cNvPr id="23" name="Picture 22">
            <a:extLst>
              <a:ext uri="{FF2B5EF4-FFF2-40B4-BE49-F238E27FC236}">
                <a16:creationId xmlns:a16="http://schemas.microsoft.com/office/drawing/2014/main" id="{58E4FFD3-9B88-904A-8F79-31B1B264D13A}"/>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11500"/>
                    </a14:imgEffect>
                    <a14:imgEffect>
                      <a14:brightnessContrast bright="100000"/>
                    </a14:imgEffect>
                  </a14:imgLayer>
                </a14:imgProps>
              </a:ext>
            </a:extLst>
          </a:blip>
          <a:stretch>
            <a:fillRect/>
          </a:stretch>
        </p:blipFill>
        <p:spPr>
          <a:xfrm>
            <a:off x="9485900" y="1610137"/>
            <a:ext cx="1352529" cy="1352529"/>
          </a:xfrm>
          <a:prstGeom prst="rect">
            <a:avLst/>
          </a:prstGeom>
        </p:spPr>
      </p:pic>
      <p:pic>
        <p:nvPicPr>
          <p:cNvPr id="24" name="Picture 23">
            <a:extLst>
              <a:ext uri="{FF2B5EF4-FFF2-40B4-BE49-F238E27FC236}">
                <a16:creationId xmlns:a16="http://schemas.microsoft.com/office/drawing/2014/main" id="{760BF6DE-DBCB-5642-9CC9-CB7A52177151}"/>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Lst>
          </a:blip>
          <a:stretch>
            <a:fillRect/>
          </a:stretch>
        </p:blipFill>
        <p:spPr>
          <a:xfrm>
            <a:off x="1149915" y="1475550"/>
            <a:ext cx="1580745" cy="1580745"/>
          </a:xfrm>
          <a:prstGeom prst="rect">
            <a:avLst/>
          </a:prstGeom>
        </p:spPr>
      </p:pic>
      <p:pic>
        <p:nvPicPr>
          <p:cNvPr id="25" name="Picture 24">
            <a:extLst>
              <a:ext uri="{FF2B5EF4-FFF2-40B4-BE49-F238E27FC236}">
                <a16:creationId xmlns:a16="http://schemas.microsoft.com/office/drawing/2014/main" id="{BF8FE4B3-0632-1A41-B714-7C814BC8BB22}"/>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100000"/>
                    </a14:imgEffect>
                  </a14:imgLayer>
                </a14:imgProps>
              </a:ext>
            </a:extLst>
          </a:blip>
          <a:stretch>
            <a:fillRect/>
          </a:stretch>
        </p:blipFill>
        <p:spPr>
          <a:xfrm>
            <a:off x="3952907" y="1522245"/>
            <a:ext cx="1399153" cy="1399153"/>
          </a:xfrm>
          <a:prstGeom prst="rect">
            <a:avLst/>
          </a:prstGeom>
        </p:spPr>
      </p:pic>
      <p:sp>
        <p:nvSpPr>
          <p:cNvPr id="19" name="Title 3">
            <a:extLst>
              <a:ext uri="{FF2B5EF4-FFF2-40B4-BE49-F238E27FC236}">
                <a16:creationId xmlns:a16="http://schemas.microsoft.com/office/drawing/2014/main" id="{F365087E-BB9C-3947-B4D3-BEE9C3141829}"/>
              </a:ext>
            </a:extLst>
          </p:cNvPr>
          <p:cNvSpPr txBox="1">
            <a:spLocks/>
          </p:cNvSpPr>
          <p:nvPr/>
        </p:nvSpPr>
        <p:spPr>
          <a:xfrm>
            <a:off x="522942" y="-1266919"/>
            <a:ext cx="10364452" cy="955733"/>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000" dirty="0">
                <a:solidFill>
                  <a:srgbClr val="3C5771"/>
                </a:solidFill>
                <a:latin typeface="PT Serif" panose="020A0603040505020204" pitchFamily="18" charset="77"/>
              </a:rPr>
              <a:t>Re-Opening Safely – the Framework</a:t>
            </a:r>
          </a:p>
        </p:txBody>
      </p:sp>
      <p:sp>
        <p:nvSpPr>
          <p:cNvPr id="22" name="Title 3">
            <a:extLst>
              <a:ext uri="{FF2B5EF4-FFF2-40B4-BE49-F238E27FC236}">
                <a16:creationId xmlns:a16="http://schemas.microsoft.com/office/drawing/2014/main" id="{32CC2F9C-C7ED-F742-A397-10D6F1780E04}"/>
              </a:ext>
            </a:extLst>
          </p:cNvPr>
          <p:cNvSpPr txBox="1">
            <a:spLocks/>
          </p:cNvSpPr>
          <p:nvPr/>
        </p:nvSpPr>
        <p:spPr>
          <a:xfrm>
            <a:off x="522942" y="382000"/>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rgbClr val="24259D"/>
                </a:solidFill>
                <a:latin typeface="Oswald" pitchFamily="2" charset="77"/>
              </a:rPr>
              <a:t>Personal Hygiene Tips</a:t>
            </a:r>
          </a:p>
          <a:p>
            <a:pPr>
              <a:lnSpc>
                <a:spcPct val="110000"/>
              </a:lnSpc>
            </a:pPr>
            <a:r>
              <a:rPr lang="en-US" sz="2000" dirty="0">
                <a:solidFill>
                  <a:srgbClr val="24259D"/>
                </a:solidFill>
                <a:latin typeface="Oswald" pitchFamily="2" charset="77"/>
              </a:rPr>
              <a:t> </a:t>
            </a:r>
          </a:p>
        </p:txBody>
      </p:sp>
      <p:sp>
        <p:nvSpPr>
          <p:cNvPr id="20" name="Rectangle 19">
            <a:extLst>
              <a:ext uri="{FF2B5EF4-FFF2-40B4-BE49-F238E27FC236}">
                <a16:creationId xmlns:a16="http://schemas.microsoft.com/office/drawing/2014/main" id="{CAF87276-0936-674B-B403-BD096426F040}"/>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684278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E8A605F-9DE3-8543-B5AA-B694C231E85D}"/>
              </a:ext>
            </a:extLst>
          </p:cNvPr>
          <p:cNvPicPr>
            <a:picLocks noChangeAspect="1"/>
          </p:cNvPicPr>
          <p:nvPr/>
        </p:nvPicPr>
        <p:blipFill>
          <a:blip r:embed="rId2"/>
          <a:stretch>
            <a:fillRect/>
          </a:stretch>
        </p:blipFill>
        <p:spPr>
          <a:xfrm>
            <a:off x="0" y="1958"/>
            <a:ext cx="12192000" cy="6854084"/>
          </a:xfrm>
          <a:prstGeom prst="rect">
            <a:avLst/>
          </a:prstGeom>
        </p:spPr>
      </p:pic>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BASIC EMPLOYEE COVID AWARENESS</a:t>
            </a:r>
            <a:r>
              <a:rPr lang="en-CA" sz="1050" dirty="0">
                <a:solidFill>
                  <a:prstClr val="black"/>
                </a:solidFill>
                <a:latin typeface="Manrope" pitchFamily="2" charset="0"/>
              </a:rPr>
              <a:t>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27</a:t>
            </a:fld>
            <a:r>
              <a:rPr lang="en-CA" sz="1050" dirty="0">
                <a:solidFill>
                  <a:prstClr val="black"/>
                </a:solidFill>
                <a:latin typeface="Manrope" pitchFamily="2" charset="0"/>
              </a:rPr>
              <a:t>  </a:t>
            </a:r>
            <a:endParaRPr lang="en-US" sz="1050"/>
          </a:p>
        </p:txBody>
      </p:sp>
      <p:pic>
        <p:nvPicPr>
          <p:cNvPr id="46" name="Graphic 45">
            <a:extLst>
              <a:ext uri="{FF2B5EF4-FFF2-40B4-BE49-F238E27FC236}">
                <a16:creationId xmlns:a16="http://schemas.microsoft.com/office/drawing/2014/main" id="{BF29C4CB-7611-5348-B1CB-5DAAC0A0DEA1}"/>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b="-5033"/>
          <a:stretch/>
        </p:blipFill>
        <p:spPr>
          <a:xfrm flipH="1">
            <a:off x="1225114" y="989351"/>
            <a:ext cx="2585180" cy="2715307"/>
          </a:xfrm>
          <a:prstGeom prst="rect">
            <a:avLst/>
          </a:prstGeom>
        </p:spPr>
      </p:pic>
      <p:pic>
        <p:nvPicPr>
          <p:cNvPr id="43" name="Graphic 42">
            <a:extLst>
              <a:ext uri="{FF2B5EF4-FFF2-40B4-BE49-F238E27FC236}">
                <a16:creationId xmlns:a16="http://schemas.microsoft.com/office/drawing/2014/main" id="{BF1A1143-ABD2-A441-89CC-6347C70E8BAB}"/>
              </a:ext>
            </a:extLst>
          </p:cNvPr>
          <p:cNvPicPr>
            <a:picLocks noChangeAspect="1"/>
          </p:cNvPicPr>
          <p:nvPr/>
        </p:nvPicPr>
        <p:blipFill rotWithShape="1">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b="-5033"/>
          <a:stretch/>
        </p:blipFill>
        <p:spPr>
          <a:xfrm flipH="1">
            <a:off x="4462326" y="179882"/>
            <a:ext cx="2585180" cy="2715307"/>
          </a:xfrm>
          <a:prstGeom prst="rect">
            <a:avLst/>
          </a:prstGeom>
        </p:spPr>
      </p:pic>
      <p:pic>
        <p:nvPicPr>
          <p:cNvPr id="44" name="Graphic 43">
            <a:extLst>
              <a:ext uri="{FF2B5EF4-FFF2-40B4-BE49-F238E27FC236}">
                <a16:creationId xmlns:a16="http://schemas.microsoft.com/office/drawing/2014/main" id="{4EBA89D3-E7CB-A04C-B447-3301476EEBE8}"/>
              </a:ext>
            </a:extLst>
          </p:cNvPr>
          <p:cNvPicPr>
            <a:picLocks noChangeAspect="1"/>
          </p:cNvPicPr>
          <p:nvPr/>
        </p:nvPicPr>
        <p:blipFill rotWithShape="1">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b="-5033"/>
          <a:stretch/>
        </p:blipFill>
        <p:spPr>
          <a:xfrm flipH="1">
            <a:off x="5511291" y="1348477"/>
            <a:ext cx="2585180" cy="2715307"/>
          </a:xfrm>
          <a:prstGeom prst="rect">
            <a:avLst/>
          </a:prstGeom>
        </p:spPr>
      </p:pic>
      <p:pic>
        <p:nvPicPr>
          <p:cNvPr id="42" name="Graphic 41">
            <a:extLst>
              <a:ext uri="{FF2B5EF4-FFF2-40B4-BE49-F238E27FC236}">
                <a16:creationId xmlns:a16="http://schemas.microsoft.com/office/drawing/2014/main" id="{3A43CDAC-DF3F-AA41-A3F1-B0020D428A82}"/>
              </a:ext>
            </a:extLst>
          </p:cNvPr>
          <p:cNvPicPr>
            <a:picLocks noChangeAspect="1"/>
          </p:cNvPicPr>
          <p:nvPr/>
        </p:nvPicPr>
        <p:blipFill rotWithShape="1">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b="-5033"/>
          <a:stretch/>
        </p:blipFill>
        <p:spPr>
          <a:xfrm flipH="1">
            <a:off x="3264125" y="4142693"/>
            <a:ext cx="2585180" cy="2715307"/>
          </a:xfrm>
          <a:prstGeom prst="rect">
            <a:avLst/>
          </a:prstGeom>
        </p:spPr>
      </p:pic>
      <p:sp>
        <p:nvSpPr>
          <p:cNvPr id="47" name="Title 3">
            <a:extLst>
              <a:ext uri="{FF2B5EF4-FFF2-40B4-BE49-F238E27FC236}">
                <a16:creationId xmlns:a16="http://schemas.microsoft.com/office/drawing/2014/main" id="{399B3E40-BCAA-D44C-A69B-EC0804B63708}"/>
              </a:ext>
            </a:extLst>
          </p:cNvPr>
          <p:cNvSpPr txBox="1">
            <a:spLocks/>
          </p:cNvSpPr>
          <p:nvPr/>
        </p:nvSpPr>
        <p:spPr>
          <a:xfrm>
            <a:off x="8183096" y="3203174"/>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5400" dirty="0">
                <a:solidFill>
                  <a:schemeClr val="bg1"/>
                </a:solidFill>
                <a:latin typeface="Oswald" pitchFamily="2" charset="77"/>
              </a:rPr>
              <a:t>Social </a:t>
            </a:r>
          </a:p>
          <a:p>
            <a:pPr>
              <a:lnSpc>
                <a:spcPct val="110000"/>
              </a:lnSpc>
            </a:pPr>
            <a:r>
              <a:rPr lang="en-US" sz="5400" dirty="0">
                <a:solidFill>
                  <a:schemeClr val="bg1"/>
                </a:solidFill>
                <a:latin typeface="Oswald" pitchFamily="2" charset="77"/>
              </a:rPr>
              <a:t>Distancing </a:t>
            </a:r>
            <a:br>
              <a:rPr lang="en-US" sz="5400" dirty="0">
                <a:solidFill>
                  <a:schemeClr val="bg1"/>
                </a:solidFill>
                <a:latin typeface="Oswald" pitchFamily="2" charset="77"/>
              </a:rPr>
            </a:br>
            <a:r>
              <a:rPr lang="en-US" sz="5400" dirty="0">
                <a:solidFill>
                  <a:schemeClr val="bg1"/>
                </a:solidFill>
                <a:latin typeface="Oswald" pitchFamily="2" charset="77"/>
              </a:rPr>
              <a:t>Tips</a:t>
            </a:r>
          </a:p>
        </p:txBody>
      </p:sp>
      <p:grpSp>
        <p:nvGrpSpPr>
          <p:cNvPr id="14" name="Group 13">
            <a:extLst>
              <a:ext uri="{FF2B5EF4-FFF2-40B4-BE49-F238E27FC236}">
                <a16:creationId xmlns:a16="http://schemas.microsoft.com/office/drawing/2014/main" id="{11D006B4-2BC6-2143-BFFA-27C77034B955}"/>
              </a:ext>
            </a:extLst>
          </p:cNvPr>
          <p:cNvGrpSpPr/>
          <p:nvPr/>
        </p:nvGrpSpPr>
        <p:grpSpPr>
          <a:xfrm>
            <a:off x="9500260" y="0"/>
            <a:ext cx="2691740" cy="2671948"/>
            <a:chOff x="9500260" y="0"/>
            <a:chExt cx="2691740" cy="2671948"/>
          </a:xfrm>
        </p:grpSpPr>
        <p:pic>
          <p:nvPicPr>
            <p:cNvPr id="16" name="Graphic 15">
              <a:extLst>
                <a:ext uri="{FF2B5EF4-FFF2-40B4-BE49-F238E27FC236}">
                  <a16:creationId xmlns:a16="http://schemas.microsoft.com/office/drawing/2014/main" id="{F75A5CE4-8687-1C43-95F1-43DA6575F276}"/>
                </a:ext>
              </a:extLst>
            </p:cNvPr>
            <p:cNvPicPr>
              <a:picLocks noChangeAspect="1"/>
            </p:cNvPicPr>
            <p:nvPr/>
          </p:nvPicPr>
          <p:blipFill rotWithShape="1">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rcRect l="-3403" t="35059" r="35543" b="-2419"/>
            <a:stretch/>
          </p:blipFill>
          <p:spPr>
            <a:xfrm>
              <a:off x="9500260" y="0"/>
              <a:ext cx="2691740" cy="2671948"/>
            </a:xfrm>
            <a:prstGeom prst="rect">
              <a:avLst/>
            </a:prstGeom>
          </p:spPr>
        </p:pic>
        <p:pic>
          <p:nvPicPr>
            <p:cNvPr id="17" name="Graphic 16">
              <a:extLst>
                <a:ext uri="{FF2B5EF4-FFF2-40B4-BE49-F238E27FC236}">
                  <a16:creationId xmlns:a16="http://schemas.microsoft.com/office/drawing/2014/main" id="{51F47794-7399-F243-9BE7-10BDB94B054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357536" y="318766"/>
              <a:ext cx="557636" cy="571882"/>
            </a:xfrm>
            <a:prstGeom prst="rect">
              <a:avLst/>
            </a:prstGeom>
          </p:spPr>
        </p:pic>
      </p:grpSp>
      <p:pic>
        <p:nvPicPr>
          <p:cNvPr id="18" name="Picture 17">
            <a:extLst>
              <a:ext uri="{FF2B5EF4-FFF2-40B4-BE49-F238E27FC236}">
                <a16:creationId xmlns:a16="http://schemas.microsoft.com/office/drawing/2014/main" id="{EE320E18-53B6-4F4D-AF62-041E90954D73}"/>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bright="100000"/>
                    </a14:imgEffect>
                  </a14:imgLayer>
                </a14:imgProps>
              </a:ext>
            </a:extLst>
          </a:blip>
          <a:stretch>
            <a:fillRect/>
          </a:stretch>
        </p:blipFill>
        <p:spPr>
          <a:xfrm>
            <a:off x="-84011" y="5871366"/>
            <a:ext cx="1273892" cy="1135640"/>
          </a:xfrm>
          <a:prstGeom prst="rect">
            <a:avLst/>
          </a:prstGeom>
        </p:spPr>
      </p:pic>
      <p:sp>
        <p:nvSpPr>
          <p:cNvPr id="19" name="Rectangle 18">
            <a:extLst>
              <a:ext uri="{FF2B5EF4-FFF2-40B4-BE49-F238E27FC236}">
                <a16:creationId xmlns:a16="http://schemas.microsoft.com/office/drawing/2014/main" id="{CEE46393-B0AA-C24D-B621-588401F29236}"/>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682558"/>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a:extLst>
              <a:ext uri="{FF2B5EF4-FFF2-40B4-BE49-F238E27FC236}">
                <a16:creationId xmlns:a16="http://schemas.microsoft.com/office/drawing/2014/main" id="{E579CDDE-0086-1644-BCAA-DB225C0D39A6}"/>
              </a:ext>
            </a:extLst>
          </p:cNvPr>
          <p:cNvPicPr>
            <a:picLocks noChangeAspect="1"/>
          </p:cNvPicPr>
          <p:nvPr/>
        </p:nvPicPr>
        <p:blipFill>
          <a:blip r:embed="rId2"/>
          <a:stretch>
            <a:fillRect/>
          </a:stretch>
        </p:blipFill>
        <p:spPr>
          <a:xfrm>
            <a:off x="0" y="1958"/>
            <a:ext cx="12192000" cy="6854084"/>
          </a:xfrm>
          <a:prstGeom prst="rect">
            <a:avLst/>
          </a:prstGeom>
        </p:spPr>
      </p:pic>
      <p:pic>
        <p:nvPicPr>
          <p:cNvPr id="60" name="Graphic 59">
            <a:extLst>
              <a:ext uri="{FF2B5EF4-FFF2-40B4-BE49-F238E27FC236}">
                <a16:creationId xmlns:a16="http://schemas.microsoft.com/office/drawing/2014/main" id="{56DBCA9B-E4B5-5640-990C-F6F90DE96736}"/>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b="-5033"/>
          <a:stretch/>
        </p:blipFill>
        <p:spPr>
          <a:xfrm flipH="1">
            <a:off x="3472797" y="585693"/>
            <a:ext cx="5230152" cy="5493415"/>
          </a:xfrm>
          <a:prstGeom prst="rect">
            <a:avLst/>
          </a:prstGeom>
        </p:spPr>
      </p:pic>
      <p:pic>
        <p:nvPicPr>
          <p:cNvPr id="25" name="Picture 24">
            <a:extLst>
              <a:ext uri="{FF2B5EF4-FFF2-40B4-BE49-F238E27FC236}">
                <a16:creationId xmlns:a16="http://schemas.microsoft.com/office/drawing/2014/main" id="{EF66B831-79A0-D543-B831-12644EF87AE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84011" y="5871366"/>
            <a:ext cx="1273892" cy="1135640"/>
          </a:xfrm>
          <a:prstGeom prst="rect">
            <a:avLst/>
          </a:prstGeom>
        </p:spPr>
      </p:pic>
      <p:sp>
        <p:nvSpPr>
          <p:cNvPr id="6" name="Title 3">
            <a:extLst>
              <a:ext uri="{FF2B5EF4-FFF2-40B4-BE49-F238E27FC236}">
                <a16:creationId xmlns:a16="http://schemas.microsoft.com/office/drawing/2014/main" id="{13E8D0F8-DBAE-CE4A-AAA7-2C24D87537FE}"/>
              </a:ext>
            </a:extLst>
          </p:cNvPr>
          <p:cNvSpPr txBox="1">
            <a:spLocks/>
          </p:cNvSpPr>
          <p:nvPr/>
        </p:nvSpPr>
        <p:spPr>
          <a:xfrm>
            <a:off x="913774" y="2722108"/>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gn="ctr">
              <a:lnSpc>
                <a:spcPct val="110000"/>
              </a:lnSpc>
            </a:pPr>
            <a:r>
              <a:rPr lang="en-US" sz="2800" dirty="0">
                <a:solidFill>
                  <a:schemeClr val="bg1"/>
                </a:solidFill>
                <a:latin typeface="Oswald" pitchFamily="2" charset="77"/>
              </a:rPr>
              <a:t>Social Distancing </a:t>
            </a:r>
            <a:br>
              <a:rPr lang="en-US" sz="2800" dirty="0">
                <a:solidFill>
                  <a:schemeClr val="bg1"/>
                </a:solidFill>
                <a:latin typeface="Oswald" pitchFamily="2" charset="77"/>
              </a:rPr>
            </a:br>
            <a:r>
              <a:rPr lang="en-US" sz="2800" dirty="0">
                <a:solidFill>
                  <a:schemeClr val="bg1"/>
                </a:solidFill>
                <a:latin typeface="Oswald" pitchFamily="2" charset="77"/>
              </a:rPr>
              <a:t>Tips</a:t>
            </a:r>
            <a:r>
              <a:rPr lang="en-US" sz="2000" dirty="0">
                <a:solidFill>
                  <a:schemeClr val="bg1"/>
                </a:solidFill>
                <a:latin typeface="Oswald" pitchFamily="2" charset="77"/>
              </a:rPr>
              <a:t> </a:t>
            </a:r>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BASIC EMPLOYEE COVID AWARENESS</a:t>
            </a:r>
            <a:r>
              <a:rPr lang="en-CA" sz="1050" dirty="0">
                <a:solidFill>
                  <a:prstClr val="black"/>
                </a:solidFill>
                <a:latin typeface="Manrope" pitchFamily="2" charset="0"/>
              </a:rPr>
              <a:t>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28</a:t>
            </a:fld>
            <a:r>
              <a:rPr lang="en-CA" sz="1050" dirty="0">
                <a:solidFill>
                  <a:prstClr val="black"/>
                </a:solidFill>
                <a:latin typeface="Manrope" pitchFamily="2" charset="0"/>
              </a:rPr>
              <a:t>  </a:t>
            </a:r>
            <a:endParaRPr lang="en-US" sz="1050"/>
          </a:p>
        </p:txBody>
      </p:sp>
      <p:sp>
        <p:nvSpPr>
          <p:cNvPr id="11" name="Rectangle 10">
            <a:extLst>
              <a:ext uri="{FF2B5EF4-FFF2-40B4-BE49-F238E27FC236}">
                <a16:creationId xmlns:a16="http://schemas.microsoft.com/office/drawing/2014/main" id="{4E55CAC1-41B7-1D46-A768-7DE98D837E00}"/>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195206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a:extLst>
              <a:ext uri="{FF2B5EF4-FFF2-40B4-BE49-F238E27FC236}">
                <a16:creationId xmlns:a16="http://schemas.microsoft.com/office/drawing/2014/main" id="{E579CDDE-0086-1644-BCAA-DB225C0D39A6}"/>
              </a:ext>
            </a:extLst>
          </p:cNvPr>
          <p:cNvPicPr>
            <a:picLocks noChangeAspect="1"/>
          </p:cNvPicPr>
          <p:nvPr/>
        </p:nvPicPr>
        <p:blipFill>
          <a:blip r:embed="rId2"/>
          <a:stretch>
            <a:fillRect/>
          </a:stretch>
        </p:blipFill>
        <p:spPr>
          <a:xfrm>
            <a:off x="0" y="1958"/>
            <a:ext cx="12192000" cy="6854084"/>
          </a:xfrm>
          <a:prstGeom prst="rect">
            <a:avLst/>
          </a:prstGeom>
        </p:spPr>
      </p:pic>
      <p:pic>
        <p:nvPicPr>
          <p:cNvPr id="60" name="Graphic 59">
            <a:extLst>
              <a:ext uri="{FF2B5EF4-FFF2-40B4-BE49-F238E27FC236}">
                <a16:creationId xmlns:a16="http://schemas.microsoft.com/office/drawing/2014/main" id="{56DBCA9B-E4B5-5640-990C-F6F90DE96736}"/>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b="-5033"/>
          <a:stretch/>
        </p:blipFill>
        <p:spPr>
          <a:xfrm flipH="1">
            <a:off x="3472797" y="585693"/>
            <a:ext cx="5230152" cy="5493415"/>
          </a:xfrm>
          <a:prstGeom prst="rect">
            <a:avLst/>
          </a:prstGeom>
        </p:spPr>
      </p:pic>
      <p:pic>
        <p:nvPicPr>
          <p:cNvPr id="25" name="Picture 24">
            <a:extLst>
              <a:ext uri="{FF2B5EF4-FFF2-40B4-BE49-F238E27FC236}">
                <a16:creationId xmlns:a16="http://schemas.microsoft.com/office/drawing/2014/main" id="{EF66B831-79A0-D543-B831-12644EF87AE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84011" y="5871366"/>
            <a:ext cx="1273892" cy="1135640"/>
          </a:xfrm>
          <a:prstGeom prst="rect">
            <a:avLst/>
          </a:prstGeom>
        </p:spPr>
      </p:pic>
      <p:sp>
        <p:nvSpPr>
          <p:cNvPr id="6" name="Title 3">
            <a:extLst>
              <a:ext uri="{FF2B5EF4-FFF2-40B4-BE49-F238E27FC236}">
                <a16:creationId xmlns:a16="http://schemas.microsoft.com/office/drawing/2014/main" id="{13E8D0F8-DBAE-CE4A-AAA7-2C24D87537FE}"/>
              </a:ext>
            </a:extLst>
          </p:cNvPr>
          <p:cNvSpPr txBox="1">
            <a:spLocks/>
          </p:cNvSpPr>
          <p:nvPr/>
        </p:nvSpPr>
        <p:spPr>
          <a:xfrm>
            <a:off x="913774" y="2722108"/>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gn="ctr">
              <a:lnSpc>
                <a:spcPct val="110000"/>
              </a:lnSpc>
            </a:pPr>
            <a:r>
              <a:rPr lang="en-US" sz="2800" dirty="0">
                <a:solidFill>
                  <a:schemeClr val="bg1"/>
                </a:solidFill>
                <a:latin typeface="Oswald" pitchFamily="2" charset="77"/>
              </a:rPr>
              <a:t>Social Distancing </a:t>
            </a:r>
            <a:br>
              <a:rPr lang="en-US" sz="2800" dirty="0">
                <a:solidFill>
                  <a:schemeClr val="bg1"/>
                </a:solidFill>
                <a:latin typeface="Oswald" pitchFamily="2" charset="77"/>
              </a:rPr>
            </a:br>
            <a:r>
              <a:rPr lang="en-US" sz="2800" dirty="0">
                <a:solidFill>
                  <a:schemeClr val="bg1"/>
                </a:solidFill>
                <a:latin typeface="Oswald" pitchFamily="2" charset="77"/>
              </a:rPr>
              <a:t>Tips</a:t>
            </a:r>
            <a:r>
              <a:rPr lang="en-US" sz="2000" dirty="0">
                <a:solidFill>
                  <a:schemeClr val="bg1"/>
                </a:solidFill>
                <a:latin typeface="Oswald" pitchFamily="2" charset="77"/>
              </a:rPr>
              <a:t> </a:t>
            </a:r>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BASIC EMPLOYEE COVID AWARENESS</a:t>
            </a:r>
            <a:r>
              <a:rPr lang="en-CA" sz="1050" dirty="0">
                <a:solidFill>
                  <a:prstClr val="black"/>
                </a:solidFill>
                <a:latin typeface="Manrope" pitchFamily="2" charset="0"/>
              </a:rPr>
              <a:t>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29</a:t>
            </a:fld>
            <a:r>
              <a:rPr lang="en-CA" sz="1050" dirty="0">
                <a:solidFill>
                  <a:prstClr val="black"/>
                </a:solidFill>
                <a:latin typeface="Manrope" pitchFamily="2" charset="0"/>
              </a:rPr>
              <a:t>  </a:t>
            </a:r>
            <a:endParaRPr lang="en-US" sz="1050"/>
          </a:p>
        </p:txBody>
      </p:sp>
      <p:pic>
        <p:nvPicPr>
          <p:cNvPr id="13" name="Graphic 12">
            <a:extLst>
              <a:ext uri="{FF2B5EF4-FFF2-40B4-BE49-F238E27FC236}">
                <a16:creationId xmlns:a16="http://schemas.microsoft.com/office/drawing/2014/main" id="{1798DF31-2413-EE4B-ADAC-7A55D1B034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74751" y="1273182"/>
            <a:ext cx="401095" cy="411342"/>
          </a:xfrm>
          <a:prstGeom prst="rect">
            <a:avLst/>
          </a:prstGeom>
        </p:spPr>
      </p:pic>
      <p:sp>
        <p:nvSpPr>
          <p:cNvPr id="35" name="Oval 34">
            <a:extLst>
              <a:ext uri="{FF2B5EF4-FFF2-40B4-BE49-F238E27FC236}">
                <a16:creationId xmlns:a16="http://schemas.microsoft.com/office/drawing/2014/main" id="{26D066F8-043E-0449-AF0E-23AF6BE16BFE}"/>
              </a:ext>
            </a:extLst>
          </p:cNvPr>
          <p:cNvSpPr/>
          <p:nvPr/>
        </p:nvSpPr>
        <p:spPr>
          <a:xfrm>
            <a:off x="1857421" y="672978"/>
            <a:ext cx="1567339" cy="1567339"/>
          </a:xfrm>
          <a:prstGeom prst="ellipse">
            <a:avLst/>
          </a:prstGeom>
          <a:solidFill>
            <a:srgbClr val="244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D4599786-3F08-6043-9BBE-FA884044096D}"/>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Lst>
          </a:blip>
          <a:stretch>
            <a:fillRect/>
          </a:stretch>
        </p:blipFill>
        <p:spPr>
          <a:xfrm>
            <a:off x="2172356" y="948274"/>
            <a:ext cx="948381" cy="902279"/>
          </a:xfrm>
          <a:prstGeom prst="rect">
            <a:avLst/>
          </a:prstGeom>
          <a:solidFill>
            <a:srgbClr val="244582"/>
          </a:solidFill>
        </p:spPr>
      </p:pic>
      <p:sp>
        <p:nvSpPr>
          <p:cNvPr id="26" name="Rectangle 25">
            <a:extLst>
              <a:ext uri="{FF2B5EF4-FFF2-40B4-BE49-F238E27FC236}">
                <a16:creationId xmlns:a16="http://schemas.microsoft.com/office/drawing/2014/main" id="{191BFB78-F669-5A40-9E05-971DBAC6E374}"/>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phic 30">
            <a:extLst>
              <a:ext uri="{FF2B5EF4-FFF2-40B4-BE49-F238E27FC236}">
                <a16:creationId xmlns:a16="http://schemas.microsoft.com/office/drawing/2014/main" id="{FD8F2B21-A95B-8E4F-A8E5-DFDF9BE8C1DE}"/>
              </a:ext>
            </a:extLst>
          </p:cNvPr>
          <p:cNvPicPr>
            <a:picLocks noChangeAspect="1"/>
          </p:cNvPicPr>
          <p:nvPr/>
        </p:nvPicPr>
        <p:blipFill rotWithShape="1">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rcRect b="-5033"/>
          <a:stretch/>
        </p:blipFill>
        <p:spPr>
          <a:xfrm flipH="1">
            <a:off x="1357194" y="166391"/>
            <a:ext cx="2585180" cy="2715307"/>
          </a:xfrm>
          <a:prstGeom prst="rect">
            <a:avLst/>
          </a:prstGeom>
        </p:spPr>
      </p:pic>
      <p:sp>
        <p:nvSpPr>
          <p:cNvPr id="37" name="Rectangle 36">
            <a:extLst>
              <a:ext uri="{FF2B5EF4-FFF2-40B4-BE49-F238E27FC236}">
                <a16:creationId xmlns:a16="http://schemas.microsoft.com/office/drawing/2014/main" id="{DC65B03F-ED0F-2847-9C74-AF37655BF6BA}"/>
              </a:ext>
            </a:extLst>
          </p:cNvPr>
          <p:cNvSpPr/>
          <p:nvPr/>
        </p:nvSpPr>
        <p:spPr>
          <a:xfrm>
            <a:off x="968414" y="2272314"/>
            <a:ext cx="3352800" cy="550792"/>
          </a:xfrm>
          <a:prstGeom prst="rect">
            <a:avLst/>
          </a:prstGeom>
        </p:spPr>
        <p:txBody>
          <a:bodyPr wrap="square">
            <a:spAutoFit/>
          </a:bodyPr>
          <a:lstStyle/>
          <a:p>
            <a:pPr lvl="0" algn="ctr">
              <a:lnSpc>
                <a:spcPct val="110000"/>
              </a:lnSpc>
              <a:spcAft>
                <a:spcPts val="600"/>
              </a:spcAft>
              <a:buClr>
                <a:srgbClr val="1C37AE"/>
              </a:buClr>
              <a:defRPr/>
            </a:pPr>
            <a:r>
              <a:rPr lang="en-CA" sz="1400" b="1" dirty="0">
                <a:solidFill>
                  <a:schemeClr val="bg1"/>
                </a:solidFill>
                <a:latin typeface="Libre Franklin" pitchFamily="2" charset="77"/>
              </a:rPr>
              <a:t>Keep a distance of 2 meters </a:t>
            </a:r>
            <a:br>
              <a:rPr lang="en-CA" sz="1400" b="1" dirty="0">
                <a:solidFill>
                  <a:schemeClr val="bg1"/>
                </a:solidFill>
                <a:latin typeface="Libre Franklin" pitchFamily="2" charset="77"/>
              </a:rPr>
            </a:br>
            <a:r>
              <a:rPr lang="en-CA" sz="1400" b="1" dirty="0">
                <a:solidFill>
                  <a:schemeClr val="bg1"/>
                </a:solidFill>
                <a:latin typeface="Libre Franklin" pitchFamily="2" charset="77"/>
              </a:rPr>
              <a:t>(6 feet) between people </a:t>
            </a:r>
          </a:p>
        </p:txBody>
      </p:sp>
    </p:spTree>
    <p:extLst>
      <p:ext uri="{BB962C8B-B14F-4D97-AF65-F5344CB8AC3E}">
        <p14:creationId xmlns:p14="http://schemas.microsoft.com/office/powerpoint/2010/main" val="176968910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94EB2C22-A7CF-BF4E-A2A6-023F90A57F5A}"/>
              </a:ext>
            </a:extLst>
          </p:cNvPr>
          <p:cNvPicPr>
            <a:picLocks noChangeAspect="1"/>
          </p:cNvPicPr>
          <p:nvPr/>
        </p:nvPicPr>
        <p:blipFill>
          <a:blip r:embed="rId2"/>
          <a:stretch>
            <a:fillRect/>
          </a:stretch>
        </p:blipFill>
        <p:spPr>
          <a:xfrm flipH="1">
            <a:off x="0" y="-1"/>
            <a:ext cx="12192000" cy="6858001"/>
          </a:xfrm>
          <a:prstGeom prst="rect">
            <a:avLst/>
          </a:prstGeom>
        </p:spPr>
      </p:pic>
      <p:sp>
        <p:nvSpPr>
          <p:cNvPr id="16" name="Rectangle 15">
            <a:extLst>
              <a:ext uri="{FF2B5EF4-FFF2-40B4-BE49-F238E27FC236}">
                <a16:creationId xmlns:a16="http://schemas.microsoft.com/office/drawing/2014/main" id="{63EF8E0F-B6AE-D944-8599-205508E8403D}"/>
              </a:ext>
            </a:extLst>
          </p:cNvPr>
          <p:cNvSpPr/>
          <p:nvPr/>
        </p:nvSpPr>
        <p:spPr>
          <a:xfrm>
            <a:off x="0" y="0"/>
            <a:ext cx="4629150" cy="6858000"/>
          </a:xfrm>
          <a:prstGeom prst="rect">
            <a:avLst/>
          </a:prstGeom>
          <a:solidFill>
            <a:srgbClr val="1C37AE">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iangle 14">
            <a:extLst>
              <a:ext uri="{FF2B5EF4-FFF2-40B4-BE49-F238E27FC236}">
                <a16:creationId xmlns:a16="http://schemas.microsoft.com/office/drawing/2014/main" id="{F651BB32-4B39-2C46-8C79-54364CDFDB60}"/>
              </a:ext>
            </a:extLst>
          </p:cNvPr>
          <p:cNvSpPr/>
          <p:nvPr/>
        </p:nvSpPr>
        <p:spPr>
          <a:xfrm rot="5400000">
            <a:off x="-122620" y="41138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
            <a:extLst>
              <a:ext uri="{FF2B5EF4-FFF2-40B4-BE49-F238E27FC236}">
                <a16:creationId xmlns:a16="http://schemas.microsoft.com/office/drawing/2014/main" id="{B1C6157A-8B62-734F-90A3-30561138864E}"/>
              </a:ext>
            </a:extLst>
          </p:cNvPr>
          <p:cNvSpPr txBox="1">
            <a:spLocks/>
          </p:cNvSpPr>
          <p:nvPr/>
        </p:nvSpPr>
        <p:spPr>
          <a:xfrm>
            <a:off x="522942" y="441202"/>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r>
              <a:rPr lang="en-US" sz="2800" dirty="0">
                <a:solidFill>
                  <a:schemeClr val="bg1"/>
                </a:solidFill>
                <a:latin typeface="Oswald" pitchFamily="2" charset="77"/>
              </a:rPr>
              <a:t>COVID-19 </a:t>
            </a:r>
            <a:br>
              <a:rPr lang="en-US" sz="2800" dirty="0">
                <a:solidFill>
                  <a:schemeClr val="bg1"/>
                </a:solidFill>
                <a:latin typeface="Oswald" pitchFamily="2" charset="77"/>
              </a:rPr>
            </a:br>
            <a:r>
              <a:rPr lang="en-US" sz="2800" dirty="0">
                <a:solidFill>
                  <a:schemeClr val="bg1"/>
                </a:solidFill>
                <a:latin typeface="Oswald" pitchFamily="2" charset="77"/>
              </a:rPr>
              <a:t>Protective Measures</a:t>
            </a:r>
          </a:p>
        </p:txBody>
      </p:sp>
      <p:sp>
        <p:nvSpPr>
          <p:cNvPr id="18" name="Rectangle 17">
            <a:extLst>
              <a:ext uri="{FF2B5EF4-FFF2-40B4-BE49-F238E27FC236}">
                <a16:creationId xmlns:a16="http://schemas.microsoft.com/office/drawing/2014/main" id="{44D24D29-77F9-2649-8284-5538ACA740CE}"/>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BASIC EMPLOYEE COVID AWARENESS</a:t>
            </a:r>
            <a:r>
              <a:rPr lang="en-CA" sz="1050" dirty="0">
                <a:solidFill>
                  <a:prstClr val="black"/>
                </a:solidFill>
                <a:latin typeface="Manrope" pitchFamily="2" charset="0"/>
              </a:rPr>
              <a:t>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3</a:t>
            </a:fld>
            <a:r>
              <a:rPr lang="en-CA" sz="1050" dirty="0">
                <a:solidFill>
                  <a:prstClr val="black"/>
                </a:solidFill>
                <a:latin typeface="Manrope" pitchFamily="2" charset="0"/>
              </a:rPr>
              <a:t>  </a:t>
            </a:r>
            <a:endParaRPr lang="en-US" sz="1050"/>
          </a:p>
        </p:txBody>
      </p:sp>
      <p:sp>
        <p:nvSpPr>
          <p:cNvPr id="32" name="TextBox 31">
            <a:extLst>
              <a:ext uri="{FF2B5EF4-FFF2-40B4-BE49-F238E27FC236}">
                <a16:creationId xmlns:a16="http://schemas.microsoft.com/office/drawing/2014/main" id="{316A3061-57CC-3940-AFAD-C3910B09C30D}"/>
              </a:ext>
            </a:extLst>
          </p:cNvPr>
          <p:cNvSpPr txBox="1"/>
          <p:nvPr/>
        </p:nvSpPr>
        <p:spPr>
          <a:xfrm>
            <a:off x="644453" y="1786441"/>
            <a:ext cx="3055677" cy="3639289"/>
          </a:xfrm>
          <a:prstGeom prst="rect">
            <a:avLst/>
          </a:prstGeom>
        </p:spPr>
        <p:txBody>
          <a:bodyPr vert="horz" lIns="121920" tIns="60960" rIns="121920" bIns="60960" rtlCol="0" anchor="ctr">
            <a:noAutofit/>
          </a:bodyPr>
          <a:lstStyle/>
          <a:p>
            <a:pPr marL="11112" defTabSz="1219170">
              <a:lnSpc>
                <a:spcPct val="110000"/>
              </a:lnSpc>
              <a:buClr>
                <a:srgbClr val="1C37AE"/>
              </a:buClr>
            </a:pPr>
            <a:r>
              <a:rPr lang="en-US" sz="2000" b="1" dirty="0">
                <a:solidFill>
                  <a:schemeClr val="bg1"/>
                </a:solidFill>
                <a:latin typeface="Libre Franklin" pitchFamily="2" charset="77"/>
                <a:cs typeface="Times New Roman" panose="02020603050405020304" pitchFamily="18" charset="0"/>
              </a:rPr>
              <a:t>Safe workplaces</a:t>
            </a:r>
            <a:br>
              <a:rPr lang="en-US" sz="2000" b="1" dirty="0">
                <a:solidFill>
                  <a:schemeClr val="bg1"/>
                </a:solidFill>
                <a:latin typeface="Libre Franklin" pitchFamily="2" charset="77"/>
                <a:cs typeface="Times New Roman" panose="02020603050405020304" pitchFamily="18" charset="0"/>
              </a:rPr>
            </a:br>
            <a:r>
              <a:rPr lang="en-US" sz="2000" b="1" dirty="0">
                <a:solidFill>
                  <a:schemeClr val="bg1"/>
                </a:solidFill>
                <a:latin typeface="Libre Franklin" pitchFamily="2" charset="77"/>
                <a:cs typeface="Times New Roman" panose="02020603050405020304" pitchFamily="18" charset="0"/>
              </a:rPr>
              <a:t>are a result of the dedication of everyone at our company</a:t>
            </a:r>
          </a:p>
        </p:txBody>
      </p:sp>
      <p:pic>
        <p:nvPicPr>
          <p:cNvPr id="10" name="Picture 9">
            <a:extLst>
              <a:ext uri="{FF2B5EF4-FFF2-40B4-BE49-F238E27FC236}">
                <a16:creationId xmlns:a16="http://schemas.microsoft.com/office/drawing/2014/main" id="{8C49724F-70B6-6B4F-BF01-A34D85C3F97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84010" y="5871366"/>
            <a:ext cx="1273892" cy="1135640"/>
          </a:xfrm>
          <a:prstGeom prst="rect">
            <a:avLst/>
          </a:prstGeom>
        </p:spPr>
      </p:pic>
      <p:cxnSp>
        <p:nvCxnSpPr>
          <p:cNvPr id="11" name="Straight Connector 10">
            <a:extLst>
              <a:ext uri="{FF2B5EF4-FFF2-40B4-BE49-F238E27FC236}">
                <a16:creationId xmlns:a16="http://schemas.microsoft.com/office/drawing/2014/main" id="{6E79AE57-726F-584E-80C5-CD06DA3BFF98}"/>
              </a:ext>
            </a:extLst>
          </p:cNvPr>
          <p:cNvCxnSpPr/>
          <p:nvPr/>
        </p:nvCxnSpPr>
        <p:spPr>
          <a:xfrm>
            <a:off x="4630820" y="0"/>
            <a:ext cx="0" cy="68580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F6F88DCE-730E-1448-9618-2BC655E54D18}"/>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6205818"/>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a:extLst>
              <a:ext uri="{FF2B5EF4-FFF2-40B4-BE49-F238E27FC236}">
                <a16:creationId xmlns:a16="http://schemas.microsoft.com/office/drawing/2014/main" id="{E579CDDE-0086-1644-BCAA-DB225C0D39A6}"/>
              </a:ext>
            </a:extLst>
          </p:cNvPr>
          <p:cNvPicPr>
            <a:picLocks noChangeAspect="1"/>
          </p:cNvPicPr>
          <p:nvPr/>
        </p:nvPicPr>
        <p:blipFill>
          <a:blip r:embed="rId2"/>
          <a:stretch>
            <a:fillRect/>
          </a:stretch>
        </p:blipFill>
        <p:spPr>
          <a:xfrm>
            <a:off x="0" y="1958"/>
            <a:ext cx="12192000" cy="6854084"/>
          </a:xfrm>
          <a:prstGeom prst="rect">
            <a:avLst/>
          </a:prstGeom>
        </p:spPr>
      </p:pic>
      <p:pic>
        <p:nvPicPr>
          <p:cNvPr id="60" name="Graphic 59">
            <a:extLst>
              <a:ext uri="{FF2B5EF4-FFF2-40B4-BE49-F238E27FC236}">
                <a16:creationId xmlns:a16="http://schemas.microsoft.com/office/drawing/2014/main" id="{56DBCA9B-E4B5-5640-990C-F6F90DE96736}"/>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b="-5033"/>
          <a:stretch/>
        </p:blipFill>
        <p:spPr>
          <a:xfrm flipH="1">
            <a:off x="3472797" y="585693"/>
            <a:ext cx="5230152" cy="5493415"/>
          </a:xfrm>
          <a:prstGeom prst="rect">
            <a:avLst/>
          </a:prstGeom>
        </p:spPr>
      </p:pic>
      <p:pic>
        <p:nvPicPr>
          <p:cNvPr id="25" name="Picture 24">
            <a:extLst>
              <a:ext uri="{FF2B5EF4-FFF2-40B4-BE49-F238E27FC236}">
                <a16:creationId xmlns:a16="http://schemas.microsoft.com/office/drawing/2014/main" id="{EF66B831-79A0-D543-B831-12644EF87AE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84011" y="5871366"/>
            <a:ext cx="1273892" cy="1135640"/>
          </a:xfrm>
          <a:prstGeom prst="rect">
            <a:avLst/>
          </a:prstGeom>
        </p:spPr>
      </p:pic>
      <p:sp>
        <p:nvSpPr>
          <p:cNvPr id="6" name="Title 3">
            <a:extLst>
              <a:ext uri="{FF2B5EF4-FFF2-40B4-BE49-F238E27FC236}">
                <a16:creationId xmlns:a16="http://schemas.microsoft.com/office/drawing/2014/main" id="{13E8D0F8-DBAE-CE4A-AAA7-2C24D87537FE}"/>
              </a:ext>
            </a:extLst>
          </p:cNvPr>
          <p:cNvSpPr txBox="1">
            <a:spLocks/>
          </p:cNvSpPr>
          <p:nvPr/>
        </p:nvSpPr>
        <p:spPr>
          <a:xfrm>
            <a:off x="913774" y="2722108"/>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gn="ctr">
              <a:lnSpc>
                <a:spcPct val="110000"/>
              </a:lnSpc>
            </a:pPr>
            <a:r>
              <a:rPr lang="en-US" sz="2800" dirty="0">
                <a:solidFill>
                  <a:schemeClr val="bg1"/>
                </a:solidFill>
                <a:latin typeface="Oswald" pitchFamily="2" charset="77"/>
              </a:rPr>
              <a:t>Social Distancing </a:t>
            </a:r>
            <a:br>
              <a:rPr lang="en-US" sz="2800" dirty="0">
                <a:solidFill>
                  <a:schemeClr val="bg1"/>
                </a:solidFill>
                <a:latin typeface="Oswald" pitchFamily="2" charset="77"/>
              </a:rPr>
            </a:br>
            <a:r>
              <a:rPr lang="en-US" sz="2800" dirty="0">
                <a:solidFill>
                  <a:schemeClr val="bg1"/>
                </a:solidFill>
                <a:latin typeface="Oswald" pitchFamily="2" charset="77"/>
              </a:rPr>
              <a:t>Tips</a:t>
            </a:r>
            <a:r>
              <a:rPr lang="en-US" sz="2000" dirty="0">
                <a:solidFill>
                  <a:schemeClr val="bg1"/>
                </a:solidFill>
                <a:latin typeface="Oswald" pitchFamily="2" charset="77"/>
              </a:rPr>
              <a:t> </a:t>
            </a:r>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BASIC EMPLOYEE COVID AWARENESS</a:t>
            </a:r>
            <a:r>
              <a:rPr lang="en-CA" sz="1050" dirty="0">
                <a:solidFill>
                  <a:prstClr val="black"/>
                </a:solidFill>
                <a:latin typeface="Manrope" pitchFamily="2" charset="0"/>
              </a:rPr>
              <a:t>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30</a:t>
            </a:fld>
            <a:r>
              <a:rPr lang="en-CA" sz="1050" dirty="0">
                <a:solidFill>
                  <a:prstClr val="black"/>
                </a:solidFill>
                <a:latin typeface="Manrope" pitchFamily="2" charset="0"/>
              </a:rPr>
              <a:t>  </a:t>
            </a:r>
            <a:endParaRPr lang="en-US" sz="1050"/>
          </a:p>
        </p:txBody>
      </p:sp>
      <p:pic>
        <p:nvPicPr>
          <p:cNvPr id="13" name="Graphic 12">
            <a:extLst>
              <a:ext uri="{FF2B5EF4-FFF2-40B4-BE49-F238E27FC236}">
                <a16:creationId xmlns:a16="http://schemas.microsoft.com/office/drawing/2014/main" id="{1798DF31-2413-EE4B-ADAC-7A55D1B034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74751" y="1273182"/>
            <a:ext cx="401095" cy="411342"/>
          </a:xfrm>
          <a:prstGeom prst="rect">
            <a:avLst/>
          </a:prstGeom>
        </p:spPr>
      </p:pic>
      <p:pic>
        <p:nvPicPr>
          <p:cNvPr id="14" name="Graphic 13">
            <a:extLst>
              <a:ext uri="{FF2B5EF4-FFF2-40B4-BE49-F238E27FC236}">
                <a16:creationId xmlns:a16="http://schemas.microsoft.com/office/drawing/2014/main" id="{0D5D43BA-26CF-504B-BD82-A315F8136F6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29703" y="1260990"/>
            <a:ext cx="401095" cy="411342"/>
          </a:xfrm>
          <a:prstGeom prst="rect">
            <a:avLst/>
          </a:prstGeom>
        </p:spPr>
      </p:pic>
      <p:sp>
        <p:nvSpPr>
          <p:cNvPr id="35" name="Oval 34">
            <a:extLst>
              <a:ext uri="{FF2B5EF4-FFF2-40B4-BE49-F238E27FC236}">
                <a16:creationId xmlns:a16="http://schemas.microsoft.com/office/drawing/2014/main" id="{26D066F8-043E-0449-AF0E-23AF6BE16BFE}"/>
              </a:ext>
            </a:extLst>
          </p:cNvPr>
          <p:cNvSpPr/>
          <p:nvPr/>
        </p:nvSpPr>
        <p:spPr>
          <a:xfrm>
            <a:off x="1857421" y="672978"/>
            <a:ext cx="1567339" cy="1567339"/>
          </a:xfrm>
          <a:prstGeom prst="ellipse">
            <a:avLst/>
          </a:prstGeom>
          <a:solidFill>
            <a:srgbClr val="244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D4599786-3F08-6043-9BBE-FA884044096D}"/>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Lst>
          </a:blip>
          <a:stretch>
            <a:fillRect/>
          </a:stretch>
        </p:blipFill>
        <p:spPr>
          <a:xfrm>
            <a:off x="2172356" y="948274"/>
            <a:ext cx="948381" cy="902279"/>
          </a:xfrm>
          <a:prstGeom prst="rect">
            <a:avLst/>
          </a:prstGeom>
          <a:solidFill>
            <a:srgbClr val="244582"/>
          </a:solidFill>
        </p:spPr>
      </p:pic>
      <p:sp>
        <p:nvSpPr>
          <p:cNvPr id="38" name="Oval 37">
            <a:extLst>
              <a:ext uri="{FF2B5EF4-FFF2-40B4-BE49-F238E27FC236}">
                <a16:creationId xmlns:a16="http://schemas.microsoft.com/office/drawing/2014/main" id="{09B16422-2A7F-5047-8860-9C88740D21C6}"/>
              </a:ext>
            </a:extLst>
          </p:cNvPr>
          <p:cNvSpPr/>
          <p:nvPr/>
        </p:nvSpPr>
        <p:spPr>
          <a:xfrm>
            <a:off x="8776960" y="672978"/>
            <a:ext cx="1567339" cy="1567339"/>
          </a:xfrm>
          <a:prstGeom prst="ellipse">
            <a:avLst/>
          </a:prstGeom>
          <a:solidFill>
            <a:srgbClr val="EE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3481E86B-4D91-BC40-BE97-BA384AB10719}"/>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100000"/>
                    </a14:imgEffect>
                  </a14:imgLayer>
                </a14:imgProps>
              </a:ext>
            </a:extLst>
          </a:blip>
          <a:stretch>
            <a:fillRect/>
          </a:stretch>
        </p:blipFill>
        <p:spPr>
          <a:xfrm>
            <a:off x="9094858" y="983426"/>
            <a:ext cx="921900" cy="900460"/>
          </a:xfrm>
          <a:prstGeom prst="rect">
            <a:avLst/>
          </a:prstGeom>
        </p:spPr>
      </p:pic>
      <p:sp>
        <p:nvSpPr>
          <p:cNvPr id="26" name="Rectangle 25">
            <a:extLst>
              <a:ext uri="{FF2B5EF4-FFF2-40B4-BE49-F238E27FC236}">
                <a16:creationId xmlns:a16="http://schemas.microsoft.com/office/drawing/2014/main" id="{191BFB78-F669-5A40-9E05-971DBAC6E374}"/>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phic 30">
            <a:extLst>
              <a:ext uri="{FF2B5EF4-FFF2-40B4-BE49-F238E27FC236}">
                <a16:creationId xmlns:a16="http://schemas.microsoft.com/office/drawing/2014/main" id="{FD8F2B21-A95B-8E4F-A8E5-DFDF9BE8C1DE}"/>
              </a:ext>
            </a:extLst>
          </p:cNvPr>
          <p:cNvPicPr>
            <a:picLocks noChangeAspect="1"/>
          </p:cNvPicPr>
          <p:nvPr/>
        </p:nvPicPr>
        <p:blipFill rotWithShape="1">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rcRect b="-5033"/>
          <a:stretch/>
        </p:blipFill>
        <p:spPr>
          <a:xfrm flipH="1">
            <a:off x="1357194" y="166391"/>
            <a:ext cx="2585180" cy="2715307"/>
          </a:xfrm>
          <a:prstGeom prst="rect">
            <a:avLst/>
          </a:prstGeom>
        </p:spPr>
      </p:pic>
      <p:pic>
        <p:nvPicPr>
          <p:cNvPr id="32" name="Graphic 31">
            <a:extLst>
              <a:ext uri="{FF2B5EF4-FFF2-40B4-BE49-F238E27FC236}">
                <a16:creationId xmlns:a16="http://schemas.microsoft.com/office/drawing/2014/main" id="{DF09A7FA-48DC-F046-B7E1-7A539CD5DF28}"/>
              </a:ext>
            </a:extLst>
          </p:cNvPr>
          <p:cNvPicPr>
            <a:picLocks noChangeAspect="1"/>
          </p:cNvPicPr>
          <p:nvPr/>
        </p:nvPicPr>
        <p:blipFill rotWithShape="1">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rcRect b="-5033"/>
          <a:stretch/>
        </p:blipFill>
        <p:spPr>
          <a:xfrm flipH="1">
            <a:off x="8252006" y="88442"/>
            <a:ext cx="2585180" cy="2715307"/>
          </a:xfrm>
          <a:prstGeom prst="rect">
            <a:avLst/>
          </a:prstGeom>
        </p:spPr>
      </p:pic>
      <p:sp>
        <p:nvSpPr>
          <p:cNvPr id="37" name="Rectangle 36">
            <a:extLst>
              <a:ext uri="{FF2B5EF4-FFF2-40B4-BE49-F238E27FC236}">
                <a16:creationId xmlns:a16="http://schemas.microsoft.com/office/drawing/2014/main" id="{DC65B03F-ED0F-2847-9C74-AF37655BF6BA}"/>
              </a:ext>
            </a:extLst>
          </p:cNvPr>
          <p:cNvSpPr/>
          <p:nvPr/>
        </p:nvSpPr>
        <p:spPr>
          <a:xfrm>
            <a:off x="968414" y="2272314"/>
            <a:ext cx="3352800" cy="550792"/>
          </a:xfrm>
          <a:prstGeom prst="rect">
            <a:avLst/>
          </a:prstGeom>
        </p:spPr>
        <p:txBody>
          <a:bodyPr wrap="square">
            <a:spAutoFit/>
          </a:bodyPr>
          <a:lstStyle/>
          <a:p>
            <a:pPr lvl="0" algn="ctr">
              <a:lnSpc>
                <a:spcPct val="110000"/>
              </a:lnSpc>
              <a:spcAft>
                <a:spcPts val="600"/>
              </a:spcAft>
              <a:buClr>
                <a:srgbClr val="1C37AE"/>
              </a:buClr>
              <a:defRPr/>
            </a:pPr>
            <a:r>
              <a:rPr lang="en-CA" sz="1400" b="1" dirty="0">
                <a:solidFill>
                  <a:schemeClr val="bg1"/>
                </a:solidFill>
                <a:latin typeface="Libre Franklin" pitchFamily="2" charset="77"/>
              </a:rPr>
              <a:t>Keep a distance of 2 meters </a:t>
            </a:r>
            <a:br>
              <a:rPr lang="en-CA" sz="1400" b="1" dirty="0">
                <a:solidFill>
                  <a:schemeClr val="bg1"/>
                </a:solidFill>
                <a:latin typeface="Libre Franklin" pitchFamily="2" charset="77"/>
              </a:rPr>
            </a:br>
            <a:r>
              <a:rPr lang="en-CA" sz="1400" b="1" dirty="0">
                <a:solidFill>
                  <a:schemeClr val="bg1"/>
                </a:solidFill>
                <a:latin typeface="Libre Franklin" pitchFamily="2" charset="77"/>
              </a:rPr>
              <a:t>(6 feet) between people </a:t>
            </a:r>
          </a:p>
        </p:txBody>
      </p:sp>
      <p:sp>
        <p:nvSpPr>
          <p:cNvPr id="40" name="Rectangle 39">
            <a:extLst>
              <a:ext uri="{FF2B5EF4-FFF2-40B4-BE49-F238E27FC236}">
                <a16:creationId xmlns:a16="http://schemas.microsoft.com/office/drawing/2014/main" id="{BBBC789B-11E7-E143-B027-BCA7EE2A74BD}"/>
              </a:ext>
            </a:extLst>
          </p:cNvPr>
          <p:cNvSpPr/>
          <p:nvPr/>
        </p:nvSpPr>
        <p:spPr>
          <a:xfrm>
            <a:off x="7870785" y="2264598"/>
            <a:ext cx="3352800" cy="550792"/>
          </a:xfrm>
          <a:prstGeom prst="rect">
            <a:avLst/>
          </a:prstGeom>
        </p:spPr>
        <p:txBody>
          <a:bodyPr wrap="square">
            <a:spAutoFit/>
          </a:bodyPr>
          <a:lstStyle/>
          <a:p>
            <a:pPr algn="ctr">
              <a:lnSpc>
                <a:spcPct val="110000"/>
              </a:lnSpc>
              <a:spcAft>
                <a:spcPts val="600"/>
              </a:spcAft>
              <a:buClr>
                <a:srgbClr val="1C37AE"/>
              </a:buClr>
              <a:defRPr/>
            </a:pPr>
            <a:r>
              <a:rPr lang="en-CA" sz="1400" b="1" dirty="0">
                <a:solidFill>
                  <a:schemeClr val="bg1"/>
                </a:solidFill>
                <a:latin typeface="Libre Franklin" pitchFamily="2" charset="77"/>
              </a:rPr>
              <a:t>Avoid physical contacts such as hand greetings, kissing and hugging </a:t>
            </a:r>
          </a:p>
        </p:txBody>
      </p:sp>
    </p:spTree>
    <p:extLst>
      <p:ext uri="{BB962C8B-B14F-4D97-AF65-F5344CB8AC3E}">
        <p14:creationId xmlns:p14="http://schemas.microsoft.com/office/powerpoint/2010/main" val="268475573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a:extLst>
              <a:ext uri="{FF2B5EF4-FFF2-40B4-BE49-F238E27FC236}">
                <a16:creationId xmlns:a16="http://schemas.microsoft.com/office/drawing/2014/main" id="{E579CDDE-0086-1644-BCAA-DB225C0D39A6}"/>
              </a:ext>
            </a:extLst>
          </p:cNvPr>
          <p:cNvPicPr>
            <a:picLocks noChangeAspect="1"/>
          </p:cNvPicPr>
          <p:nvPr/>
        </p:nvPicPr>
        <p:blipFill>
          <a:blip r:embed="rId2"/>
          <a:stretch>
            <a:fillRect/>
          </a:stretch>
        </p:blipFill>
        <p:spPr>
          <a:xfrm>
            <a:off x="0" y="1958"/>
            <a:ext cx="12192000" cy="6854084"/>
          </a:xfrm>
          <a:prstGeom prst="rect">
            <a:avLst/>
          </a:prstGeom>
        </p:spPr>
      </p:pic>
      <p:pic>
        <p:nvPicPr>
          <p:cNvPr id="60" name="Graphic 59">
            <a:extLst>
              <a:ext uri="{FF2B5EF4-FFF2-40B4-BE49-F238E27FC236}">
                <a16:creationId xmlns:a16="http://schemas.microsoft.com/office/drawing/2014/main" id="{56DBCA9B-E4B5-5640-990C-F6F90DE96736}"/>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b="-5033"/>
          <a:stretch/>
        </p:blipFill>
        <p:spPr>
          <a:xfrm flipH="1">
            <a:off x="3472797" y="585693"/>
            <a:ext cx="5230152" cy="5493415"/>
          </a:xfrm>
          <a:prstGeom prst="rect">
            <a:avLst/>
          </a:prstGeom>
        </p:spPr>
      </p:pic>
      <p:pic>
        <p:nvPicPr>
          <p:cNvPr id="25" name="Picture 24">
            <a:extLst>
              <a:ext uri="{FF2B5EF4-FFF2-40B4-BE49-F238E27FC236}">
                <a16:creationId xmlns:a16="http://schemas.microsoft.com/office/drawing/2014/main" id="{EF66B831-79A0-D543-B831-12644EF87AE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84011" y="5871366"/>
            <a:ext cx="1273892" cy="1135640"/>
          </a:xfrm>
          <a:prstGeom prst="rect">
            <a:avLst/>
          </a:prstGeom>
        </p:spPr>
      </p:pic>
      <p:sp>
        <p:nvSpPr>
          <p:cNvPr id="6" name="Title 3">
            <a:extLst>
              <a:ext uri="{FF2B5EF4-FFF2-40B4-BE49-F238E27FC236}">
                <a16:creationId xmlns:a16="http://schemas.microsoft.com/office/drawing/2014/main" id="{13E8D0F8-DBAE-CE4A-AAA7-2C24D87537FE}"/>
              </a:ext>
            </a:extLst>
          </p:cNvPr>
          <p:cNvSpPr txBox="1">
            <a:spLocks/>
          </p:cNvSpPr>
          <p:nvPr/>
        </p:nvSpPr>
        <p:spPr>
          <a:xfrm>
            <a:off x="913774" y="2722108"/>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gn="ctr">
              <a:lnSpc>
                <a:spcPct val="110000"/>
              </a:lnSpc>
            </a:pPr>
            <a:r>
              <a:rPr lang="en-US" sz="2800" dirty="0">
                <a:solidFill>
                  <a:schemeClr val="bg1"/>
                </a:solidFill>
                <a:latin typeface="Oswald" pitchFamily="2" charset="77"/>
              </a:rPr>
              <a:t>Social Distancing </a:t>
            </a:r>
            <a:br>
              <a:rPr lang="en-US" sz="2800" dirty="0">
                <a:solidFill>
                  <a:schemeClr val="bg1"/>
                </a:solidFill>
                <a:latin typeface="Oswald" pitchFamily="2" charset="77"/>
              </a:rPr>
            </a:br>
            <a:r>
              <a:rPr lang="en-US" sz="2800" dirty="0">
                <a:solidFill>
                  <a:schemeClr val="bg1"/>
                </a:solidFill>
                <a:latin typeface="Oswald" pitchFamily="2" charset="77"/>
              </a:rPr>
              <a:t>Tips</a:t>
            </a:r>
            <a:r>
              <a:rPr lang="en-US" sz="2000" dirty="0">
                <a:solidFill>
                  <a:schemeClr val="bg1"/>
                </a:solidFill>
                <a:latin typeface="Oswald" pitchFamily="2" charset="77"/>
              </a:rPr>
              <a:t> </a:t>
            </a:r>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BASIC EMPLOYEE COVID AWARENESS</a:t>
            </a:r>
            <a:r>
              <a:rPr lang="en-CA" sz="1050" dirty="0">
                <a:solidFill>
                  <a:prstClr val="black"/>
                </a:solidFill>
                <a:latin typeface="Manrope" pitchFamily="2" charset="0"/>
              </a:rPr>
              <a:t>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31</a:t>
            </a:fld>
            <a:r>
              <a:rPr lang="en-CA" sz="1050" dirty="0">
                <a:solidFill>
                  <a:prstClr val="black"/>
                </a:solidFill>
                <a:latin typeface="Manrope" pitchFamily="2" charset="0"/>
              </a:rPr>
              <a:t>  </a:t>
            </a:r>
            <a:endParaRPr lang="en-US" sz="1050"/>
          </a:p>
        </p:txBody>
      </p:sp>
      <p:pic>
        <p:nvPicPr>
          <p:cNvPr id="13" name="Graphic 12">
            <a:extLst>
              <a:ext uri="{FF2B5EF4-FFF2-40B4-BE49-F238E27FC236}">
                <a16:creationId xmlns:a16="http://schemas.microsoft.com/office/drawing/2014/main" id="{1798DF31-2413-EE4B-ADAC-7A55D1B034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74751" y="1273182"/>
            <a:ext cx="401095" cy="411342"/>
          </a:xfrm>
          <a:prstGeom prst="rect">
            <a:avLst/>
          </a:prstGeom>
        </p:spPr>
      </p:pic>
      <p:pic>
        <p:nvPicPr>
          <p:cNvPr id="14" name="Graphic 13">
            <a:extLst>
              <a:ext uri="{FF2B5EF4-FFF2-40B4-BE49-F238E27FC236}">
                <a16:creationId xmlns:a16="http://schemas.microsoft.com/office/drawing/2014/main" id="{0D5D43BA-26CF-504B-BD82-A315F8136F6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29703" y="1260990"/>
            <a:ext cx="401095" cy="411342"/>
          </a:xfrm>
          <a:prstGeom prst="rect">
            <a:avLst/>
          </a:prstGeom>
        </p:spPr>
      </p:pic>
      <p:sp>
        <p:nvSpPr>
          <p:cNvPr id="35" name="Oval 34">
            <a:extLst>
              <a:ext uri="{FF2B5EF4-FFF2-40B4-BE49-F238E27FC236}">
                <a16:creationId xmlns:a16="http://schemas.microsoft.com/office/drawing/2014/main" id="{26D066F8-043E-0449-AF0E-23AF6BE16BFE}"/>
              </a:ext>
            </a:extLst>
          </p:cNvPr>
          <p:cNvSpPr/>
          <p:nvPr/>
        </p:nvSpPr>
        <p:spPr>
          <a:xfrm>
            <a:off x="1857421" y="672978"/>
            <a:ext cx="1567339" cy="1567339"/>
          </a:xfrm>
          <a:prstGeom prst="ellipse">
            <a:avLst/>
          </a:prstGeom>
          <a:solidFill>
            <a:srgbClr val="244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D4599786-3F08-6043-9BBE-FA884044096D}"/>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Lst>
          </a:blip>
          <a:stretch>
            <a:fillRect/>
          </a:stretch>
        </p:blipFill>
        <p:spPr>
          <a:xfrm>
            <a:off x="2172356" y="948274"/>
            <a:ext cx="948381" cy="902279"/>
          </a:xfrm>
          <a:prstGeom prst="rect">
            <a:avLst/>
          </a:prstGeom>
          <a:solidFill>
            <a:srgbClr val="244582"/>
          </a:solidFill>
        </p:spPr>
      </p:pic>
      <p:sp>
        <p:nvSpPr>
          <p:cNvPr id="38" name="Oval 37">
            <a:extLst>
              <a:ext uri="{FF2B5EF4-FFF2-40B4-BE49-F238E27FC236}">
                <a16:creationId xmlns:a16="http://schemas.microsoft.com/office/drawing/2014/main" id="{09B16422-2A7F-5047-8860-9C88740D21C6}"/>
              </a:ext>
            </a:extLst>
          </p:cNvPr>
          <p:cNvSpPr/>
          <p:nvPr/>
        </p:nvSpPr>
        <p:spPr>
          <a:xfrm>
            <a:off x="8776960" y="672978"/>
            <a:ext cx="1567339" cy="1567339"/>
          </a:xfrm>
          <a:prstGeom prst="ellipse">
            <a:avLst/>
          </a:prstGeom>
          <a:solidFill>
            <a:srgbClr val="EE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3481E86B-4D91-BC40-BE97-BA384AB10719}"/>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100000"/>
                    </a14:imgEffect>
                  </a14:imgLayer>
                </a14:imgProps>
              </a:ext>
            </a:extLst>
          </a:blip>
          <a:stretch>
            <a:fillRect/>
          </a:stretch>
        </p:blipFill>
        <p:spPr>
          <a:xfrm>
            <a:off x="9094858" y="983426"/>
            <a:ext cx="921900" cy="900460"/>
          </a:xfrm>
          <a:prstGeom prst="rect">
            <a:avLst/>
          </a:prstGeom>
        </p:spPr>
      </p:pic>
      <p:sp>
        <p:nvSpPr>
          <p:cNvPr id="53" name="Oval 52">
            <a:extLst>
              <a:ext uri="{FF2B5EF4-FFF2-40B4-BE49-F238E27FC236}">
                <a16:creationId xmlns:a16="http://schemas.microsoft.com/office/drawing/2014/main" id="{EE65139E-4AF9-0444-8CD0-76E95C9EEFE9}"/>
              </a:ext>
            </a:extLst>
          </p:cNvPr>
          <p:cNvSpPr/>
          <p:nvPr/>
        </p:nvSpPr>
        <p:spPr>
          <a:xfrm>
            <a:off x="8814963" y="3369898"/>
            <a:ext cx="1567339" cy="1567339"/>
          </a:xfrm>
          <a:prstGeom prst="ellipse">
            <a:avLst/>
          </a:prstGeom>
          <a:solidFill>
            <a:srgbClr val="762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85065D06-0C6D-504F-A380-143E4A33C30F}"/>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100000"/>
                    </a14:imgEffect>
                  </a14:imgLayer>
                </a14:imgProps>
              </a:ext>
            </a:extLst>
          </a:blip>
          <a:stretch>
            <a:fillRect/>
          </a:stretch>
        </p:blipFill>
        <p:spPr>
          <a:xfrm>
            <a:off x="9152832" y="3659545"/>
            <a:ext cx="908283" cy="908283"/>
          </a:xfrm>
          <a:prstGeom prst="rect">
            <a:avLst/>
          </a:prstGeom>
        </p:spPr>
      </p:pic>
      <p:sp>
        <p:nvSpPr>
          <p:cNvPr id="26" name="Rectangle 25">
            <a:extLst>
              <a:ext uri="{FF2B5EF4-FFF2-40B4-BE49-F238E27FC236}">
                <a16:creationId xmlns:a16="http://schemas.microsoft.com/office/drawing/2014/main" id="{191BFB78-F669-5A40-9E05-971DBAC6E374}"/>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phic 30">
            <a:extLst>
              <a:ext uri="{FF2B5EF4-FFF2-40B4-BE49-F238E27FC236}">
                <a16:creationId xmlns:a16="http://schemas.microsoft.com/office/drawing/2014/main" id="{FD8F2B21-A95B-8E4F-A8E5-DFDF9BE8C1DE}"/>
              </a:ext>
            </a:extLst>
          </p:cNvPr>
          <p:cNvPicPr>
            <a:picLocks noChangeAspect="1"/>
          </p:cNvPicPr>
          <p:nvPr/>
        </p:nvPicPr>
        <p:blipFill rotWithShape="1">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rcRect b="-5033"/>
          <a:stretch/>
        </p:blipFill>
        <p:spPr>
          <a:xfrm flipH="1">
            <a:off x="1357194" y="166391"/>
            <a:ext cx="2585180" cy="2715307"/>
          </a:xfrm>
          <a:prstGeom prst="rect">
            <a:avLst/>
          </a:prstGeom>
        </p:spPr>
      </p:pic>
      <p:pic>
        <p:nvPicPr>
          <p:cNvPr id="32" name="Graphic 31">
            <a:extLst>
              <a:ext uri="{FF2B5EF4-FFF2-40B4-BE49-F238E27FC236}">
                <a16:creationId xmlns:a16="http://schemas.microsoft.com/office/drawing/2014/main" id="{DF09A7FA-48DC-F046-B7E1-7A539CD5DF28}"/>
              </a:ext>
            </a:extLst>
          </p:cNvPr>
          <p:cNvPicPr>
            <a:picLocks noChangeAspect="1"/>
          </p:cNvPicPr>
          <p:nvPr/>
        </p:nvPicPr>
        <p:blipFill rotWithShape="1">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rcRect b="-5033"/>
          <a:stretch/>
        </p:blipFill>
        <p:spPr>
          <a:xfrm flipH="1">
            <a:off x="8252006" y="88442"/>
            <a:ext cx="2585180" cy="2715307"/>
          </a:xfrm>
          <a:prstGeom prst="rect">
            <a:avLst/>
          </a:prstGeom>
        </p:spPr>
      </p:pic>
      <p:pic>
        <p:nvPicPr>
          <p:cNvPr id="33" name="Graphic 32">
            <a:extLst>
              <a:ext uri="{FF2B5EF4-FFF2-40B4-BE49-F238E27FC236}">
                <a16:creationId xmlns:a16="http://schemas.microsoft.com/office/drawing/2014/main" id="{C7800A2E-CAF3-B141-8C15-F29F79CEDE1F}"/>
              </a:ext>
            </a:extLst>
          </p:cNvPr>
          <p:cNvPicPr>
            <a:picLocks noChangeAspect="1"/>
          </p:cNvPicPr>
          <p:nvPr/>
        </p:nvPicPr>
        <p:blipFill rotWithShape="1">
          <a:blip r:embed="rId19">
            <a:extLst>
              <a:ext uri="{28A0092B-C50C-407E-A947-70E740481C1C}">
                <a14:useLocalDpi xmlns:a14="http://schemas.microsoft.com/office/drawing/2010/main"/>
              </a:ext>
              <a:ext uri="{96DAC541-7B7A-43D3-8B79-37D633B846F1}">
                <asvg:svgBlip xmlns:asvg="http://schemas.microsoft.com/office/drawing/2016/SVG/main" r:embed="rId20"/>
              </a:ext>
            </a:extLst>
          </a:blip>
          <a:srcRect b="-5033"/>
          <a:stretch/>
        </p:blipFill>
        <p:spPr>
          <a:xfrm flipH="1">
            <a:off x="8295131" y="2781037"/>
            <a:ext cx="2585180" cy="2715307"/>
          </a:xfrm>
          <a:prstGeom prst="rect">
            <a:avLst/>
          </a:prstGeom>
        </p:spPr>
      </p:pic>
      <p:sp>
        <p:nvSpPr>
          <p:cNvPr id="37" name="Rectangle 36">
            <a:extLst>
              <a:ext uri="{FF2B5EF4-FFF2-40B4-BE49-F238E27FC236}">
                <a16:creationId xmlns:a16="http://schemas.microsoft.com/office/drawing/2014/main" id="{DC65B03F-ED0F-2847-9C74-AF37655BF6BA}"/>
              </a:ext>
            </a:extLst>
          </p:cNvPr>
          <p:cNvSpPr/>
          <p:nvPr/>
        </p:nvSpPr>
        <p:spPr>
          <a:xfrm>
            <a:off x="968414" y="2272314"/>
            <a:ext cx="3352800" cy="550792"/>
          </a:xfrm>
          <a:prstGeom prst="rect">
            <a:avLst/>
          </a:prstGeom>
        </p:spPr>
        <p:txBody>
          <a:bodyPr wrap="square">
            <a:spAutoFit/>
          </a:bodyPr>
          <a:lstStyle/>
          <a:p>
            <a:pPr lvl="0" algn="ctr">
              <a:lnSpc>
                <a:spcPct val="110000"/>
              </a:lnSpc>
              <a:spcAft>
                <a:spcPts val="600"/>
              </a:spcAft>
              <a:buClr>
                <a:srgbClr val="1C37AE"/>
              </a:buClr>
              <a:defRPr/>
            </a:pPr>
            <a:r>
              <a:rPr lang="en-CA" sz="1400" b="1" dirty="0">
                <a:solidFill>
                  <a:schemeClr val="bg1"/>
                </a:solidFill>
                <a:latin typeface="Libre Franklin" pitchFamily="2" charset="77"/>
              </a:rPr>
              <a:t>Keep a distance of 2 meters </a:t>
            </a:r>
            <a:br>
              <a:rPr lang="en-CA" sz="1400" b="1" dirty="0">
                <a:solidFill>
                  <a:schemeClr val="bg1"/>
                </a:solidFill>
                <a:latin typeface="Libre Franklin" pitchFamily="2" charset="77"/>
              </a:rPr>
            </a:br>
            <a:r>
              <a:rPr lang="en-CA" sz="1400" b="1" dirty="0">
                <a:solidFill>
                  <a:schemeClr val="bg1"/>
                </a:solidFill>
                <a:latin typeface="Libre Franklin" pitchFamily="2" charset="77"/>
              </a:rPr>
              <a:t>(6 feet) between people </a:t>
            </a:r>
          </a:p>
        </p:txBody>
      </p:sp>
      <p:sp>
        <p:nvSpPr>
          <p:cNvPr id="40" name="Rectangle 39">
            <a:extLst>
              <a:ext uri="{FF2B5EF4-FFF2-40B4-BE49-F238E27FC236}">
                <a16:creationId xmlns:a16="http://schemas.microsoft.com/office/drawing/2014/main" id="{BBBC789B-11E7-E143-B027-BCA7EE2A74BD}"/>
              </a:ext>
            </a:extLst>
          </p:cNvPr>
          <p:cNvSpPr/>
          <p:nvPr/>
        </p:nvSpPr>
        <p:spPr>
          <a:xfrm>
            <a:off x="7870785" y="2264598"/>
            <a:ext cx="3352800" cy="550792"/>
          </a:xfrm>
          <a:prstGeom prst="rect">
            <a:avLst/>
          </a:prstGeom>
        </p:spPr>
        <p:txBody>
          <a:bodyPr wrap="square">
            <a:spAutoFit/>
          </a:bodyPr>
          <a:lstStyle/>
          <a:p>
            <a:pPr algn="ctr">
              <a:lnSpc>
                <a:spcPct val="110000"/>
              </a:lnSpc>
              <a:spcAft>
                <a:spcPts val="600"/>
              </a:spcAft>
              <a:buClr>
                <a:srgbClr val="1C37AE"/>
              </a:buClr>
              <a:defRPr/>
            </a:pPr>
            <a:r>
              <a:rPr lang="en-CA" sz="1400" b="1" dirty="0">
                <a:solidFill>
                  <a:schemeClr val="bg1"/>
                </a:solidFill>
                <a:latin typeface="Libre Franklin" pitchFamily="2" charset="77"/>
              </a:rPr>
              <a:t>Avoid physical contacts such as hand greetings, kissing and hugging </a:t>
            </a:r>
          </a:p>
        </p:txBody>
      </p:sp>
      <p:sp>
        <p:nvSpPr>
          <p:cNvPr id="55" name="Rectangle 54">
            <a:extLst>
              <a:ext uri="{FF2B5EF4-FFF2-40B4-BE49-F238E27FC236}">
                <a16:creationId xmlns:a16="http://schemas.microsoft.com/office/drawing/2014/main" id="{14E62141-143D-A74B-8ADD-1C9D698E9E68}"/>
              </a:ext>
            </a:extLst>
          </p:cNvPr>
          <p:cNvSpPr/>
          <p:nvPr/>
        </p:nvSpPr>
        <p:spPr>
          <a:xfrm>
            <a:off x="7970910" y="4996243"/>
            <a:ext cx="3352800" cy="550792"/>
          </a:xfrm>
          <a:prstGeom prst="rect">
            <a:avLst/>
          </a:prstGeom>
        </p:spPr>
        <p:txBody>
          <a:bodyPr wrap="square">
            <a:spAutoFit/>
          </a:bodyPr>
          <a:lstStyle/>
          <a:p>
            <a:pPr lvl="0" algn="ctr">
              <a:lnSpc>
                <a:spcPct val="110000"/>
              </a:lnSpc>
              <a:spcAft>
                <a:spcPts val="600"/>
              </a:spcAft>
              <a:buClr>
                <a:srgbClr val="1C37AE"/>
              </a:buClr>
              <a:defRPr/>
            </a:pPr>
            <a:r>
              <a:rPr lang="en-CA" sz="1400" b="1" dirty="0">
                <a:solidFill>
                  <a:schemeClr val="bg1"/>
                </a:solidFill>
                <a:latin typeface="Libre Franklin" pitchFamily="2" charset="77"/>
              </a:rPr>
              <a:t>Avoid contact with </a:t>
            </a:r>
            <a:br>
              <a:rPr lang="en-CA" sz="1400" b="1" dirty="0">
                <a:solidFill>
                  <a:schemeClr val="bg1"/>
                </a:solidFill>
                <a:latin typeface="Libre Franklin" pitchFamily="2" charset="77"/>
              </a:rPr>
            </a:br>
            <a:r>
              <a:rPr lang="en-CA" sz="1400" b="1" dirty="0">
                <a:solidFill>
                  <a:schemeClr val="bg1"/>
                </a:solidFill>
                <a:latin typeface="Libre Franklin" pitchFamily="2" charset="77"/>
              </a:rPr>
              <a:t>anyone who is sick</a:t>
            </a:r>
          </a:p>
        </p:txBody>
      </p:sp>
    </p:spTree>
    <p:extLst>
      <p:ext uri="{BB962C8B-B14F-4D97-AF65-F5344CB8AC3E}">
        <p14:creationId xmlns:p14="http://schemas.microsoft.com/office/powerpoint/2010/main" val="3186230156"/>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a:extLst>
              <a:ext uri="{FF2B5EF4-FFF2-40B4-BE49-F238E27FC236}">
                <a16:creationId xmlns:a16="http://schemas.microsoft.com/office/drawing/2014/main" id="{E579CDDE-0086-1644-BCAA-DB225C0D39A6}"/>
              </a:ext>
            </a:extLst>
          </p:cNvPr>
          <p:cNvPicPr>
            <a:picLocks noChangeAspect="1"/>
          </p:cNvPicPr>
          <p:nvPr/>
        </p:nvPicPr>
        <p:blipFill>
          <a:blip r:embed="rId2"/>
          <a:stretch>
            <a:fillRect/>
          </a:stretch>
        </p:blipFill>
        <p:spPr>
          <a:xfrm>
            <a:off x="0" y="1958"/>
            <a:ext cx="12192000" cy="6854084"/>
          </a:xfrm>
          <a:prstGeom prst="rect">
            <a:avLst/>
          </a:prstGeom>
        </p:spPr>
      </p:pic>
      <p:pic>
        <p:nvPicPr>
          <p:cNvPr id="60" name="Graphic 59">
            <a:extLst>
              <a:ext uri="{FF2B5EF4-FFF2-40B4-BE49-F238E27FC236}">
                <a16:creationId xmlns:a16="http://schemas.microsoft.com/office/drawing/2014/main" id="{56DBCA9B-E4B5-5640-990C-F6F90DE96736}"/>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b="-5033"/>
          <a:stretch/>
        </p:blipFill>
        <p:spPr>
          <a:xfrm flipH="1">
            <a:off x="3472797" y="585693"/>
            <a:ext cx="5230152" cy="5493415"/>
          </a:xfrm>
          <a:prstGeom prst="rect">
            <a:avLst/>
          </a:prstGeom>
        </p:spPr>
      </p:pic>
      <p:pic>
        <p:nvPicPr>
          <p:cNvPr id="25" name="Picture 24">
            <a:extLst>
              <a:ext uri="{FF2B5EF4-FFF2-40B4-BE49-F238E27FC236}">
                <a16:creationId xmlns:a16="http://schemas.microsoft.com/office/drawing/2014/main" id="{EF66B831-79A0-D543-B831-12644EF87AE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84011" y="5871366"/>
            <a:ext cx="1273892" cy="1135640"/>
          </a:xfrm>
          <a:prstGeom prst="rect">
            <a:avLst/>
          </a:prstGeom>
        </p:spPr>
      </p:pic>
      <p:sp>
        <p:nvSpPr>
          <p:cNvPr id="6" name="Title 3">
            <a:extLst>
              <a:ext uri="{FF2B5EF4-FFF2-40B4-BE49-F238E27FC236}">
                <a16:creationId xmlns:a16="http://schemas.microsoft.com/office/drawing/2014/main" id="{13E8D0F8-DBAE-CE4A-AAA7-2C24D87537FE}"/>
              </a:ext>
            </a:extLst>
          </p:cNvPr>
          <p:cNvSpPr txBox="1">
            <a:spLocks/>
          </p:cNvSpPr>
          <p:nvPr/>
        </p:nvSpPr>
        <p:spPr>
          <a:xfrm>
            <a:off x="913774" y="2722108"/>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gn="ctr">
              <a:lnSpc>
                <a:spcPct val="110000"/>
              </a:lnSpc>
            </a:pPr>
            <a:r>
              <a:rPr lang="en-US" sz="2800" dirty="0">
                <a:solidFill>
                  <a:schemeClr val="bg1"/>
                </a:solidFill>
                <a:latin typeface="Oswald" pitchFamily="2" charset="77"/>
              </a:rPr>
              <a:t>Social Distancing </a:t>
            </a:r>
            <a:br>
              <a:rPr lang="en-US" sz="2800" dirty="0">
                <a:solidFill>
                  <a:schemeClr val="bg1"/>
                </a:solidFill>
                <a:latin typeface="Oswald" pitchFamily="2" charset="77"/>
              </a:rPr>
            </a:br>
            <a:r>
              <a:rPr lang="en-US" sz="2800" dirty="0">
                <a:solidFill>
                  <a:schemeClr val="bg1"/>
                </a:solidFill>
                <a:latin typeface="Oswald" pitchFamily="2" charset="77"/>
              </a:rPr>
              <a:t>Tips</a:t>
            </a:r>
            <a:r>
              <a:rPr lang="en-US" sz="2000" dirty="0">
                <a:solidFill>
                  <a:schemeClr val="bg1"/>
                </a:solidFill>
                <a:latin typeface="Oswald" pitchFamily="2" charset="77"/>
              </a:rPr>
              <a:t> </a:t>
            </a:r>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BASIC EMPLOYEE COVID AWARENESS</a:t>
            </a:r>
            <a:r>
              <a:rPr lang="en-CA" sz="1050" dirty="0">
                <a:solidFill>
                  <a:prstClr val="black"/>
                </a:solidFill>
                <a:latin typeface="Manrope" pitchFamily="2" charset="0"/>
              </a:rPr>
              <a:t>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32</a:t>
            </a:fld>
            <a:r>
              <a:rPr lang="en-CA" sz="1050" dirty="0">
                <a:solidFill>
                  <a:prstClr val="black"/>
                </a:solidFill>
                <a:latin typeface="Manrope" pitchFamily="2" charset="0"/>
              </a:rPr>
              <a:t>  </a:t>
            </a:r>
            <a:endParaRPr lang="en-US" sz="1050"/>
          </a:p>
        </p:txBody>
      </p:sp>
      <p:pic>
        <p:nvPicPr>
          <p:cNvPr id="13" name="Graphic 12">
            <a:extLst>
              <a:ext uri="{FF2B5EF4-FFF2-40B4-BE49-F238E27FC236}">
                <a16:creationId xmlns:a16="http://schemas.microsoft.com/office/drawing/2014/main" id="{1798DF31-2413-EE4B-ADAC-7A55D1B034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74751" y="1273182"/>
            <a:ext cx="401095" cy="411342"/>
          </a:xfrm>
          <a:prstGeom prst="rect">
            <a:avLst/>
          </a:prstGeom>
        </p:spPr>
      </p:pic>
      <p:pic>
        <p:nvPicPr>
          <p:cNvPr id="14" name="Graphic 13">
            <a:extLst>
              <a:ext uri="{FF2B5EF4-FFF2-40B4-BE49-F238E27FC236}">
                <a16:creationId xmlns:a16="http://schemas.microsoft.com/office/drawing/2014/main" id="{0D5D43BA-26CF-504B-BD82-A315F8136F6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29703" y="1260990"/>
            <a:ext cx="401095" cy="411342"/>
          </a:xfrm>
          <a:prstGeom prst="rect">
            <a:avLst/>
          </a:prstGeom>
        </p:spPr>
      </p:pic>
      <p:sp>
        <p:nvSpPr>
          <p:cNvPr id="35" name="Oval 34">
            <a:extLst>
              <a:ext uri="{FF2B5EF4-FFF2-40B4-BE49-F238E27FC236}">
                <a16:creationId xmlns:a16="http://schemas.microsoft.com/office/drawing/2014/main" id="{26D066F8-043E-0449-AF0E-23AF6BE16BFE}"/>
              </a:ext>
            </a:extLst>
          </p:cNvPr>
          <p:cNvSpPr/>
          <p:nvPr/>
        </p:nvSpPr>
        <p:spPr>
          <a:xfrm>
            <a:off x="1857421" y="672978"/>
            <a:ext cx="1567339" cy="1567339"/>
          </a:xfrm>
          <a:prstGeom prst="ellipse">
            <a:avLst/>
          </a:prstGeom>
          <a:solidFill>
            <a:srgbClr val="244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D4599786-3F08-6043-9BBE-FA884044096D}"/>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Lst>
          </a:blip>
          <a:stretch>
            <a:fillRect/>
          </a:stretch>
        </p:blipFill>
        <p:spPr>
          <a:xfrm>
            <a:off x="2172356" y="948274"/>
            <a:ext cx="948381" cy="902279"/>
          </a:xfrm>
          <a:prstGeom prst="rect">
            <a:avLst/>
          </a:prstGeom>
          <a:solidFill>
            <a:srgbClr val="244582"/>
          </a:solidFill>
        </p:spPr>
      </p:pic>
      <p:sp>
        <p:nvSpPr>
          <p:cNvPr id="38" name="Oval 37">
            <a:extLst>
              <a:ext uri="{FF2B5EF4-FFF2-40B4-BE49-F238E27FC236}">
                <a16:creationId xmlns:a16="http://schemas.microsoft.com/office/drawing/2014/main" id="{09B16422-2A7F-5047-8860-9C88740D21C6}"/>
              </a:ext>
            </a:extLst>
          </p:cNvPr>
          <p:cNvSpPr/>
          <p:nvPr/>
        </p:nvSpPr>
        <p:spPr>
          <a:xfrm>
            <a:off x="8776960" y="672978"/>
            <a:ext cx="1567339" cy="1567339"/>
          </a:xfrm>
          <a:prstGeom prst="ellipse">
            <a:avLst/>
          </a:prstGeom>
          <a:solidFill>
            <a:srgbClr val="EE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3481E86B-4D91-BC40-BE97-BA384AB10719}"/>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100000"/>
                    </a14:imgEffect>
                  </a14:imgLayer>
                </a14:imgProps>
              </a:ext>
            </a:extLst>
          </a:blip>
          <a:stretch>
            <a:fillRect/>
          </a:stretch>
        </p:blipFill>
        <p:spPr>
          <a:xfrm>
            <a:off x="9094858" y="983426"/>
            <a:ext cx="921900" cy="900460"/>
          </a:xfrm>
          <a:prstGeom prst="rect">
            <a:avLst/>
          </a:prstGeom>
        </p:spPr>
      </p:pic>
      <p:sp>
        <p:nvSpPr>
          <p:cNvPr id="53" name="Oval 52">
            <a:extLst>
              <a:ext uri="{FF2B5EF4-FFF2-40B4-BE49-F238E27FC236}">
                <a16:creationId xmlns:a16="http://schemas.microsoft.com/office/drawing/2014/main" id="{EE65139E-4AF9-0444-8CD0-76E95C9EEFE9}"/>
              </a:ext>
            </a:extLst>
          </p:cNvPr>
          <p:cNvSpPr/>
          <p:nvPr/>
        </p:nvSpPr>
        <p:spPr>
          <a:xfrm>
            <a:off x="8814963" y="3369898"/>
            <a:ext cx="1567339" cy="1567339"/>
          </a:xfrm>
          <a:prstGeom prst="ellipse">
            <a:avLst/>
          </a:prstGeom>
          <a:solidFill>
            <a:srgbClr val="762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85065D06-0C6D-504F-A380-143E4A33C30F}"/>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100000"/>
                    </a14:imgEffect>
                  </a14:imgLayer>
                </a14:imgProps>
              </a:ext>
            </a:extLst>
          </a:blip>
          <a:stretch>
            <a:fillRect/>
          </a:stretch>
        </p:blipFill>
        <p:spPr>
          <a:xfrm>
            <a:off x="9152832" y="3659545"/>
            <a:ext cx="908283" cy="908283"/>
          </a:xfrm>
          <a:prstGeom prst="rect">
            <a:avLst/>
          </a:prstGeom>
        </p:spPr>
      </p:pic>
      <p:sp>
        <p:nvSpPr>
          <p:cNvPr id="58" name="Oval 57">
            <a:extLst>
              <a:ext uri="{FF2B5EF4-FFF2-40B4-BE49-F238E27FC236}">
                <a16:creationId xmlns:a16="http://schemas.microsoft.com/office/drawing/2014/main" id="{F6C5BACB-83E1-514B-A202-AD27A8695336}"/>
              </a:ext>
            </a:extLst>
          </p:cNvPr>
          <p:cNvSpPr/>
          <p:nvPr/>
        </p:nvSpPr>
        <p:spPr>
          <a:xfrm>
            <a:off x="1867912" y="3369898"/>
            <a:ext cx="1567339" cy="1567339"/>
          </a:xfrm>
          <a:prstGeom prst="ellipse">
            <a:avLst/>
          </a:prstGeom>
          <a:solidFill>
            <a:srgbClr val="87B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a:extLst>
              <a:ext uri="{FF2B5EF4-FFF2-40B4-BE49-F238E27FC236}">
                <a16:creationId xmlns:a16="http://schemas.microsoft.com/office/drawing/2014/main" id="{05CC5AC8-5038-9840-9555-6EF108757C58}"/>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bright="100000"/>
                    </a14:imgEffect>
                  </a14:imgLayer>
                </a14:imgProps>
              </a:ext>
            </a:extLst>
          </a:blip>
          <a:stretch>
            <a:fillRect/>
          </a:stretch>
        </p:blipFill>
        <p:spPr>
          <a:xfrm>
            <a:off x="2178007" y="3663237"/>
            <a:ext cx="926210" cy="926210"/>
          </a:xfrm>
          <a:prstGeom prst="rect">
            <a:avLst/>
          </a:prstGeom>
        </p:spPr>
      </p:pic>
      <p:sp>
        <p:nvSpPr>
          <p:cNvPr id="26" name="Rectangle 25">
            <a:extLst>
              <a:ext uri="{FF2B5EF4-FFF2-40B4-BE49-F238E27FC236}">
                <a16:creationId xmlns:a16="http://schemas.microsoft.com/office/drawing/2014/main" id="{191BFB78-F669-5A40-9E05-971DBAC6E374}"/>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phic 30">
            <a:extLst>
              <a:ext uri="{FF2B5EF4-FFF2-40B4-BE49-F238E27FC236}">
                <a16:creationId xmlns:a16="http://schemas.microsoft.com/office/drawing/2014/main" id="{FD8F2B21-A95B-8E4F-A8E5-DFDF9BE8C1DE}"/>
              </a:ext>
            </a:extLst>
          </p:cNvPr>
          <p:cNvPicPr>
            <a:picLocks noChangeAspect="1"/>
          </p:cNvPicPr>
          <p:nvPr/>
        </p:nvPicPr>
        <p:blipFill rotWithShape="1">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rcRect b="-5033"/>
          <a:stretch/>
        </p:blipFill>
        <p:spPr>
          <a:xfrm flipH="1">
            <a:off x="1357194" y="166391"/>
            <a:ext cx="2585180" cy="2715307"/>
          </a:xfrm>
          <a:prstGeom prst="rect">
            <a:avLst/>
          </a:prstGeom>
        </p:spPr>
      </p:pic>
      <p:pic>
        <p:nvPicPr>
          <p:cNvPr id="32" name="Graphic 31">
            <a:extLst>
              <a:ext uri="{FF2B5EF4-FFF2-40B4-BE49-F238E27FC236}">
                <a16:creationId xmlns:a16="http://schemas.microsoft.com/office/drawing/2014/main" id="{DF09A7FA-48DC-F046-B7E1-7A539CD5DF28}"/>
              </a:ext>
            </a:extLst>
          </p:cNvPr>
          <p:cNvPicPr>
            <a:picLocks noChangeAspect="1"/>
          </p:cNvPicPr>
          <p:nvPr/>
        </p:nvPicPr>
        <p:blipFill rotWithShape="1">
          <a:blip r:embed="rId19">
            <a:extLst>
              <a:ext uri="{28A0092B-C50C-407E-A947-70E740481C1C}">
                <a14:useLocalDpi xmlns:a14="http://schemas.microsoft.com/office/drawing/2010/main"/>
              </a:ext>
              <a:ext uri="{96DAC541-7B7A-43D3-8B79-37D633B846F1}">
                <asvg:svgBlip xmlns:asvg="http://schemas.microsoft.com/office/drawing/2016/SVG/main" r:embed="rId20"/>
              </a:ext>
            </a:extLst>
          </a:blip>
          <a:srcRect b="-5033"/>
          <a:stretch/>
        </p:blipFill>
        <p:spPr>
          <a:xfrm flipH="1">
            <a:off x="8252006" y="88442"/>
            <a:ext cx="2585180" cy="2715307"/>
          </a:xfrm>
          <a:prstGeom prst="rect">
            <a:avLst/>
          </a:prstGeom>
        </p:spPr>
      </p:pic>
      <p:pic>
        <p:nvPicPr>
          <p:cNvPr id="33" name="Graphic 32">
            <a:extLst>
              <a:ext uri="{FF2B5EF4-FFF2-40B4-BE49-F238E27FC236}">
                <a16:creationId xmlns:a16="http://schemas.microsoft.com/office/drawing/2014/main" id="{C7800A2E-CAF3-B141-8C15-F29F79CEDE1F}"/>
              </a:ext>
            </a:extLst>
          </p:cNvPr>
          <p:cNvPicPr>
            <a:picLocks noChangeAspect="1"/>
          </p:cNvPicPr>
          <p:nvPr/>
        </p:nvPicPr>
        <p:blipFill rotWithShape="1">
          <a:blip r:embed="rId21">
            <a:extLst>
              <a:ext uri="{28A0092B-C50C-407E-A947-70E740481C1C}">
                <a14:useLocalDpi xmlns:a14="http://schemas.microsoft.com/office/drawing/2010/main"/>
              </a:ext>
              <a:ext uri="{96DAC541-7B7A-43D3-8B79-37D633B846F1}">
                <asvg:svgBlip xmlns:asvg="http://schemas.microsoft.com/office/drawing/2016/SVG/main" r:embed="rId22"/>
              </a:ext>
            </a:extLst>
          </a:blip>
          <a:srcRect b="-5033"/>
          <a:stretch/>
        </p:blipFill>
        <p:spPr>
          <a:xfrm flipH="1">
            <a:off x="8306042" y="2890233"/>
            <a:ext cx="2585180" cy="2715307"/>
          </a:xfrm>
          <a:prstGeom prst="rect">
            <a:avLst/>
          </a:prstGeom>
        </p:spPr>
      </p:pic>
      <p:pic>
        <p:nvPicPr>
          <p:cNvPr id="34" name="Graphic 33">
            <a:extLst>
              <a:ext uri="{FF2B5EF4-FFF2-40B4-BE49-F238E27FC236}">
                <a16:creationId xmlns:a16="http://schemas.microsoft.com/office/drawing/2014/main" id="{603141AD-0A70-7B49-8176-99313C55C4E4}"/>
              </a:ext>
            </a:extLst>
          </p:cNvPr>
          <p:cNvPicPr>
            <a:picLocks noChangeAspect="1"/>
          </p:cNvPicPr>
          <p:nvPr/>
        </p:nvPicPr>
        <p:blipFill rotWithShape="1">
          <a:blip r:embed="rId23">
            <a:extLst>
              <a:ext uri="{28A0092B-C50C-407E-A947-70E740481C1C}">
                <a14:useLocalDpi xmlns:a14="http://schemas.microsoft.com/office/drawing/2010/main"/>
              </a:ext>
              <a:ext uri="{96DAC541-7B7A-43D3-8B79-37D633B846F1}">
                <asvg:svgBlip xmlns:asvg="http://schemas.microsoft.com/office/drawing/2016/SVG/main" r:embed="rId24"/>
              </a:ext>
            </a:extLst>
          </a:blip>
          <a:srcRect b="-5033"/>
          <a:stretch/>
        </p:blipFill>
        <p:spPr>
          <a:xfrm flipH="1">
            <a:off x="1354045" y="2862533"/>
            <a:ext cx="2585180" cy="2715307"/>
          </a:xfrm>
          <a:prstGeom prst="rect">
            <a:avLst/>
          </a:prstGeom>
        </p:spPr>
      </p:pic>
      <p:sp>
        <p:nvSpPr>
          <p:cNvPr id="37" name="Rectangle 36">
            <a:extLst>
              <a:ext uri="{FF2B5EF4-FFF2-40B4-BE49-F238E27FC236}">
                <a16:creationId xmlns:a16="http://schemas.microsoft.com/office/drawing/2014/main" id="{DC65B03F-ED0F-2847-9C74-AF37655BF6BA}"/>
              </a:ext>
            </a:extLst>
          </p:cNvPr>
          <p:cNvSpPr/>
          <p:nvPr/>
        </p:nvSpPr>
        <p:spPr>
          <a:xfrm>
            <a:off x="968414" y="2272314"/>
            <a:ext cx="3352800" cy="550792"/>
          </a:xfrm>
          <a:prstGeom prst="rect">
            <a:avLst/>
          </a:prstGeom>
        </p:spPr>
        <p:txBody>
          <a:bodyPr wrap="square">
            <a:spAutoFit/>
          </a:bodyPr>
          <a:lstStyle/>
          <a:p>
            <a:pPr lvl="0" algn="ctr">
              <a:lnSpc>
                <a:spcPct val="110000"/>
              </a:lnSpc>
              <a:spcAft>
                <a:spcPts val="600"/>
              </a:spcAft>
              <a:buClr>
                <a:srgbClr val="1C37AE"/>
              </a:buClr>
              <a:defRPr/>
            </a:pPr>
            <a:r>
              <a:rPr lang="en-CA" sz="1400" b="1" dirty="0">
                <a:solidFill>
                  <a:schemeClr val="bg1"/>
                </a:solidFill>
                <a:latin typeface="Libre Franklin" pitchFamily="2" charset="77"/>
              </a:rPr>
              <a:t>Keep a distance of 2 meters </a:t>
            </a:r>
            <a:br>
              <a:rPr lang="en-CA" sz="1400" b="1" dirty="0">
                <a:solidFill>
                  <a:schemeClr val="bg1"/>
                </a:solidFill>
                <a:latin typeface="Libre Franklin" pitchFamily="2" charset="77"/>
              </a:rPr>
            </a:br>
            <a:r>
              <a:rPr lang="en-CA" sz="1400" b="1" dirty="0">
                <a:solidFill>
                  <a:schemeClr val="bg1"/>
                </a:solidFill>
                <a:latin typeface="Libre Franklin" pitchFamily="2" charset="77"/>
              </a:rPr>
              <a:t>(6 feet) between people </a:t>
            </a:r>
          </a:p>
        </p:txBody>
      </p:sp>
      <p:sp>
        <p:nvSpPr>
          <p:cNvPr id="56" name="Rectangle 55">
            <a:extLst>
              <a:ext uri="{FF2B5EF4-FFF2-40B4-BE49-F238E27FC236}">
                <a16:creationId xmlns:a16="http://schemas.microsoft.com/office/drawing/2014/main" id="{8EF1B408-1190-404D-8A93-C0F6156AF1EF}"/>
              </a:ext>
            </a:extLst>
          </p:cNvPr>
          <p:cNvSpPr/>
          <p:nvPr/>
        </p:nvSpPr>
        <p:spPr>
          <a:xfrm>
            <a:off x="964690" y="5040598"/>
            <a:ext cx="3352800" cy="787780"/>
          </a:xfrm>
          <a:prstGeom prst="rect">
            <a:avLst/>
          </a:prstGeom>
        </p:spPr>
        <p:txBody>
          <a:bodyPr wrap="square">
            <a:spAutoFit/>
          </a:bodyPr>
          <a:lstStyle/>
          <a:p>
            <a:pPr lvl="0" algn="ctr">
              <a:lnSpc>
                <a:spcPct val="110000"/>
              </a:lnSpc>
              <a:spcAft>
                <a:spcPts val="600"/>
              </a:spcAft>
              <a:buClr>
                <a:srgbClr val="1C37AE"/>
              </a:buClr>
              <a:defRPr/>
            </a:pPr>
            <a:r>
              <a:rPr lang="en-CA" sz="1400" b="1" dirty="0">
                <a:solidFill>
                  <a:schemeClr val="bg1"/>
                </a:solidFill>
                <a:latin typeface="Libre Franklin" pitchFamily="2" charset="77"/>
              </a:rPr>
              <a:t>Avoid going to crowded places, and       if it is inevitable, don’t take minors or older people with you</a:t>
            </a:r>
          </a:p>
        </p:txBody>
      </p:sp>
      <p:sp>
        <p:nvSpPr>
          <p:cNvPr id="40" name="Rectangle 39">
            <a:extLst>
              <a:ext uri="{FF2B5EF4-FFF2-40B4-BE49-F238E27FC236}">
                <a16:creationId xmlns:a16="http://schemas.microsoft.com/office/drawing/2014/main" id="{BBBC789B-11E7-E143-B027-BCA7EE2A74BD}"/>
              </a:ext>
            </a:extLst>
          </p:cNvPr>
          <p:cNvSpPr/>
          <p:nvPr/>
        </p:nvSpPr>
        <p:spPr>
          <a:xfrm>
            <a:off x="7870785" y="2264598"/>
            <a:ext cx="3352800" cy="550792"/>
          </a:xfrm>
          <a:prstGeom prst="rect">
            <a:avLst/>
          </a:prstGeom>
        </p:spPr>
        <p:txBody>
          <a:bodyPr wrap="square">
            <a:spAutoFit/>
          </a:bodyPr>
          <a:lstStyle/>
          <a:p>
            <a:pPr algn="ctr">
              <a:lnSpc>
                <a:spcPct val="110000"/>
              </a:lnSpc>
              <a:spcAft>
                <a:spcPts val="600"/>
              </a:spcAft>
              <a:buClr>
                <a:srgbClr val="1C37AE"/>
              </a:buClr>
              <a:defRPr/>
            </a:pPr>
            <a:r>
              <a:rPr lang="en-CA" sz="1400" b="1" dirty="0">
                <a:solidFill>
                  <a:schemeClr val="bg1"/>
                </a:solidFill>
                <a:latin typeface="Libre Franklin" pitchFamily="2" charset="77"/>
              </a:rPr>
              <a:t>Avoid physical contacts such as hand greetings, kissing and hugging </a:t>
            </a:r>
          </a:p>
        </p:txBody>
      </p:sp>
      <p:sp>
        <p:nvSpPr>
          <p:cNvPr id="55" name="Rectangle 54">
            <a:extLst>
              <a:ext uri="{FF2B5EF4-FFF2-40B4-BE49-F238E27FC236}">
                <a16:creationId xmlns:a16="http://schemas.microsoft.com/office/drawing/2014/main" id="{14E62141-143D-A74B-8ADD-1C9D698E9E68}"/>
              </a:ext>
            </a:extLst>
          </p:cNvPr>
          <p:cNvSpPr/>
          <p:nvPr/>
        </p:nvSpPr>
        <p:spPr>
          <a:xfrm>
            <a:off x="7970910" y="4996243"/>
            <a:ext cx="3352800" cy="550792"/>
          </a:xfrm>
          <a:prstGeom prst="rect">
            <a:avLst/>
          </a:prstGeom>
        </p:spPr>
        <p:txBody>
          <a:bodyPr wrap="square">
            <a:spAutoFit/>
          </a:bodyPr>
          <a:lstStyle/>
          <a:p>
            <a:pPr lvl="0" algn="ctr">
              <a:lnSpc>
                <a:spcPct val="110000"/>
              </a:lnSpc>
              <a:spcAft>
                <a:spcPts val="600"/>
              </a:spcAft>
              <a:buClr>
                <a:srgbClr val="1C37AE"/>
              </a:buClr>
              <a:defRPr/>
            </a:pPr>
            <a:r>
              <a:rPr lang="en-CA" sz="1400" b="1" dirty="0">
                <a:solidFill>
                  <a:schemeClr val="bg1"/>
                </a:solidFill>
                <a:latin typeface="Libre Franklin" pitchFamily="2" charset="77"/>
              </a:rPr>
              <a:t>Avoid contact with </a:t>
            </a:r>
            <a:br>
              <a:rPr lang="en-CA" sz="1400" b="1" dirty="0">
                <a:solidFill>
                  <a:schemeClr val="bg1"/>
                </a:solidFill>
                <a:latin typeface="Libre Franklin" pitchFamily="2" charset="77"/>
              </a:rPr>
            </a:br>
            <a:r>
              <a:rPr lang="en-CA" sz="1400" b="1" dirty="0">
                <a:solidFill>
                  <a:schemeClr val="bg1"/>
                </a:solidFill>
                <a:latin typeface="Libre Franklin" pitchFamily="2" charset="77"/>
              </a:rPr>
              <a:t>anyone who is sick</a:t>
            </a:r>
          </a:p>
        </p:txBody>
      </p:sp>
    </p:spTree>
    <p:extLst>
      <p:ext uri="{BB962C8B-B14F-4D97-AF65-F5344CB8AC3E}">
        <p14:creationId xmlns:p14="http://schemas.microsoft.com/office/powerpoint/2010/main" val="3685891113"/>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9"/>
        <p:cNvGrpSpPr/>
        <p:nvPr/>
      </p:nvGrpSpPr>
      <p:grpSpPr>
        <a:xfrm>
          <a:off x="0" y="0"/>
          <a:ext cx="0" cy="0"/>
          <a:chOff x="0" y="0"/>
          <a:chExt cx="0" cy="0"/>
        </a:xfrm>
      </p:grpSpPr>
      <p:pic>
        <p:nvPicPr>
          <p:cNvPr id="7" name="Picture 6">
            <a:extLst>
              <a:ext uri="{FF2B5EF4-FFF2-40B4-BE49-F238E27FC236}">
                <a16:creationId xmlns:a16="http://schemas.microsoft.com/office/drawing/2014/main" id="{A50406EB-7B54-E84B-BE8E-3157EAEA6FD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Title 3">
            <a:extLst>
              <a:ext uri="{FF2B5EF4-FFF2-40B4-BE49-F238E27FC236}">
                <a16:creationId xmlns:a16="http://schemas.microsoft.com/office/drawing/2014/main" id="{E10C33B4-FAD7-9F4E-9391-2AAA54C6C4AA}"/>
              </a:ext>
            </a:extLst>
          </p:cNvPr>
          <p:cNvSpPr txBox="1">
            <a:spLocks/>
          </p:cNvSpPr>
          <p:nvPr/>
        </p:nvSpPr>
        <p:spPr>
          <a:xfrm>
            <a:off x="302167" y="958076"/>
            <a:ext cx="10364452" cy="576262"/>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5400" dirty="0">
                <a:solidFill>
                  <a:schemeClr val="bg1"/>
                </a:solidFill>
                <a:latin typeface="Oswald" pitchFamily="2" charset="77"/>
              </a:rPr>
              <a:t>Hand Washing </a:t>
            </a:r>
            <a:br>
              <a:rPr lang="en-US" sz="5400" dirty="0">
                <a:solidFill>
                  <a:schemeClr val="bg1"/>
                </a:solidFill>
                <a:latin typeface="Oswald" pitchFamily="2" charset="77"/>
              </a:rPr>
            </a:br>
            <a:r>
              <a:rPr lang="en-US" sz="5400" dirty="0">
                <a:solidFill>
                  <a:schemeClr val="bg1"/>
                </a:solidFill>
                <a:latin typeface="Oswald" pitchFamily="2" charset="77"/>
              </a:rPr>
              <a:t>Instructions</a:t>
            </a:r>
          </a:p>
        </p:txBody>
      </p:sp>
      <p:grpSp>
        <p:nvGrpSpPr>
          <p:cNvPr id="9" name="Group 8">
            <a:extLst>
              <a:ext uri="{FF2B5EF4-FFF2-40B4-BE49-F238E27FC236}">
                <a16:creationId xmlns:a16="http://schemas.microsoft.com/office/drawing/2014/main" id="{6C20163B-587A-C240-9AD4-493307696C5F}"/>
              </a:ext>
            </a:extLst>
          </p:cNvPr>
          <p:cNvGrpSpPr/>
          <p:nvPr/>
        </p:nvGrpSpPr>
        <p:grpSpPr>
          <a:xfrm>
            <a:off x="9500260" y="0"/>
            <a:ext cx="2691740" cy="2671948"/>
            <a:chOff x="9500260" y="0"/>
            <a:chExt cx="2691740" cy="2671948"/>
          </a:xfrm>
        </p:grpSpPr>
        <p:pic>
          <p:nvPicPr>
            <p:cNvPr id="11" name="Graphic 10">
              <a:extLst>
                <a:ext uri="{FF2B5EF4-FFF2-40B4-BE49-F238E27FC236}">
                  <a16:creationId xmlns:a16="http://schemas.microsoft.com/office/drawing/2014/main" id="{FEEFBF44-CBD9-F84B-83BC-4999AC26563D}"/>
                </a:ext>
              </a:extLst>
            </p:cNvPr>
            <p:cNvPicPr>
              <a:picLocks noChangeAspect="1"/>
            </p:cNvPicPr>
            <p:nvPr/>
          </p:nvPicPr>
          <p:blipFill rotWithShape="1">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l="-3403" t="35059" r="35543" b="-2419"/>
            <a:stretch/>
          </p:blipFill>
          <p:spPr>
            <a:xfrm>
              <a:off x="9500260" y="0"/>
              <a:ext cx="2691740" cy="2671948"/>
            </a:xfrm>
            <a:prstGeom prst="rect">
              <a:avLst/>
            </a:prstGeom>
          </p:spPr>
        </p:pic>
        <p:pic>
          <p:nvPicPr>
            <p:cNvPr id="12" name="Graphic 11">
              <a:extLst>
                <a:ext uri="{FF2B5EF4-FFF2-40B4-BE49-F238E27FC236}">
                  <a16:creationId xmlns:a16="http://schemas.microsoft.com/office/drawing/2014/main" id="{013D5414-788D-C649-86C6-8584457A94B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57536" y="318766"/>
              <a:ext cx="557636" cy="571882"/>
            </a:xfrm>
            <a:prstGeom prst="rect">
              <a:avLst/>
            </a:prstGeom>
          </p:spPr>
        </p:pic>
      </p:grpSp>
      <p:pic>
        <p:nvPicPr>
          <p:cNvPr id="13" name="Picture 12">
            <a:extLst>
              <a:ext uri="{FF2B5EF4-FFF2-40B4-BE49-F238E27FC236}">
                <a16:creationId xmlns:a16="http://schemas.microsoft.com/office/drawing/2014/main" id="{43DCFA58-AB67-2D47-AF7C-99BDA522440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Lst>
          </a:blip>
          <a:stretch>
            <a:fillRect/>
          </a:stretch>
        </p:blipFill>
        <p:spPr>
          <a:xfrm>
            <a:off x="-84010" y="5871366"/>
            <a:ext cx="1273892" cy="1135640"/>
          </a:xfrm>
          <a:prstGeom prst="rect">
            <a:avLst/>
          </a:prstGeom>
        </p:spPr>
      </p:pic>
      <p:sp>
        <p:nvSpPr>
          <p:cNvPr id="15" name="Rectangle 14">
            <a:extLst>
              <a:ext uri="{FF2B5EF4-FFF2-40B4-BE49-F238E27FC236}">
                <a16:creationId xmlns:a16="http://schemas.microsoft.com/office/drawing/2014/main" id="{438F3A85-1F2B-FD42-9256-E03D9EBB4759}"/>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BASIC EMPLOYEE COVID AWARENESS</a:t>
            </a:r>
            <a:r>
              <a:rPr lang="en-CA" sz="1050" dirty="0">
                <a:solidFill>
                  <a:prstClr val="black"/>
                </a:solidFill>
                <a:latin typeface="Manrope" pitchFamily="2" charset="0"/>
              </a:rPr>
              <a:t>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33</a:t>
            </a:fld>
            <a:r>
              <a:rPr lang="en-CA" sz="1050" dirty="0">
                <a:solidFill>
                  <a:prstClr val="black"/>
                </a:solidFill>
                <a:latin typeface="Manrope" pitchFamily="2" charset="0"/>
              </a:rPr>
              <a:t>  </a:t>
            </a:r>
            <a:endParaRPr lang="en-US" sz="1050"/>
          </a:p>
        </p:txBody>
      </p:sp>
      <p:sp>
        <p:nvSpPr>
          <p:cNvPr id="10" name="Rectangle 9">
            <a:extLst>
              <a:ext uri="{FF2B5EF4-FFF2-40B4-BE49-F238E27FC236}">
                <a16:creationId xmlns:a16="http://schemas.microsoft.com/office/drawing/2014/main" id="{01362376-32D6-CA41-8605-DC973FD6215B}"/>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0029271"/>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E4F2B8F-54EE-4045-9D29-6B7ADE3876B3}"/>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5" name="Oval 24">
            <a:extLst>
              <a:ext uri="{FF2B5EF4-FFF2-40B4-BE49-F238E27FC236}">
                <a16:creationId xmlns:a16="http://schemas.microsoft.com/office/drawing/2014/main" id="{6395F7B3-C4FA-EA4E-B99B-DDDD9F2A6484}"/>
              </a:ext>
            </a:extLst>
          </p:cNvPr>
          <p:cNvSpPr/>
          <p:nvPr/>
        </p:nvSpPr>
        <p:spPr>
          <a:xfrm>
            <a:off x="765544" y="1210977"/>
            <a:ext cx="2211572" cy="2211572"/>
          </a:xfrm>
          <a:prstGeom prst="ellipse">
            <a:avLst/>
          </a:prstGeom>
          <a:solidFill>
            <a:srgbClr val="1C3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2000"/>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rgbClr val="24259D"/>
                </a:solidFill>
                <a:latin typeface="Oswald" pitchFamily="2" charset="77"/>
              </a:rPr>
              <a:t>Hand Washing Instructions</a:t>
            </a:r>
          </a:p>
        </p:txBody>
      </p:sp>
      <p:sp>
        <p:nvSpPr>
          <p:cNvPr id="8" name="Triangle 7">
            <a:extLst>
              <a:ext uri="{FF2B5EF4-FFF2-40B4-BE49-F238E27FC236}">
                <a16:creationId xmlns:a16="http://schemas.microsoft.com/office/drawing/2014/main" id="{AAF9D0BC-6D0B-EA4D-9CF8-8ABDEF9AD547}"/>
              </a:ext>
            </a:extLst>
          </p:cNvPr>
          <p:cNvSpPr/>
          <p:nvPr/>
        </p:nvSpPr>
        <p:spPr>
          <a:xfrm rot="5400000">
            <a:off x="-122620" y="41138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BASIC EMPLOYEE COVID AWARENESS</a:t>
            </a:r>
            <a:r>
              <a:rPr lang="en-CA" sz="1050" dirty="0">
                <a:solidFill>
                  <a:prstClr val="black"/>
                </a:solidFill>
                <a:latin typeface="Manrope" pitchFamily="2" charset="0"/>
              </a:rPr>
              <a:t>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34</a:t>
            </a:fld>
            <a:r>
              <a:rPr lang="en-CA" sz="1050" dirty="0">
                <a:solidFill>
                  <a:prstClr val="black"/>
                </a:solidFill>
                <a:latin typeface="Manrope" pitchFamily="2" charset="0"/>
              </a:rPr>
              <a:t>  </a:t>
            </a:r>
            <a:endParaRPr lang="en-US" sz="1050"/>
          </a:p>
        </p:txBody>
      </p:sp>
      <p:graphicFrame>
        <p:nvGraphicFramePr>
          <p:cNvPr id="2" name="Table 1">
            <a:extLst>
              <a:ext uri="{FF2B5EF4-FFF2-40B4-BE49-F238E27FC236}">
                <a16:creationId xmlns:a16="http://schemas.microsoft.com/office/drawing/2014/main" id="{D4771067-2AC2-FB4A-AA39-28D5F6F4FD9D}"/>
              </a:ext>
            </a:extLst>
          </p:cNvPr>
          <p:cNvGraphicFramePr>
            <a:graphicFrameLocks noGrp="1"/>
          </p:cNvGraphicFramePr>
          <p:nvPr>
            <p:extLst>
              <p:ext uri="{D42A27DB-BD31-4B8C-83A1-F6EECF244321}">
                <p14:modId xmlns:p14="http://schemas.microsoft.com/office/powerpoint/2010/main" val="719568026"/>
              </p:ext>
            </p:extLst>
          </p:nvPr>
        </p:nvGraphicFramePr>
        <p:xfrm>
          <a:off x="612775" y="3611879"/>
          <a:ext cx="2738835" cy="1935163"/>
        </p:xfrm>
        <a:graphic>
          <a:graphicData uri="http://schemas.openxmlformats.org/drawingml/2006/table">
            <a:tbl>
              <a:tblPr firstRow="1" bandRow="1">
                <a:tableStyleId>{5C22544A-7EE6-4342-B048-85BDC9FD1C3A}</a:tableStyleId>
              </a:tblPr>
              <a:tblGrid>
                <a:gridCol w="2738835">
                  <a:extLst>
                    <a:ext uri="{9D8B030D-6E8A-4147-A177-3AD203B41FA5}">
                      <a16:colId xmlns:a16="http://schemas.microsoft.com/office/drawing/2014/main" val="3812527527"/>
                    </a:ext>
                  </a:extLst>
                </a:gridCol>
              </a:tblGrid>
              <a:tr h="1935163">
                <a:tc>
                  <a:txBody>
                    <a:bodyPr/>
                    <a:lstStyle/>
                    <a:p>
                      <a:pPr marL="0" marR="0" lvl="0" indent="0" algn="l" defTabSz="457200" rtl="0" eaLnBrk="1" fontAlgn="auto" latinLnBrk="0" hangingPunct="1">
                        <a:lnSpc>
                          <a:spcPct val="110000"/>
                        </a:lnSpc>
                        <a:spcBef>
                          <a:spcPts val="0"/>
                        </a:spcBef>
                        <a:spcAft>
                          <a:spcPts val="600"/>
                        </a:spcAft>
                        <a:buClr>
                          <a:srgbClr val="1C37AE"/>
                        </a:buClr>
                        <a:buSzTx/>
                        <a:buFontTx/>
                        <a:buNone/>
                        <a:tabLst/>
                        <a:defRPr/>
                      </a:pPr>
                      <a:r>
                        <a:rPr kumimoji="0" lang="en-CA" sz="1400" b="1" i="0" u="none" strike="noStrike" kern="1200" cap="none" spc="0" normalizeH="0" baseline="0" noProof="0" dirty="0">
                          <a:ln>
                            <a:noFill/>
                          </a:ln>
                          <a:solidFill>
                            <a:srgbClr val="1C37AE"/>
                          </a:solidFill>
                          <a:effectLst/>
                          <a:uLnTx/>
                          <a:uFillTx/>
                          <a:latin typeface="Libre Franklin" pitchFamily="2" charset="77"/>
                          <a:ea typeface="+mn-ea"/>
                          <a:cs typeface="+mn-cs"/>
                        </a:rPr>
                        <a:t>Wet hands with water and enough soap to cover all surfaces</a:t>
                      </a:r>
                    </a:p>
                  </a:txBody>
                  <a:tcPr marL="360000" marR="360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alpha val="86000"/>
                      </a:schemeClr>
                    </a:solidFill>
                  </a:tcPr>
                </a:tc>
                <a:extLst>
                  <a:ext uri="{0D108BD9-81ED-4DB2-BD59-A6C34878D82A}">
                    <a16:rowId xmlns:a16="http://schemas.microsoft.com/office/drawing/2014/main" val="3961187904"/>
                  </a:ext>
                </a:extLst>
              </a:tr>
            </a:tbl>
          </a:graphicData>
        </a:graphic>
      </p:graphicFrame>
      <p:pic>
        <p:nvPicPr>
          <p:cNvPr id="36" name="Picture 35">
            <a:extLst>
              <a:ext uri="{FF2B5EF4-FFF2-40B4-BE49-F238E27FC236}">
                <a16:creationId xmlns:a16="http://schemas.microsoft.com/office/drawing/2014/main" id="{879A1B16-C44B-6A4D-A408-AE63BB243E6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203552" y="1629219"/>
            <a:ext cx="1311564" cy="1311564"/>
          </a:xfrm>
          <a:prstGeom prst="rect">
            <a:avLst/>
          </a:prstGeom>
        </p:spPr>
      </p:pic>
      <p:pic>
        <p:nvPicPr>
          <p:cNvPr id="12" name="Picture 11">
            <a:extLst>
              <a:ext uri="{FF2B5EF4-FFF2-40B4-BE49-F238E27FC236}">
                <a16:creationId xmlns:a16="http://schemas.microsoft.com/office/drawing/2014/main" id="{E6ECA47F-7A4C-D84A-B2F3-3CD56A31FC28}"/>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84010" y="5871366"/>
            <a:ext cx="1273892" cy="1135640"/>
          </a:xfrm>
          <a:prstGeom prst="rect">
            <a:avLst/>
          </a:prstGeom>
        </p:spPr>
      </p:pic>
      <p:sp>
        <p:nvSpPr>
          <p:cNvPr id="11" name="Title 3">
            <a:extLst>
              <a:ext uri="{FF2B5EF4-FFF2-40B4-BE49-F238E27FC236}">
                <a16:creationId xmlns:a16="http://schemas.microsoft.com/office/drawing/2014/main" id="{A46869C2-5D5C-4D48-AC87-836D3FAA6FE5}"/>
              </a:ext>
            </a:extLst>
          </p:cNvPr>
          <p:cNvSpPr txBox="1">
            <a:spLocks/>
          </p:cNvSpPr>
          <p:nvPr/>
        </p:nvSpPr>
        <p:spPr>
          <a:xfrm>
            <a:off x="635586" y="-1307652"/>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rgbClr val="24259D"/>
                </a:solidFill>
                <a:latin typeface="Oswald" pitchFamily="2" charset="77"/>
              </a:rPr>
              <a:t>Daily Self-Screening</a:t>
            </a:r>
          </a:p>
          <a:p>
            <a:pPr>
              <a:lnSpc>
                <a:spcPct val="110000"/>
              </a:lnSpc>
            </a:pPr>
            <a:r>
              <a:rPr lang="en-US" sz="2000" dirty="0">
                <a:solidFill>
                  <a:srgbClr val="3C5771"/>
                </a:solidFill>
                <a:latin typeface="Oswald" pitchFamily="2" charset="77"/>
              </a:rPr>
              <a:t>Complete this daily self-screening assessment before coming to work</a:t>
            </a:r>
          </a:p>
        </p:txBody>
      </p:sp>
      <p:sp>
        <p:nvSpPr>
          <p:cNvPr id="13" name="Rectangle 12">
            <a:extLst>
              <a:ext uri="{FF2B5EF4-FFF2-40B4-BE49-F238E27FC236}">
                <a16:creationId xmlns:a16="http://schemas.microsoft.com/office/drawing/2014/main" id="{D77BFADB-BD73-E248-A8A0-020915613ABB}"/>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6446692"/>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E4F2B8F-54EE-4045-9D29-6B7ADE3876B3}"/>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5" name="Oval 24">
            <a:extLst>
              <a:ext uri="{FF2B5EF4-FFF2-40B4-BE49-F238E27FC236}">
                <a16:creationId xmlns:a16="http://schemas.microsoft.com/office/drawing/2014/main" id="{6395F7B3-C4FA-EA4E-B99B-DDDD9F2A6484}"/>
              </a:ext>
            </a:extLst>
          </p:cNvPr>
          <p:cNvSpPr/>
          <p:nvPr/>
        </p:nvSpPr>
        <p:spPr>
          <a:xfrm>
            <a:off x="765544" y="1210977"/>
            <a:ext cx="2211572" cy="2211572"/>
          </a:xfrm>
          <a:prstGeom prst="ellipse">
            <a:avLst/>
          </a:prstGeom>
          <a:solidFill>
            <a:srgbClr val="1C3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88148E6-458A-7F42-A5F6-231D02853A22}"/>
              </a:ext>
            </a:extLst>
          </p:cNvPr>
          <p:cNvSpPr/>
          <p:nvPr/>
        </p:nvSpPr>
        <p:spPr>
          <a:xfrm>
            <a:off x="3518195" y="1210977"/>
            <a:ext cx="2211572" cy="2211572"/>
          </a:xfrm>
          <a:prstGeom prst="ellipse">
            <a:avLst/>
          </a:prstGeom>
          <a:solidFill>
            <a:srgbClr val="EE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2000"/>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rgbClr val="24259D"/>
                </a:solidFill>
                <a:latin typeface="Oswald" pitchFamily="2" charset="77"/>
              </a:rPr>
              <a:t>Hand Washing Instructions</a:t>
            </a:r>
          </a:p>
        </p:txBody>
      </p:sp>
      <p:sp>
        <p:nvSpPr>
          <p:cNvPr id="8" name="Triangle 7">
            <a:extLst>
              <a:ext uri="{FF2B5EF4-FFF2-40B4-BE49-F238E27FC236}">
                <a16:creationId xmlns:a16="http://schemas.microsoft.com/office/drawing/2014/main" id="{AAF9D0BC-6D0B-EA4D-9CF8-8ABDEF9AD547}"/>
              </a:ext>
            </a:extLst>
          </p:cNvPr>
          <p:cNvSpPr/>
          <p:nvPr/>
        </p:nvSpPr>
        <p:spPr>
          <a:xfrm rot="5400000">
            <a:off x="-122620" y="41138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BASIC EMPLOYEE COVID AWARENESS</a:t>
            </a:r>
            <a:r>
              <a:rPr lang="en-CA" sz="1050" dirty="0">
                <a:solidFill>
                  <a:prstClr val="black"/>
                </a:solidFill>
                <a:latin typeface="Manrope" pitchFamily="2" charset="0"/>
              </a:rPr>
              <a:t>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35</a:t>
            </a:fld>
            <a:r>
              <a:rPr lang="en-CA" sz="1050" dirty="0">
                <a:solidFill>
                  <a:prstClr val="black"/>
                </a:solidFill>
                <a:latin typeface="Manrope" pitchFamily="2" charset="0"/>
              </a:rPr>
              <a:t>  </a:t>
            </a:r>
            <a:endParaRPr lang="en-US" sz="1050"/>
          </a:p>
        </p:txBody>
      </p:sp>
      <p:graphicFrame>
        <p:nvGraphicFramePr>
          <p:cNvPr id="2" name="Table 1">
            <a:extLst>
              <a:ext uri="{FF2B5EF4-FFF2-40B4-BE49-F238E27FC236}">
                <a16:creationId xmlns:a16="http://schemas.microsoft.com/office/drawing/2014/main" id="{D4771067-2AC2-FB4A-AA39-28D5F6F4FD9D}"/>
              </a:ext>
            </a:extLst>
          </p:cNvPr>
          <p:cNvGraphicFramePr>
            <a:graphicFrameLocks noGrp="1"/>
          </p:cNvGraphicFramePr>
          <p:nvPr>
            <p:extLst>
              <p:ext uri="{D42A27DB-BD31-4B8C-83A1-F6EECF244321}">
                <p14:modId xmlns:p14="http://schemas.microsoft.com/office/powerpoint/2010/main" val="2886955818"/>
              </p:ext>
            </p:extLst>
          </p:nvPr>
        </p:nvGraphicFramePr>
        <p:xfrm>
          <a:off x="612775" y="3611879"/>
          <a:ext cx="5477670" cy="1935163"/>
        </p:xfrm>
        <a:graphic>
          <a:graphicData uri="http://schemas.openxmlformats.org/drawingml/2006/table">
            <a:tbl>
              <a:tblPr firstRow="1" bandRow="1">
                <a:tableStyleId>{5C22544A-7EE6-4342-B048-85BDC9FD1C3A}</a:tableStyleId>
              </a:tblPr>
              <a:tblGrid>
                <a:gridCol w="2738835">
                  <a:extLst>
                    <a:ext uri="{9D8B030D-6E8A-4147-A177-3AD203B41FA5}">
                      <a16:colId xmlns:a16="http://schemas.microsoft.com/office/drawing/2014/main" val="3812527527"/>
                    </a:ext>
                  </a:extLst>
                </a:gridCol>
                <a:gridCol w="2738835">
                  <a:extLst>
                    <a:ext uri="{9D8B030D-6E8A-4147-A177-3AD203B41FA5}">
                      <a16:colId xmlns:a16="http://schemas.microsoft.com/office/drawing/2014/main" val="2133653953"/>
                    </a:ext>
                  </a:extLst>
                </a:gridCol>
              </a:tblGrid>
              <a:tr h="1935163">
                <a:tc>
                  <a:txBody>
                    <a:bodyPr/>
                    <a:lstStyle/>
                    <a:p>
                      <a:pPr marL="0" marR="0" lvl="0" indent="0" algn="l" defTabSz="457200" rtl="0" eaLnBrk="1" fontAlgn="auto" latinLnBrk="0" hangingPunct="1">
                        <a:lnSpc>
                          <a:spcPct val="110000"/>
                        </a:lnSpc>
                        <a:spcBef>
                          <a:spcPts val="0"/>
                        </a:spcBef>
                        <a:spcAft>
                          <a:spcPts val="600"/>
                        </a:spcAft>
                        <a:buClr>
                          <a:srgbClr val="1C37AE"/>
                        </a:buClr>
                        <a:buSzTx/>
                        <a:buFontTx/>
                        <a:buNone/>
                        <a:tabLst/>
                        <a:defRPr/>
                      </a:pPr>
                      <a:r>
                        <a:rPr kumimoji="0" lang="en-CA" sz="1400" b="1" i="0" u="none" strike="noStrike" kern="1200" cap="none" spc="0" normalizeH="0" baseline="0" noProof="0" dirty="0">
                          <a:ln>
                            <a:noFill/>
                          </a:ln>
                          <a:solidFill>
                            <a:srgbClr val="1C37AE"/>
                          </a:solidFill>
                          <a:effectLst/>
                          <a:uLnTx/>
                          <a:uFillTx/>
                          <a:latin typeface="Libre Franklin" pitchFamily="2" charset="77"/>
                          <a:ea typeface="+mn-ea"/>
                          <a:cs typeface="+mn-cs"/>
                        </a:rPr>
                        <a:t>Wet hands with water and enough soap to cover all surfaces</a:t>
                      </a:r>
                    </a:p>
                  </a:txBody>
                  <a:tcPr marL="360000" marR="360000">
                    <a:lnL w="12700" cap="flat" cmpd="sng" algn="ctr">
                      <a:noFill/>
                      <a:prstDash val="solid"/>
                      <a:round/>
                      <a:headEnd type="none" w="med" len="med"/>
                      <a:tailEnd type="none" w="med" len="med"/>
                    </a:lnL>
                    <a:lnR w="12700" cap="flat" cmpd="sng" algn="ctr">
                      <a:solidFill>
                        <a:srgbClr val="1C37AE"/>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alpha val="86000"/>
                      </a:schemeClr>
                    </a:solid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Tx/>
                        <a:buNone/>
                        <a:tabLst/>
                        <a:defRPr/>
                      </a:pPr>
                      <a:r>
                        <a:rPr kumimoji="0" lang="en-CA" sz="1400" b="1" i="0" u="none" strike="noStrike" kern="1200" cap="none" spc="0" normalizeH="0" baseline="0" noProof="0" dirty="0">
                          <a:ln>
                            <a:noFill/>
                          </a:ln>
                          <a:solidFill>
                            <a:srgbClr val="1C37AE"/>
                          </a:solidFill>
                          <a:effectLst/>
                          <a:uLnTx/>
                          <a:uFillTx/>
                          <a:latin typeface="Libre Franklin" pitchFamily="2" charset="77"/>
                          <a:ea typeface="+mn-ea"/>
                          <a:cs typeface="+mn-cs"/>
                        </a:rPr>
                        <a:t>Rub hands palm to palm, also with fingers interlaced for 20 seconds</a:t>
                      </a:r>
                    </a:p>
                  </a:txBody>
                  <a:tcPr marL="360000" marR="360000">
                    <a:lnL w="12700" cap="flat" cmpd="sng" algn="ctr">
                      <a:solidFill>
                        <a:srgbClr val="1C37AE"/>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alpha val="86000"/>
                      </a:schemeClr>
                    </a:solidFill>
                  </a:tcPr>
                </a:tc>
                <a:extLst>
                  <a:ext uri="{0D108BD9-81ED-4DB2-BD59-A6C34878D82A}">
                    <a16:rowId xmlns:a16="http://schemas.microsoft.com/office/drawing/2014/main" val="3961187904"/>
                  </a:ext>
                </a:extLst>
              </a:tr>
            </a:tbl>
          </a:graphicData>
        </a:graphic>
      </p:graphicFrame>
      <p:pic>
        <p:nvPicPr>
          <p:cNvPr id="35" name="Picture 34">
            <a:extLst>
              <a:ext uri="{FF2B5EF4-FFF2-40B4-BE49-F238E27FC236}">
                <a16:creationId xmlns:a16="http://schemas.microsoft.com/office/drawing/2014/main" id="{90392D3D-65BF-9E41-8783-B109E8C63A7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3934882" y="1616812"/>
            <a:ext cx="1311564" cy="1302456"/>
          </a:xfrm>
          <a:prstGeom prst="rect">
            <a:avLst/>
          </a:prstGeom>
        </p:spPr>
      </p:pic>
      <p:pic>
        <p:nvPicPr>
          <p:cNvPr id="36" name="Picture 35">
            <a:extLst>
              <a:ext uri="{FF2B5EF4-FFF2-40B4-BE49-F238E27FC236}">
                <a16:creationId xmlns:a16="http://schemas.microsoft.com/office/drawing/2014/main" id="{879A1B16-C44B-6A4D-A408-AE63BB243E69}"/>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1203552" y="1629219"/>
            <a:ext cx="1311564" cy="1311564"/>
          </a:xfrm>
          <a:prstGeom prst="rect">
            <a:avLst/>
          </a:prstGeom>
        </p:spPr>
      </p:pic>
      <p:pic>
        <p:nvPicPr>
          <p:cNvPr id="14" name="Picture 13">
            <a:extLst>
              <a:ext uri="{FF2B5EF4-FFF2-40B4-BE49-F238E27FC236}">
                <a16:creationId xmlns:a16="http://schemas.microsoft.com/office/drawing/2014/main" id="{5E4E8224-63C9-D448-8D3F-AECF83346377}"/>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84010" y="5871366"/>
            <a:ext cx="1273892" cy="1135640"/>
          </a:xfrm>
          <a:prstGeom prst="rect">
            <a:avLst/>
          </a:prstGeom>
        </p:spPr>
      </p:pic>
      <p:sp>
        <p:nvSpPr>
          <p:cNvPr id="13" name="Rectangle 12">
            <a:extLst>
              <a:ext uri="{FF2B5EF4-FFF2-40B4-BE49-F238E27FC236}">
                <a16:creationId xmlns:a16="http://schemas.microsoft.com/office/drawing/2014/main" id="{E220F7EA-91FE-D34F-9712-65A67515F6CF}"/>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9871902"/>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E4F2B8F-54EE-4045-9D29-6B7ADE3876B3}"/>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5" name="Oval 24">
            <a:extLst>
              <a:ext uri="{FF2B5EF4-FFF2-40B4-BE49-F238E27FC236}">
                <a16:creationId xmlns:a16="http://schemas.microsoft.com/office/drawing/2014/main" id="{6395F7B3-C4FA-EA4E-B99B-DDDD9F2A6484}"/>
              </a:ext>
            </a:extLst>
          </p:cNvPr>
          <p:cNvSpPr/>
          <p:nvPr/>
        </p:nvSpPr>
        <p:spPr>
          <a:xfrm>
            <a:off x="765544" y="1210977"/>
            <a:ext cx="2211572" cy="2211572"/>
          </a:xfrm>
          <a:prstGeom prst="ellipse">
            <a:avLst/>
          </a:prstGeom>
          <a:solidFill>
            <a:srgbClr val="1C3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88148E6-458A-7F42-A5F6-231D02853A22}"/>
              </a:ext>
            </a:extLst>
          </p:cNvPr>
          <p:cNvSpPr/>
          <p:nvPr/>
        </p:nvSpPr>
        <p:spPr>
          <a:xfrm>
            <a:off x="3518195" y="1210977"/>
            <a:ext cx="2211572" cy="2211572"/>
          </a:xfrm>
          <a:prstGeom prst="ellipse">
            <a:avLst/>
          </a:prstGeom>
          <a:solidFill>
            <a:srgbClr val="EE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A2C11CF-C4FB-8043-B351-ED6B0311F025}"/>
              </a:ext>
            </a:extLst>
          </p:cNvPr>
          <p:cNvSpPr/>
          <p:nvPr/>
        </p:nvSpPr>
        <p:spPr>
          <a:xfrm>
            <a:off x="6270846" y="1210977"/>
            <a:ext cx="2211572" cy="2211572"/>
          </a:xfrm>
          <a:prstGeom prst="ellipse">
            <a:avLst/>
          </a:prstGeom>
          <a:solidFill>
            <a:srgbClr val="87B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2000"/>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rgbClr val="24259D"/>
                </a:solidFill>
                <a:latin typeface="Oswald" pitchFamily="2" charset="77"/>
              </a:rPr>
              <a:t>Hand Washing Instructions</a:t>
            </a:r>
          </a:p>
        </p:txBody>
      </p:sp>
      <p:sp>
        <p:nvSpPr>
          <p:cNvPr id="8" name="Triangle 7">
            <a:extLst>
              <a:ext uri="{FF2B5EF4-FFF2-40B4-BE49-F238E27FC236}">
                <a16:creationId xmlns:a16="http://schemas.microsoft.com/office/drawing/2014/main" id="{AAF9D0BC-6D0B-EA4D-9CF8-8ABDEF9AD547}"/>
              </a:ext>
            </a:extLst>
          </p:cNvPr>
          <p:cNvSpPr/>
          <p:nvPr/>
        </p:nvSpPr>
        <p:spPr>
          <a:xfrm rot="5400000">
            <a:off x="-122620" y="41138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BASIC EMPLOYEE COVID AWARENESS</a:t>
            </a:r>
            <a:r>
              <a:rPr lang="en-CA" sz="1050" dirty="0">
                <a:solidFill>
                  <a:prstClr val="black"/>
                </a:solidFill>
                <a:latin typeface="Manrope" pitchFamily="2" charset="0"/>
              </a:rPr>
              <a:t>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36</a:t>
            </a:fld>
            <a:r>
              <a:rPr lang="en-CA" sz="1050" dirty="0">
                <a:solidFill>
                  <a:prstClr val="black"/>
                </a:solidFill>
                <a:latin typeface="Manrope" pitchFamily="2" charset="0"/>
              </a:rPr>
              <a:t>  </a:t>
            </a:r>
            <a:endParaRPr lang="en-US" sz="1050"/>
          </a:p>
        </p:txBody>
      </p:sp>
      <p:graphicFrame>
        <p:nvGraphicFramePr>
          <p:cNvPr id="2" name="Table 1">
            <a:extLst>
              <a:ext uri="{FF2B5EF4-FFF2-40B4-BE49-F238E27FC236}">
                <a16:creationId xmlns:a16="http://schemas.microsoft.com/office/drawing/2014/main" id="{D4771067-2AC2-FB4A-AA39-28D5F6F4FD9D}"/>
              </a:ext>
            </a:extLst>
          </p:cNvPr>
          <p:cNvGraphicFramePr>
            <a:graphicFrameLocks noGrp="1"/>
          </p:cNvGraphicFramePr>
          <p:nvPr>
            <p:extLst>
              <p:ext uri="{D42A27DB-BD31-4B8C-83A1-F6EECF244321}">
                <p14:modId xmlns:p14="http://schemas.microsoft.com/office/powerpoint/2010/main" val="2135111217"/>
              </p:ext>
            </p:extLst>
          </p:nvPr>
        </p:nvGraphicFramePr>
        <p:xfrm>
          <a:off x="612775" y="3611879"/>
          <a:ext cx="8216505" cy="1935163"/>
        </p:xfrm>
        <a:graphic>
          <a:graphicData uri="http://schemas.openxmlformats.org/drawingml/2006/table">
            <a:tbl>
              <a:tblPr firstRow="1" bandRow="1">
                <a:tableStyleId>{5C22544A-7EE6-4342-B048-85BDC9FD1C3A}</a:tableStyleId>
              </a:tblPr>
              <a:tblGrid>
                <a:gridCol w="2738835">
                  <a:extLst>
                    <a:ext uri="{9D8B030D-6E8A-4147-A177-3AD203B41FA5}">
                      <a16:colId xmlns:a16="http://schemas.microsoft.com/office/drawing/2014/main" val="3812527527"/>
                    </a:ext>
                  </a:extLst>
                </a:gridCol>
                <a:gridCol w="2738835">
                  <a:extLst>
                    <a:ext uri="{9D8B030D-6E8A-4147-A177-3AD203B41FA5}">
                      <a16:colId xmlns:a16="http://schemas.microsoft.com/office/drawing/2014/main" val="2133653953"/>
                    </a:ext>
                  </a:extLst>
                </a:gridCol>
                <a:gridCol w="2738835">
                  <a:extLst>
                    <a:ext uri="{9D8B030D-6E8A-4147-A177-3AD203B41FA5}">
                      <a16:colId xmlns:a16="http://schemas.microsoft.com/office/drawing/2014/main" val="2065316683"/>
                    </a:ext>
                  </a:extLst>
                </a:gridCol>
              </a:tblGrid>
              <a:tr h="1935163">
                <a:tc>
                  <a:txBody>
                    <a:bodyPr/>
                    <a:lstStyle/>
                    <a:p>
                      <a:pPr marL="0" marR="0" lvl="0" indent="0" algn="l" defTabSz="457200" rtl="0" eaLnBrk="1" fontAlgn="auto" latinLnBrk="0" hangingPunct="1">
                        <a:lnSpc>
                          <a:spcPct val="110000"/>
                        </a:lnSpc>
                        <a:spcBef>
                          <a:spcPts val="0"/>
                        </a:spcBef>
                        <a:spcAft>
                          <a:spcPts val="600"/>
                        </a:spcAft>
                        <a:buClr>
                          <a:srgbClr val="1C37AE"/>
                        </a:buClr>
                        <a:buSzTx/>
                        <a:buFontTx/>
                        <a:buNone/>
                        <a:tabLst/>
                        <a:defRPr/>
                      </a:pPr>
                      <a:r>
                        <a:rPr kumimoji="0" lang="en-CA" sz="1400" b="1" i="0" u="none" strike="noStrike" kern="1200" cap="none" spc="0" normalizeH="0" baseline="0" noProof="0" dirty="0">
                          <a:ln>
                            <a:noFill/>
                          </a:ln>
                          <a:solidFill>
                            <a:srgbClr val="1C37AE"/>
                          </a:solidFill>
                          <a:effectLst/>
                          <a:uLnTx/>
                          <a:uFillTx/>
                          <a:latin typeface="Libre Franklin" pitchFamily="2" charset="77"/>
                          <a:ea typeface="+mn-ea"/>
                          <a:cs typeface="+mn-cs"/>
                        </a:rPr>
                        <a:t>Wet hands with water and enough soap to cover all surfaces</a:t>
                      </a:r>
                    </a:p>
                  </a:txBody>
                  <a:tcPr marL="360000" marR="360000">
                    <a:lnL w="12700" cap="flat" cmpd="sng" algn="ctr">
                      <a:noFill/>
                      <a:prstDash val="solid"/>
                      <a:round/>
                      <a:headEnd type="none" w="med" len="med"/>
                      <a:tailEnd type="none" w="med" len="med"/>
                    </a:lnL>
                    <a:lnR w="12700" cap="flat" cmpd="sng" algn="ctr">
                      <a:solidFill>
                        <a:srgbClr val="1C37AE"/>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alpha val="86000"/>
                      </a:schemeClr>
                    </a:solid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Tx/>
                        <a:buNone/>
                        <a:tabLst/>
                        <a:defRPr/>
                      </a:pPr>
                      <a:r>
                        <a:rPr kumimoji="0" lang="en-CA" sz="1400" b="1" i="0" u="none" strike="noStrike" kern="1200" cap="none" spc="0" normalizeH="0" baseline="0" noProof="0" dirty="0">
                          <a:ln>
                            <a:noFill/>
                          </a:ln>
                          <a:solidFill>
                            <a:srgbClr val="1C37AE"/>
                          </a:solidFill>
                          <a:effectLst/>
                          <a:uLnTx/>
                          <a:uFillTx/>
                          <a:latin typeface="Libre Franklin" pitchFamily="2" charset="77"/>
                          <a:ea typeface="+mn-ea"/>
                          <a:cs typeface="+mn-cs"/>
                        </a:rPr>
                        <a:t>Rub hands palm to palm, also with fingers interlaced for 20 seconds</a:t>
                      </a:r>
                    </a:p>
                  </a:txBody>
                  <a:tcPr marL="360000" marR="360000">
                    <a:lnL w="12700" cap="flat" cmpd="sng" algn="ctr">
                      <a:solidFill>
                        <a:srgbClr val="1C37AE"/>
                      </a:solidFill>
                      <a:prstDash val="solid"/>
                      <a:round/>
                      <a:headEnd type="none" w="med" len="med"/>
                      <a:tailEnd type="none" w="med" len="med"/>
                    </a:lnL>
                    <a:lnR w="12700" cap="flat" cmpd="sng" algn="ctr">
                      <a:solidFill>
                        <a:srgbClr val="1C37AE"/>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alpha val="86000"/>
                      </a:schemeClr>
                    </a:solid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Tx/>
                        <a:buNone/>
                        <a:tabLst/>
                        <a:defRPr/>
                      </a:pPr>
                      <a:r>
                        <a:rPr kumimoji="0" lang="en-CA" sz="1400" b="1" i="0" u="none" strike="noStrike" kern="1200" cap="none" spc="0" normalizeH="0" baseline="0" noProof="0" dirty="0">
                          <a:ln>
                            <a:noFill/>
                          </a:ln>
                          <a:solidFill>
                            <a:srgbClr val="1C37AE"/>
                          </a:solidFill>
                          <a:effectLst/>
                          <a:uLnTx/>
                          <a:uFillTx/>
                          <a:latin typeface="Libre Franklin" pitchFamily="2" charset="77"/>
                          <a:ea typeface="+mn-ea"/>
                          <a:cs typeface="+mn-cs"/>
                        </a:rPr>
                        <a:t>Rinse hands with running water</a:t>
                      </a:r>
                    </a:p>
                  </a:txBody>
                  <a:tcPr marL="360000" marR="360000">
                    <a:lnL w="12700" cap="flat" cmpd="sng" algn="ctr">
                      <a:solidFill>
                        <a:srgbClr val="1C37AE"/>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alpha val="86000"/>
                      </a:schemeClr>
                    </a:solidFill>
                  </a:tcPr>
                </a:tc>
                <a:extLst>
                  <a:ext uri="{0D108BD9-81ED-4DB2-BD59-A6C34878D82A}">
                    <a16:rowId xmlns:a16="http://schemas.microsoft.com/office/drawing/2014/main" val="3961187904"/>
                  </a:ext>
                </a:extLst>
              </a:tr>
            </a:tbl>
          </a:graphicData>
        </a:graphic>
      </p:graphicFrame>
      <p:pic>
        <p:nvPicPr>
          <p:cNvPr id="30" name="Picture 29">
            <a:extLst>
              <a:ext uri="{FF2B5EF4-FFF2-40B4-BE49-F238E27FC236}">
                <a16:creationId xmlns:a16="http://schemas.microsoft.com/office/drawing/2014/main" id="{1332058C-43F1-704C-8BA1-35C2485CA64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6709205" y="1629219"/>
            <a:ext cx="1311564" cy="1311564"/>
          </a:xfrm>
          <a:prstGeom prst="rect">
            <a:avLst/>
          </a:prstGeom>
        </p:spPr>
      </p:pic>
      <p:pic>
        <p:nvPicPr>
          <p:cNvPr id="35" name="Picture 34">
            <a:extLst>
              <a:ext uri="{FF2B5EF4-FFF2-40B4-BE49-F238E27FC236}">
                <a16:creationId xmlns:a16="http://schemas.microsoft.com/office/drawing/2014/main" id="{90392D3D-65BF-9E41-8783-B109E8C63A7F}"/>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3934882" y="1616812"/>
            <a:ext cx="1311564" cy="1302456"/>
          </a:xfrm>
          <a:prstGeom prst="rect">
            <a:avLst/>
          </a:prstGeom>
        </p:spPr>
      </p:pic>
      <p:pic>
        <p:nvPicPr>
          <p:cNvPr id="36" name="Picture 35">
            <a:extLst>
              <a:ext uri="{FF2B5EF4-FFF2-40B4-BE49-F238E27FC236}">
                <a16:creationId xmlns:a16="http://schemas.microsoft.com/office/drawing/2014/main" id="{879A1B16-C44B-6A4D-A408-AE63BB243E69}"/>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1203552" y="1629219"/>
            <a:ext cx="1311564" cy="1311564"/>
          </a:xfrm>
          <a:prstGeom prst="rect">
            <a:avLst/>
          </a:prstGeom>
        </p:spPr>
      </p:pic>
      <p:pic>
        <p:nvPicPr>
          <p:cNvPr id="16" name="Picture 15">
            <a:extLst>
              <a:ext uri="{FF2B5EF4-FFF2-40B4-BE49-F238E27FC236}">
                <a16:creationId xmlns:a16="http://schemas.microsoft.com/office/drawing/2014/main" id="{9228F5DE-09CE-324A-9F18-C6E13E377158}"/>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Lst>
          </a:blip>
          <a:stretch>
            <a:fillRect/>
          </a:stretch>
        </p:blipFill>
        <p:spPr>
          <a:xfrm>
            <a:off x="-84010" y="5871366"/>
            <a:ext cx="1273892" cy="1135640"/>
          </a:xfrm>
          <a:prstGeom prst="rect">
            <a:avLst/>
          </a:prstGeom>
        </p:spPr>
      </p:pic>
      <p:sp>
        <p:nvSpPr>
          <p:cNvPr id="15" name="Rectangle 14">
            <a:extLst>
              <a:ext uri="{FF2B5EF4-FFF2-40B4-BE49-F238E27FC236}">
                <a16:creationId xmlns:a16="http://schemas.microsoft.com/office/drawing/2014/main" id="{1B3DF87B-B950-6147-971A-DF70DE8D9A02}"/>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6456641"/>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E4F2B8F-54EE-4045-9D29-6B7ADE3876B3}"/>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5" name="Oval 24">
            <a:extLst>
              <a:ext uri="{FF2B5EF4-FFF2-40B4-BE49-F238E27FC236}">
                <a16:creationId xmlns:a16="http://schemas.microsoft.com/office/drawing/2014/main" id="{6395F7B3-C4FA-EA4E-B99B-DDDD9F2A6484}"/>
              </a:ext>
            </a:extLst>
          </p:cNvPr>
          <p:cNvSpPr/>
          <p:nvPr/>
        </p:nvSpPr>
        <p:spPr>
          <a:xfrm>
            <a:off x="765544" y="1210977"/>
            <a:ext cx="2211572" cy="2211572"/>
          </a:xfrm>
          <a:prstGeom prst="ellipse">
            <a:avLst/>
          </a:prstGeom>
          <a:solidFill>
            <a:srgbClr val="1C3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88148E6-458A-7F42-A5F6-231D02853A22}"/>
              </a:ext>
            </a:extLst>
          </p:cNvPr>
          <p:cNvSpPr/>
          <p:nvPr/>
        </p:nvSpPr>
        <p:spPr>
          <a:xfrm>
            <a:off x="3518195" y="1210977"/>
            <a:ext cx="2211572" cy="2211572"/>
          </a:xfrm>
          <a:prstGeom prst="ellipse">
            <a:avLst/>
          </a:prstGeom>
          <a:solidFill>
            <a:srgbClr val="EE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A2C11CF-C4FB-8043-B351-ED6B0311F025}"/>
              </a:ext>
            </a:extLst>
          </p:cNvPr>
          <p:cNvSpPr/>
          <p:nvPr/>
        </p:nvSpPr>
        <p:spPr>
          <a:xfrm>
            <a:off x="6270846" y="1210977"/>
            <a:ext cx="2211572" cy="2211572"/>
          </a:xfrm>
          <a:prstGeom prst="ellipse">
            <a:avLst/>
          </a:prstGeom>
          <a:solidFill>
            <a:srgbClr val="87B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1FA3509C-EB61-864D-8373-73625A1722DB}"/>
              </a:ext>
            </a:extLst>
          </p:cNvPr>
          <p:cNvSpPr/>
          <p:nvPr/>
        </p:nvSpPr>
        <p:spPr>
          <a:xfrm>
            <a:off x="9023497" y="1210977"/>
            <a:ext cx="2211572" cy="2211572"/>
          </a:xfrm>
          <a:prstGeom prst="ellipse">
            <a:avLst/>
          </a:prstGeom>
          <a:solidFill>
            <a:srgbClr val="762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2000"/>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rgbClr val="24259D"/>
                </a:solidFill>
                <a:latin typeface="Oswald" pitchFamily="2" charset="77"/>
              </a:rPr>
              <a:t>Hand Washing Instructions</a:t>
            </a:r>
          </a:p>
        </p:txBody>
      </p:sp>
      <p:sp>
        <p:nvSpPr>
          <p:cNvPr id="8" name="Triangle 7">
            <a:extLst>
              <a:ext uri="{FF2B5EF4-FFF2-40B4-BE49-F238E27FC236}">
                <a16:creationId xmlns:a16="http://schemas.microsoft.com/office/drawing/2014/main" id="{AAF9D0BC-6D0B-EA4D-9CF8-8ABDEF9AD547}"/>
              </a:ext>
            </a:extLst>
          </p:cNvPr>
          <p:cNvSpPr/>
          <p:nvPr/>
        </p:nvSpPr>
        <p:spPr>
          <a:xfrm rot="5400000">
            <a:off x="-122620" y="41138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BASIC EMPLOYEE COVID AWARENESS</a:t>
            </a:r>
            <a:r>
              <a:rPr lang="en-CA" sz="1050" dirty="0">
                <a:solidFill>
                  <a:prstClr val="black"/>
                </a:solidFill>
                <a:latin typeface="Manrope" pitchFamily="2" charset="0"/>
              </a:rPr>
              <a:t>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37</a:t>
            </a:fld>
            <a:r>
              <a:rPr lang="en-CA" sz="1050" dirty="0">
                <a:solidFill>
                  <a:prstClr val="black"/>
                </a:solidFill>
                <a:latin typeface="Manrope" pitchFamily="2" charset="0"/>
              </a:rPr>
              <a:t>  </a:t>
            </a:r>
            <a:endParaRPr lang="en-US" sz="1050"/>
          </a:p>
        </p:txBody>
      </p:sp>
      <p:graphicFrame>
        <p:nvGraphicFramePr>
          <p:cNvPr id="2" name="Table 1">
            <a:extLst>
              <a:ext uri="{FF2B5EF4-FFF2-40B4-BE49-F238E27FC236}">
                <a16:creationId xmlns:a16="http://schemas.microsoft.com/office/drawing/2014/main" id="{D4771067-2AC2-FB4A-AA39-28D5F6F4FD9D}"/>
              </a:ext>
            </a:extLst>
          </p:cNvPr>
          <p:cNvGraphicFramePr>
            <a:graphicFrameLocks noGrp="1"/>
          </p:cNvGraphicFramePr>
          <p:nvPr>
            <p:extLst>
              <p:ext uri="{D42A27DB-BD31-4B8C-83A1-F6EECF244321}">
                <p14:modId xmlns:p14="http://schemas.microsoft.com/office/powerpoint/2010/main" val="3335511422"/>
              </p:ext>
            </p:extLst>
          </p:nvPr>
        </p:nvGraphicFramePr>
        <p:xfrm>
          <a:off x="612775" y="3611879"/>
          <a:ext cx="10955340" cy="1935163"/>
        </p:xfrm>
        <a:graphic>
          <a:graphicData uri="http://schemas.openxmlformats.org/drawingml/2006/table">
            <a:tbl>
              <a:tblPr firstRow="1" bandRow="1">
                <a:tableStyleId>{5C22544A-7EE6-4342-B048-85BDC9FD1C3A}</a:tableStyleId>
              </a:tblPr>
              <a:tblGrid>
                <a:gridCol w="2738835">
                  <a:extLst>
                    <a:ext uri="{9D8B030D-6E8A-4147-A177-3AD203B41FA5}">
                      <a16:colId xmlns:a16="http://schemas.microsoft.com/office/drawing/2014/main" val="3812527527"/>
                    </a:ext>
                  </a:extLst>
                </a:gridCol>
                <a:gridCol w="2738835">
                  <a:extLst>
                    <a:ext uri="{9D8B030D-6E8A-4147-A177-3AD203B41FA5}">
                      <a16:colId xmlns:a16="http://schemas.microsoft.com/office/drawing/2014/main" val="2133653953"/>
                    </a:ext>
                  </a:extLst>
                </a:gridCol>
                <a:gridCol w="2738835">
                  <a:extLst>
                    <a:ext uri="{9D8B030D-6E8A-4147-A177-3AD203B41FA5}">
                      <a16:colId xmlns:a16="http://schemas.microsoft.com/office/drawing/2014/main" val="2065316683"/>
                    </a:ext>
                  </a:extLst>
                </a:gridCol>
                <a:gridCol w="2738835">
                  <a:extLst>
                    <a:ext uri="{9D8B030D-6E8A-4147-A177-3AD203B41FA5}">
                      <a16:colId xmlns:a16="http://schemas.microsoft.com/office/drawing/2014/main" val="2006716107"/>
                    </a:ext>
                  </a:extLst>
                </a:gridCol>
              </a:tblGrid>
              <a:tr h="1935163">
                <a:tc>
                  <a:txBody>
                    <a:bodyPr/>
                    <a:lstStyle/>
                    <a:p>
                      <a:pPr marL="0" marR="0" lvl="0" indent="0" algn="l" defTabSz="457200" rtl="0" eaLnBrk="1" fontAlgn="auto" latinLnBrk="0" hangingPunct="1">
                        <a:lnSpc>
                          <a:spcPct val="110000"/>
                        </a:lnSpc>
                        <a:spcBef>
                          <a:spcPts val="0"/>
                        </a:spcBef>
                        <a:spcAft>
                          <a:spcPts val="600"/>
                        </a:spcAft>
                        <a:buClr>
                          <a:srgbClr val="1C37AE"/>
                        </a:buClr>
                        <a:buSzTx/>
                        <a:buFontTx/>
                        <a:buNone/>
                        <a:tabLst/>
                        <a:defRPr/>
                      </a:pPr>
                      <a:r>
                        <a:rPr kumimoji="0" lang="en-CA" sz="1400" b="1" i="0" u="none" strike="noStrike" kern="1200" cap="none" spc="0" normalizeH="0" baseline="0" noProof="0" dirty="0">
                          <a:ln>
                            <a:noFill/>
                          </a:ln>
                          <a:solidFill>
                            <a:srgbClr val="1C37AE"/>
                          </a:solidFill>
                          <a:effectLst/>
                          <a:uLnTx/>
                          <a:uFillTx/>
                          <a:latin typeface="Libre Franklin" pitchFamily="2" charset="77"/>
                          <a:ea typeface="+mn-ea"/>
                          <a:cs typeface="+mn-cs"/>
                        </a:rPr>
                        <a:t>Wet hands with water and enough soap to cover all surfaces</a:t>
                      </a:r>
                    </a:p>
                  </a:txBody>
                  <a:tcPr marL="360000" marR="360000">
                    <a:lnL w="12700" cap="flat" cmpd="sng" algn="ctr">
                      <a:noFill/>
                      <a:prstDash val="solid"/>
                      <a:round/>
                      <a:headEnd type="none" w="med" len="med"/>
                      <a:tailEnd type="none" w="med" len="med"/>
                    </a:lnL>
                    <a:lnR w="12700" cap="flat" cmpd="sng" algn="ctr">
                      <a:solidFill>
                        <a:srgbClr val="1C37AE"/>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alpha val="86000"/>
                      </a:schemeClr>
                    </a:solid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Tx/>
                        <a:buNone/>
                        <a:tabLst/>
                        <a:defRPr/>
                      </a:pPr>
                      <a:r>
                        <a:rPr kumimoji="0" lang="en-CA" sz="1400" b="1" i="0" u="none" strike="noStrike" kern="1200" cap="none" spc="0" normalizeH="0" baseline="0" noProof="0" dirty="0">
                          <a:ln>
                            <a:noFill/>
                          </a:ln>
                          <a:solidFill>
                            <a:srgbClr val="1C37AE"/>
                          </a:solidFill>
                          <a:effectLst/>
                          <a:uLnTx/>
                          <a:uFillTx/>
                          <a:latin typeface="Libre Franklin" pitchFamily="2" charset="77"/>
                          <a:ea typeface="+mn-ea"/>
                          <a:cs typeface="+mn-cs"/>
                        </a:rPr>
                        <a:t>Rub hands palm to palm, also with fingers interlaced for 20 seconds</a:t>
                      </a:r>
                    </a:p>
                  </a:txBody>
                  <a:tcPr marL="360000" marR="360000">
                    <a:lnL w="12700" cap="flat" cmpd="sng" algn="ctr">
                      <a:solidFill>
                        <a:srgbClr val="1C37AE"/>
                      </a:solidFill>
                      <a:prstDash val="solid"/>
                      <a:round/>
                      <a:headEnd type="none" w="med" len="med"/>
                      <a:tailEnd type="none" w="med" len="med"/>
                    </a:lnL>
                    <a:lnR w="12700" cap="flat" cmpd="sng" algn="ctr">
                      <a:solidFill>
                        <a:srgbClr val="1C37AE"/>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alpha val="86000"/>
                      </a:schemeClr>
                    </a:solid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Tx/>
                        <a:buNone/>
                        <a:tabLst/>
                        <a:defRPr/>
                      </a:pPr>
                      <a:r>
                        <a:rPr kumimoji="0" lang="en-CA" sz="1400" b="1" i="0" u="none" strike="noStrike" kern="1200" cap="none" spc="0" normalizeH="0" baseline="0" noProof="0" dirty="0">
                          <a:ln>
                            <a:noFill/>
                          </a:ln>
                          <a:solidFill>
                            <a:srgbClr val="1C37AE"/>
                          </a:solidFill>
                          <a:effectLst/>
                          <a:uLnTx/>
                          <a:uFillTx/>
                          <a:latin typeface="Libre Franklin" pitchFamily="2" charset="77"/>
                          <a:ea typeface="+mn-ea"/>
                          <a:cs typeface="+mn-cs"/>
                        </a:rPr>
                        <a:t>Rinse hands with running water</a:t>
                      </a:r>
                    </a:p>
                  </a:txBody>
                  <a:tcPr marL="360000" marR="360000">
                    <a:lnL w="12700" cap="flat" cmpd="sng" algn="ctr">
                      <a:solidFill>
                        <a:srgbClr val="1C37AE"/>
                      </a:solidFill>
                      <a:prstDash val="solid"/>
                      <a:round/>
                      <a:headEnd type="none" w="med" len="med"/>
                      <a:tailEnd type="none" w="med" len="med"/>
                    </a:lnL>
                    <a:lnR w="12700" cap="flat" cmpd="sng" algn="ctr">
                      <a:solidFill>
                        <a:srgbClr val="1C37AE"/>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alpha val="86000"/>
                      </a:schemeClr>
                    </a:solid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Tx/>
                        <a:buNone/>
                        <a:tabLst/>
                        <a:defRPr/>
                      </a:pPr>
                      <a:r>
                        <a:rPr kumimoji="0" lang="en-CA" sz="1400" b="1" i="0" u="none" strike="noStrike" kern="1200" cap="none" spc="0" normalizeH="0" baseline="0" noProof="0" dirty="0">
                          <a:ln>
                            <a:noFill/>
                          </a:ln>
                          <a:solidFill>
                            <a:srgbClr val="1C37AE"/>
                          </a:solidFill>
                          <a:effectLst/>
                          <a:uLnTx/>
                          <a:uFillTx/>
                          <a:latin typeface="Libre Franklin" pitchFamily="2" charset="77"/>
                          <a:ea typeface="+mn-ea"/>
                          <a:cs typeface="+mn-cs"/>
                        </a:rPr>
                        <a:t>Dry your hands thoroughly with a    single use towel</a:t>
                      </a:r>
                    </a:p>
                  </a:txBody>
                  <a:tcPr marL="360000" marR="360000">
                    <a:lnL w="12700" cap="flat" cmpd="sng" algn="ctr">
                      <a:solidFill>
                        <a:srgbClr val="1C37AE"/>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alpha val="86000"/>
                      </a:schemeClr>
                    </a:solidFill>
                  </a:tcPr>
                </a:tc>
                <a:extLst>
                  <a:ext uri="{0D108BD9-81ED-4DB2-BD59-A6C34878D82A}">
                    <a16:rowId xmlns:a16="http://schemas.microsoft.com/office/drawing/2014/main" val="3961187904"/>
                  </a:ext>
                </a:extLst>
              </a:tr>
            </a:tbl>
          </a:graphicData>
        </a:graphic>
      </p:graphicFrame>
      <p:pic>
        <p:nvPicPr>
          <p:cNvPr id="30" name="Picture 29">
            <a:extLst>
              <a:ext uri="{FF2B5EF4-FFF2-40B4-BE49-F238E27FC236}">
                <a16:creationId xmlns:a16="http://schemas.microsoft.com/office/drawing/2014/main" id="{1332058C-43F1-704C-8BA1-35C2485CA64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6709205" y="1629219"/>
            <a:ext cx="1311564" cy="1311564"/>
          </a:xfrm>
          <a:prstGeom prst="rect">
            <a:avLst/>
          </a:prstGeom>
        </p:spPr>
      </p:pic>
      <p:pic>
        <p:nvPicPr>
          <p:cNvPr id="35" name="Picture 34">
            <a:extLst>
              <a:ext uri="{FF2B5EF4-FFF2-40B4-BE49-F238E27FC236}">
                <a16:creationId xmlns:a16="http://schemas.microsoft.com/office/drawing/2014/main" id="{90392D3D-65BF-9E41-8783-B109E8C63A7F}"/>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3934882" y="1616812"/>
            <a:ext cx="1311564" cy="1302456"/>
          </a:xfrm>
          <a:prstGeom prst="rect">
            <a:avLst/>
          </a:prstGeom>
        </p:spPr>
      </p:pic>
      <p:pic>
        <p:nvPicPr>
          <p:cNvPr id="36" name="Picture 35">
            <a:extLst>
              <a:ext uri="{FF2B5EF4-FFF2-40B4-BE49-F238E27FC236}">
                <a16:creationId xmlns:a16="http://schemas.microsoft.com/office/drawing/2014/main" id="{879A1B16-C44B-6A4D-A408-AE63BB243E69}"/>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1203552" y="1629219"/>
            <a:ext cx="1311564" cy="1311564"/>
          </a:xfrm>
          <a:prstGeom prst="rect">
            <a:avLst/>
          </a:prstGeom>
        </p:spPr>
      </p:pic>
      <p:pic>
        <p:nvPicPr>
          <p:cNvPr id="37" name="Picture 36">
            <a:extLst>
              <a:ext uri="{FF2B5EF4-FFF2-40B4-BE49-F238E27FC236}">
                <a16:creationId xmlns:a16="http://schemas.microsoft.com/office/drawing/2014/main" id="{D0785E86-E858-7E4B-9D00-C77192E5990A}"/>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Lst>
          </a:blip>
          <a:stretch>
            <a:fillRect/>
          </a:stretch>
        </p:blipFill>
        <p:spPr>
          <a:xfrm>
            <a:off x="9592076" y="1575142"/>
            <a:ext cx="1247807" cy="1320672"/>
          </a:xfrm>
          <a:prstGeom prst="rect">
            <a:avLst/>
          </a:prstGeom>
        </p:spPr>
      </p:pic>
      <p:pic>
        <p:nvPicPr>
          <p:cNvPr id="18" name="Picture 17">
            <a:extLst>
              <a:ext uri="{FF2B5EF4-FFF2-40B4-BE49-F238E27FC236}">
                <a16:creationId xmlns:a16="http://schemas.microsoft.com/office/drawing/2014/main" id="{2980D8A4-9025-FE4B-961B-41D97405778E}"/>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100000"/>
                    </a14:imgEffect>
                  </a14:imgLayer>
                </a14:imgProps>
              </a:ext>
            </a:extLst>
          </a:blip>
          <a:stretch>
            <a:fillRect/>
          </a:stretch>
        </p:blipFill>
        <p:spPr>
          <a:xfrm>
            <a:off x="-84010" y="5871366"/>
            <a:ext cx="1273892" cy="1135640"/>
          </a:xfrm>
          <a:prstGeom prst="rect">
            <a:avLst/>
          </a:prstGeom>
        </p:spPr>
      </p:pic>
      <p:sp>
        <p:nvSpPr>
          <p:cNvPr id="19" name="Rectangle 18">
            <a:extLst>
              <a:ext uri="{FF2B5EF4-FFF2-40B4-BE49-F238E27FC236}">
                <a16:creationId xmlns:a16="http://schemas.microsoft.com/office/drawing/2014/main" id="{290547D2-E10B-334A-BD81-D4878ECB5B6F}"/>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6129347"/>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9"/>
        <p:cNvGrpSpPr/>
        <p:nvPr/>
      </p:nvGrpSpPr>
      <p:grpSpPr>
        <a:xfrm>
          <a:off x="0" y="0"/>
          <a:ext cx="0" cy="0"/>
          <a:chOff x="0" y="0"/>
          <a:chExt cx="0" cy="0"/>
        </a:xfrm>
      </p:grpSpPr>
      <p:pic>
        <p:nvPicPr>
          <p:cNvPr id="16" name="Picture 15">
            <a:extLst>
              <a:ext uri="{FF2B5EF4-FFF2-40B4-BE49-F238E27FC236}">
                <a16:creationId xmlns:a16="http://schemas.microsoft.com/office/drawing/2014/main" id="{A5D6378B-189C-B449-BDA4-08DB6093282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4" name="Title 3">
            <a:extLst>
              <a:ext uri="{FF2B5EF4-FFF2-40B4-BE49-F238E27FC236}">
                <a16:creationId xmlns:a16="http://schemas.microsoft.com/office/drawing/2014/main" id="{F27C0790-1ED0-F643-B8DB-40AACDC1E529}"/>
              </a:ext>
            </a:extLst>
          </p:cNvPr>
          <p:cNvSpPr txBox="1">
            <a:spLocks/>
          </p:cNvSpPr>
          <p:nvPr/>
        </p:nvSpPr>
        <p:spPr>
          <a:xfrm>
            <a:off x="-4062952" y="1154555"/>
            <a:ext cx="12192000"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gn="ctr">
              <a:lnSpc>
                <a:spcPct val="110000"/>
              </a:lnSpc>
            </a:pPr>
            <a:r>
              <a:rPr lang="en-US" sz="5400" dirty="0">
                <a:solidFill>
                  <a:schemeClr val="bg1"/>
                </a:solidFill>
                <a:latin typeface="Oswald" pitchFamily="2" charset="77"/>
              </a:rPr>
              <a:t>Sanitize and </a:t>
            </a:r>
            <a:br>
              <a:rPr lang="en-US" sz="5400" dirty="0">
                <a:solidFill>
                  <a:schemeClr val="bg1"/>
                </a:solidFill>
                <a:latin typeface="Oswald" pitchFamily="2" charset="77"/>
              </a:rPr>
            </a:br>
            <a:r>
              <a:rPr lang="en-US" sz="5400" dirty="0">
                <a:solidFill>
                  <a:schemeClr val="bg1"/>
                </a:solidFill>
                <a:latin typeface="Oswald" pitchFamily="2" charset="77"/>
              </a:rPr>
              <a:t>Disinfection</a:t>
            </a:r>
          </a:p>
        </p:txBody>
      </p:sp>
      <p:grpSp>
        <p:nvGrpSpPr>
          <p:cNvPr id="11" name="Group 10">
            <a:extLst>
              <a:ext uri="{FF2B5EF4-FFF2-40B4-BE49-F238E27FC236}">
                <a16:creationId xmlns:a16="http://schemas.microsoft.com/office/drawing/2014/main" id="{DEB6018D-ABB3-1643-858B-6D10DEB7C3A4}"/>
              </a:ext>
            </a:extLst>
          </p:cNvPr>
          <p:cNvGrpSpPr/>
          <p:nvPr/>
        </p:nvGrpSpPr>
        <p:grpSpPr>
          <a:xfrm>
            <a:off x="9500260" y="0"/>
            <a:ext cx="2691740" cy="2671948"/>
            <a:chOff x="9500260" y="0"/>
            <a:chExt cx="2691740" cy="2671948"/>
          </a:xfrm>
        </p:grpSpPr>
        <p:pic>
          <p:nvPicPr>
            <p:cNvPr id="13" name="Graphic 12">
              <a:extLst>
                <a:ext uri="{FF2B5EF4-FFF2-40B4-BE49-F238E27FC236}">
                  <a16:creationId xmlns:a16="http://schemas.microsoft.com/office/drawing/2014/main" id="{62FB4BD8-4D70-E647-AAB0-9A66F688CA55}"/>
                </a:ext>
              </a:extLst>
            </p:cNvPr>
            <p:cNvPicPr>
              <a:picLocks noChangeAspect="1"/>
            </p:cNvPicPr>
            <p:nvPr/>
          </p:nvPicPr>
          <p:blipFill rotWithShape="1">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l="-3403" t="35059" r="35543" b="-2419"/>
            <a:stretch/>
          </p:blipFill>
          <p:spPr>
            <a:xfrm>
              <a:off x="9500260" y="0"/>
              <a:ext cx="2691740" cy="2671948"/>
            </a:xfrm>
            <a:prstGeom prst="rect">
              <a:avLst/>
            </a:prstGeom>
          </p:spPr>
        </p:pic>
        <p:pic>
          <p:nvPicPr>
            <p:cNvPr id="14" name="Graphic 13">
              <a:extLst>
                <a:ext uri="{FF2B5EF4-FFF2-40B4-BE49-F238E27FC236}">
                  <a16:creationId xmlns:a16="http://schemas.microsoft.com/office/drawing/2014/main" id="{529DD929-8291-8E4E-945C-97E3EB6D342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57536" y="318766"/>
              <a:ext cx="557636" cy="571882"/>
            </a:xfrm>
            <a:prstGeom prst="rect">
              <a:avLst/>
            </a:prstGeom>
          </p:spPr>
        </p:pic>
      </p:grpSp>
      <p:pic>
        <p:nvPicPr>
          <p:cNvPr id="17" name="Picture 16">
            <a:extLst>
              <a:ext uri="{FF2B5EF4-FFF2-40B4-BE49-F238E27FC236}">
                <a16:creationId xmlns:a16="http://schemas.microsoft.com/office/drawing/2014/main" id="{7EA04653-9612-E74C-B608-828131BDB331}"/>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Lst>
          </a:blip>
          <a:stretch>
            <a:fillRect/>
          </a:stretch>
        </p:blipFill>
        <p:spPr>
          <a:xfrm>
            <a:off x="-84010" y="5871366"/>
            <a:ext cx="1273892" cy="1135640"/>
          </a:xfrm>
          <a:prstGeom prst="rect">
            <a:avLst/>
          </a:prstGeom>
        </p:spPr>
      </p:pic>
      <p:sp>
        <p:nvSpPr>
          <p:cNvPr id="19" name="Rectangle 18">
            <a:extLst>
              <a:ext uri="{FF2B5EF4-FFF2-40B4-BE49-F238E27FC236}">
                <a16:creationId xmlns:a16="http://schemas.microsoft.com/office/drawing/2014/main" id="{D2CFAC11-2780-7345-919B-213FB22D6335}"/>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BASIC EMPLOYEE COVID AWARENESS</a:t>
            </a:r>
            <a:r>
              <a:rPr lang="en-CA" sz="1050" dirty="0">
                <a:solidFill>
                  <a:prstClr val="black"/>
                </a:solidFill>
                <a:latin typeface="Manrope" pitchFamily="2" charset="0"/>
              </a:rPr>
              <a:t>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38</a:t>
            </a:fld>
            <a:r>
              <a:rPr lang="en-CA" sz="1050" dirty="0">
                <a:solidFill>
                  <a:prstClr val="black"/>
                </a:solidFill>
                <a:latin typeface="Manrope" pitchFamily="2" charset="0"/>
              </a:rPr>
              <a:t>  </a:t>
            </a:r>
            <a:endParaRPr lang="en-US" sz="1050"/>
          </a:p>
        </p:txBody>
      </p:sp>
      <p:sp>
        <p:nvSpPr>
          <p:cNvPr id="18" name="Rectangle 17">
            <a:extLst>
              <a:ext uri="{FF2B5EF4-FFF2-40B4-BE49-F238E27FC236}">
                <a16:creationId xmlns:a16="http://schemas.microsoft.com/office/drawing/2014/main" id="{921FFC73-A125-7846-AB67-D788383E0DB3}"/>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5536608"/>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8C15BA3-9F03-6143-8C88-FCC3282627B1}"/>
              </a:ext>
            </a:extLst>
          </p:cNvPr>
          <p:cNvSpPr/>
          <p:nvPr/>
        </p:nvSpPr>
        <p:spPr>
          <a:xfrm>
            <a:off x="5049519" y="0"/>
            <a:ext cx="7142481" cy="6858000"/>
          </a:xfrm>
          <a:prstGeom prst="rect">
            <a:avLst/>
          </a:prstGeom>
          <a:solidFill>
            <a:srgbClr val="244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B37C1ACF-A9A1-4440-8EE3-FDC19665AC31}"/>
              </a:ext>
            </a:extLst>
          </p:cNvPr>
          <p:cNvSpPr/>
          <p:nvPr/>
        </p:nvSpPr>
        <p:spPr>
          <a:xfrm>
            <a:off x="0" y="2754775"/>
            <a:ext cx="12192000" cy="2083444"/>
          </a:xfrm>
          <a:prstGeom prst="rect">
            <a:avLst/>
          </a:prstGeom>
          <a:solidFill>
            <a:srgbClr val="244582">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9EC33561-8A82-2043-924D-ED3C22EB7CB4}"/>
              </a:ext>
            </a:extLst>
          </p:cNvPr>
          <p:cNvGraphicFramePr>
            <a:graphicFrameLocks noGrp="1"/>
          </p:cNvGraphicFramePr>
          <p:nvPr>
            <p:extLst>
              <p:ext uri="{D42A27DB-BD31-4B8C-83A1-F6EECF244321}">
                <p14:modId xmlns:p14="http://schemas.microsoft.com/office/powerpoint/2010/main" val="3855050604"/>
              </p:ext>
            </p:extLst>
          </p:nvPr>
        </p:nvGraphicFramePr>
        <p:xfrm>
          <a:off x="5694744" y="381963"/>
          <a:ext cx="5764192" cy="5926240"/>
        </p:xfrm>
        <a:graphic>
          <a:graphicData uri="http://schemas.openxmlformats.org/drawingml/2006/table">
            <a:tbl>
              <a:tblPr firstRow="1" bandRow="1">
                <a:tableStyleId>{5C22544A-7EE6-4342-B048-85BDC9FD1C3A}</a:tableStyleId>
              </a:tblPr>
              <a:tblGrid>
                <a:gridCol w="775504">
                  <a:extLst>
                    <a:ext uri="{9D8B030D-6E8A-4147-A177-3AD203B41FA5}">
                      <a16:colId xmlns:a16="http://schemas.microsoft.com/office/drawing/2014/main" val="49999521"/>
                    </a:ext>
                  </a:extLst>
                </a:gridCol>
                <a:gridCol w="937549">
                  <a:extLst>
                    <a:ext uri="{9D8B030D-6E8A-4147-A177-3AD203B41FA5}">
                      <a16:colId xmlns:a16="http://schemas.microsoft.com/office/drawing/2014/main" val="4238721350"/>
                    </a:ext>
                  </a:extLst>
                </a:gridCol>
                <a:gridCol w="4051139">
                  <a:extLst>
                    <a:ext uri="{9D8B030D-6E8A-4147-A177-3AD203B41FA5}">
                      <a16:colId xmlns:a16="http://schemas.microsoft.com/office/drawing/2014/main" val="1266008304"/>
                    </a:ext>
                  </a:extLst>
                </a:gridCol>
              </a:tblGrid>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7234074"/>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77268573"/>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0562591"/>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44475807"/>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83046329"/>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05397301"/>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5789244"/>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4402164"/>
                  </a:ext>
                </a:extLst>
              </a:tr>
            </a:tbl>
          </a:graphicData>
        </a:graphic>
      </p:graphicFrame>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021030"/>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chemeClr val="bg1"/>
                </a:solidFill>
                <a:latin typeface="Oswald" pitchFamily="2" charset="77"/>
              </a:rPr>
              <a:t>Sanitize and Disinfection</a:t>
            </a:r>
          </a:p>
          <a:p>
            <a:pPr>
              <a:lnSpc>
                <a:spcPct val="110000"/>
              </a:lnSpc>
            </a:pPr>
            <a:r>
              <a:rPr lang="en-US" sz="2000" dirty="0">
                <a:solidFill>
                  <a:schemeClr val="bg1"/>
                </a:solidFill>
                <a:latin typeface="Oswald" pitchFamily="2" charset="77"/>
              </a:rPr>
              <a:t>Providers or employees should sanitize </a:t>
            </a:r>
            <a:br>
              <a:rPr lang="en-US" sz="2000" dirty="0">
                <a:solidFill>
                  <a:schemeClr val="bg1"/>
                </a:solidFill>
                <a:latin typeface="Oswald" pitchFamily="2" charset="77"/>
              </a:rPr>
            </a:br>
            <a:r>
              <a:rPr lang="en-US" sz="2000" dirty="0">
                <a:solidFill>
                  <a:schemeClr val="bg1"/>
                </a:solidFill>
                <a:latin typeface="Oswald" pitchFamily="2" charset="77"/>
              </a:rPr>
              <a:t>and disinfect all areas of the Site with </a:t>
            </a:r>
            <a:br>
              <a:rPr lang="en-US" sz="2000" dirty="0">
                <a:solidFill>
                  <a:schemeClr val="bg1"/>
                </a:solidFill>
                <a:latin typeface="Oswald" pitchFamily="2" charset="77"/>
              </a:rPr>
            </a:br>
            <a:r>
              <a:rPr lang="en-US" sz="2000" dirty="0">
                <a:solidFill>
                  <a:schemeClr val="bg1"/>
                </a:solidFill>
                <a:latin typeface="Oswald" pitchFamily="2" charset="77"/>
              </a:rPr>
              <a:t>special attention to:</a:t>
            </a:r>
          </a:p>
        </p:txBody>
      </p:sp>
      <p:sp>
        <p:nvSpPr>
          <p:cNvPr id="8" name="Triangle 7">
            <a:extLst>
              <a:ext uri="{FF2B5EF4-FFF2-40B4-BE49-F238E27FC236}">
                <a16:creationId xmlns:a16="http://schemas.microsoft.com/office/drawing/2014/main" id="{AAF9D0BC-6D0B-EA4D-9CF8-8ABDEF9AD547}"/>
              </a:ext>
            </a:extLst>
          </p:cNvPr>
          <p:cNvSpPr/>
          <p:nvPr/>
        </p:nvSpPr>
        <p:spPr>
          <a:xfrm rot="5400000">
            <a:off x="-122620" y="305041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BASIC EMPLOYEE COVID AWARENESS</a:t>
            </a:r>
            <a:r>
              <a:rPr lang="en-CA" sz="1050" dirty="0">
                <a:solidFill>
                  <a:prstClr val="black"/>
                </a:solidFill>
                <a:latin typeface="Manrope" pitchFamily="2" charset="0"/>
              </a:rPr>
              <a:t>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39</a:t>
            </a:fld>
            <a:r>
              <a:rPr lang="en-CA" sz="1050" dirty="0">
                <a:solidFill>
                  <a:prstClr val="black"/>
                </a:solidFill>
                <a:latin typeface="Manrope" pitchFamily="2" charset="0"/>
              </a:rPr>
              <a:t>  </a:t>
            </a:r>
            <a:endParaRPr lang="en-US" sz="1050"/>
          </a:p>
        </p:txBody>
      </p:sp>
      <p:cxnSp>
        <p:nvCxnSpPr>
          <p:cNvPr id="26" name="Straight Connector 25">
            <a:extLst>
              <a:ext uri="{FF2B5EF4-FFF2-40B4-BE49-F238E27FC236}">
                <a16:creationId xmlns:a16="http://schemas.microsoft.com/office/drawing/2014/main" id="{66200223-A924-0E43-B97B-CE7F9D963CC9}"/>
              </a:ext>
            </a:extLst>
          </p:cNvPr>
          <p:cNvCxnSpPr>
            <a:cxnSpLocks/>
          </p:cNvCxnSpPr>
          <p:nvPr/>
        </p:nvCxnSpPr>
        <p:spPr>
          <a:xfrm>
            <a:off x="6941109" y="0"/>
            <a:ext cx="0" cy="685800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7CD80DEB-1E99-8E44-A40A-0663EA25F81F}"/>
              </a:ext>
            </a:extLst>
          </p:cNvPr>
          <p:cNvSpPr>
            <a:spLocks noChangeAspect="1"/>
          </p:cNvSpPr>
          <p:nvPr/>
        </p:nvSpPr>
        <p:spPr>
          <a:xfrm>
            <a:off x="6618810" y="439863"/>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312F2D19-A36A-7240-8A97-32DFA0013DE8}"/>
              </a:ext>
            </a:extLst>
          </p:cNvPr>
          <p:cNvSpPr>
            <a:spLocks noChangeAspect="1"/>
          </p:cNvSpPr>
          <p:nvPr/>
        </p:nvSpPr>
        <p:spPr>
          <a:xfrm>
            <a:off x="6618810" y="1179816"/>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D76C616F-C7BA-DE46-8468-16746CA636B8}"/>
              </a:ext>
            </a:extLst>
          </p:cNvPr>
          <p:cNvSpPr>
            <a:spLocks noChangeAspect="1"/>
          </p:cNvSpPr>
          <p:nvPr/>
        </p:nvSpPr>
        <p:spPr>
          <a:xfrm>
            <a:off x="6618810" y="1919769"/>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C2AD9AE-E86D-C54C-B93A-D37BB5D43524}"/>
              </a:ext>
            </a:extLst>
          </p:cNvPr>
          <p:cNvSpPr>
            <a:spLocks noChangeAspect="1"/>
          </p:cNvSpPr>
          <p:nvPr/>
        </p:nvSpPr>
        <p:spPr>
          <a:xfrm>
            <a:off x="6618810" y="2659722"/>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F6E1FD2-7A44-E94F-A804-DAA28C596B47}"/>
              </a:ext>
            </a:extLst>
          </p:cNvPr>
          <p:cNvSpPr>
            <a:spLocks noChangeAspect="1"/>
          </p:cNvSpPr>
          <p:nvPr/>
        </p:nvSpPr>
        <p:spPr>
          <a:xfrm>
            <a:off x="6618810" y="3399675"/>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DCC62153-6954-6E4D-A1F0-A9DF7FC83DA3}"/>
              </a:ext>
            </a:extLst>
          </p:cNvPr>
          <p:cNvSpPr>
            <a:spLocks noChangeAspect="1"/>
          </p:cNvSpPr>
          <p:nvPr/>
        </p:nvSpPr>
        <p:spPr>
          <a:xfrm>
            <a:off x="6618810" y="4139628"/>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C74B7965-51BD-2D40-9427-6C24172A6DC4}"/>
              </a:ext>
            </a:extLst>
          </p:cNvPr>
          <p:cNvSpPr>
            <a:spLocks noChangeAspect="1"/>
          </p:cNvSpPr>
          <p:nvPr/>
        </p:nvSpPr>
        <p:spPr>
          <a:xfrm>
            <a:off x="6618810" y="4879581"/>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D247FB30-0392-B340-A33D-419DD4CD8C3C}"/>
              </a:ext>
            </a:extLst>
          </p:cNvPr>
          <p:cNvSpPr>
            <a:spLocks noChangeAspect="1"/>
          </p:cNvSpPr>
          <p:nvPr/>
        </p:nvSpPr>
        <p:spPr>
          <a:xfrm>
            <a:off x="6618810" y="5619534"/>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64">
            <a:extLst>
              <a:ext uri="{FF2B5EF4-FFF2-40B4-BE49-F238E27FC236}">
                <a16:creationId xmlns:a16="http://schemas.microsoft.com/office/drawing/2014/main" id="{CFF31FEB-4EA7-384C-982D-0808ACB8FD93}"/>
              </a:ext>
            </a:extLst>
          </p:cNvPr>
          <p:cNvPicPr>
            <a:picLocks noChangeAspect="1"/>
          </p:cNvPicPr>
          <p:nvPr/>
        </p:nvPicPr>
        <p:blipFill>
          <a:blip r:embed="rId2"/>
          <a:stretch>
            <a:fillRect/>
          </a:stretch>
        </p:blipFill>
        <p:spPr>
          <a:xfrm>
            <a:off x="-84010" y="5871366"/>
            <a:ext cx="1273892" cy="1135640"/>
          </a:xfrm>
          <a:prstGeom prst="rect">
            <a:avLst/>
          </a:prstGeom>
        </p:spPr>
      </p:pic>
      <p:grpSp>
        <p:nvGrpSpPr>
          <p:cNvPr id="2" name="Group 1">
            <a:extLst>
              <a:ext uri="{FF2B5EF4-FFF2-40B4-BE49-F238E27FC236}">
                <a16:creationId xmlns:a16="http://schemas.microsoft.com/office/drawing/2014/main" id="{36CF6BA7-EAAF-8E44-B80F-2367A551CA3A}"/>
              </a:ext>
            </a:extLst>
          </p:cNvPr>
          <p:cNvGrpSpPr/>
          <p:nvPr/>
        </p:nvGrpSpPr>
        <p:grpSpPr>
          <a:xfrm>
            <a:off x="6830568" y="653414"/>
            <a:ext cx="215604" cy="5414670"/>
            <a:chOff x="6830568" y="653414"/>
            <a:chExt cx="215604" cy="5414670"/>
          </a:xfrm>
        </p:grpSpPr>
        <p:pic>
          <p:nvPicPr>
            <p:cNvPr id="23" name="Graphic 22">
              <a:extLst>
                <a:ext uri="{FF2B5EF4-FFF2-40B4-BE49-F238E27FC236}">
                  <a16:creationId xmlns:a16="http://schemas.microsoft.com/office/drawing/2014/main" id="{69E9492C-EB71-9245-A64C-3028C9535B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39712" y="653414"/>
              <a:ext cx="206460" cy="211734"/>
            </a:xfrm>
            <a:prstGeom prst="rect">
              <a:avLst/>
            </a:prstGeom>
          </p:spPr>
        </p:pic>
        <p:pic>
          <p:nvPicPr>
            <p:cNvPr id="24" name="Graphic 23">
              <a:extLst>
                <a:ext uri="{FF2B5EF4-FFF2-40B4-BE49-F238E27FC236}">
                  <a16:creationId xmlns:a16="http://schemas.microsoft.com/office/drawing/2014/main" id="{2F9B2E7F-B5D9-4842-B471-467AA66F17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36664" y="1396691"/>
              <a:ext cx="206460" cy="211734"/>
            </a:xfrm>
            <a:prstGeom prst="rect">
              <a:avLst/>
            </a:prstGeom>
          </p:spPr>
        </p:pic>
        <p:pic>
          <p:nvPicPr>
            <p:cNvPr id="25" name="Graphic 24">
              <a:extLst>
                <a:ext uri="{FF2B5EF4-FFF2-40B4-BE49-F238E27FC236}">
                  <a16:creationId xmlns:a16="http://schemas.microsoft.com/office/drawing/2014/main" id="{F1804421-712C-ED45-B07E-775B81C31D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36664" y="2139968"/>
              <a:ext cx="206460" cy="211734"/>
            </a:xfrm>
            <a:prstGeom prst="rect">
              <a:avLst/>
            </a:prstGeom>
          </p:spPr>
        </p:pic>
        <p:pic>
          <p:nvPicPr>
            <p:cNvPr id="27" name="Graphic 26">
              <a:extLst>
                <a:ext uri="{FF2B5EF4-FFF2-40B4-BE49-F238E27FC236}">
                  <a16:creationId xmlns:a16="http://schemas.microsoft.com/office/drawing/2014/main" id="{6F18B6A2-D332-2141-9EA1-AB3A1CF499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33616" y="2883245"/>
              <a:ext cx="206460" cy="211734"/>
            </a:xfrm>
            <a:prstGeom prst="rect">
              <a:avLst/>
            </a:prstGeom>
          </p:spPr>
        </p:pic>
        <p:pic>
          <p:nvPicPr>
            <p:cNvPr id="28" name="Graphic 27">
              <a:extLst>
                <a:ext uri="{FF2B5EF4-FFF2-40B4-BE49-F238E27FC236}">
                  <a16:creationId xmlns:a16="http://schemas.microsoft.com/office/drawing/2014/main" id="{CFF1BBF1-38CD-A445-B898-91E4D0388C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36664" y="3626522"/>
              <a:ext cx="206460" cy="211734"/>
            </a:xfrm>
            <a:prstGeom prst="rect">
              <a:avLst/>
            </a:prstGeom>
          </p:spPr>
        </p:pic>
        <p:pic>
          <p:nvPicPr>
            <p:cNvPr id="29" name="Graphic 28">
              <a:extLst>
                <a:ext uri="{FF2B5EF4-FFF2-40B4-BE49-F238E27FC236}">
                  <a16:creationId xmlns:a16="http://schemas.microsoft.com/office/drawing/2014/main" id="{C901D8A9-6CC7-F741-AA84-4D3188DC9D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33616" y="4369799"/>
              <a:ext cx="206460" cy="211734"/>
            </a:xfrm>
            <a:prstGeom prst="rect">
              <a:avLst/>
            </a:prstGeom>
          </p:spPr>
        </p:pic>
        <p:pic>
          <p:nvPicPr>
            <p:cNvPr id="30" name="Graphic 29">
              <a:extLst>
                <a:ext uri="{FF2B5EF4-FFF2-40B4-BE49-F238E27FC236}">
                  <a16:creationId xmlns:a16="http://schemas.microsoft.com/office/drawing/2014/main" id="{C6480C18-2313-944E-B666-C1B67321A6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33616" y="5113076"/>
              <a:ext cx="206460" cy="211734"/>
            </a:xfrm>
            <a:prstGeom prst="rect">
              <a:avLst/>
            </a:prstGeom>
          </p:spPr>
        </p:pic>
        <p:pic>
          <p:nvPicPr>
            <p:cNvPr id="31" name="Graphic 30">
              <a:extLst>
                <a:ext uri="{FF2B5EF4-FFF2-40B4-BE49-F238E27FC236}">
                  <a16:creationId xmlns:a16="http://schemas.microsoft.com/office/drawing/2014/main" id="{8BC76092-71DA-3C4D-A6D9-CE0323AD1D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30568" y="5856350"/>
              <a:ext cx="206460" cy="211734"/>
            </a:xfrm>
            <a:prstGeom prst="rect">
              <a:avLst/>
            </a:prstGeom>
          </p:spPr>
        </p:pic>
      </p:grpSp>
      <p:cxnSp>
        <p:nvCxnSpPr>
          <p:cNvPr id="32" name="Straight Connector 31">
            <a:extLst>
              <a:ext uri="{FF2B5EF4-FFF2-40B4-BE49-F238E27FC236}">
                <a16:creationId xmlns:a16="http://schemas.microsoft.com/office/drawing/2014/main" id="{E76323FA-7CA2-3145-8C3B-39B9D08DC174}"/>
              </a:ext>
            </a:extLst>
          </p:cNvPr>
          <p:cNvCxnSpPr>
            <a:cxnSpLocks/>
          </p:cNvCxnSpPr>
          <p:nvPr/>
        </p:nvCxnSpPr>
        <p:spPr>
          <a:xfrm rot="10800000">
            <a:off x="5056928" y="0"/>
            <a:ext cx="0" cy="68580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03E20C6F-7CDF-F242-8D1F-CFEA0DA8492B}"/>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190713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94EB2C22-A7CF-BF4E-A2A6-023F90A57F5A}"/>
              </a:ext>
            </a:extLst>
          </p:cNvPr>
          <p:cNvPicPr>
            <a:picLocks noChangeAspect="1"/>
          </p:cNvPicPr>
          <p:nvPr/>
        </p:nvPicPr>
        <p:blipFill>
          <a:blip r:embed="rId2"/>
          <a:stretch>
            <a:fillRect/>
          </a:stretch>
        </p:blipFill>
        <p:spPr>
          <a:xfrm flipH="1">
            <a:off x="0" y="-1"/>
            <a:ext cx="12192000" cy="6858001"/>
          </a:xfrm>
          <a:prstGeom prst="rect">
            <a:avLst/>
          </a:prstGeom>
        </p:spPr>
      </p:pic>
      <p:sp>
        <p:nvSpPr>
          <p:cNvPr id="16" name="Rectangle 15">
            <a:extLst>
              <a:ext uri="{FF2B5EF4-FFF2-40B4-BE49-F238E27FC236}">
                <a16:creationId xmlns:a16="http://schemas.microsoft.com/office/drawing/2014/main" id="{63EF8E0F-B6AE-D944-8599-205508E8403D}"/>
              </a:ext>
            </a:extLst>
          </p:cNvPr>
          <p:cNvSpPr/>
          <p:nvPr/>
        </p:nvSpPr>
        <p:spPr>
          <a:xfrm>
            <a:off x="0" y="0"/>
            <a:ext cx="4629150" cy="6858000"/>
          </a:xfrm>
          <a:prstGeom prst="rect">
            <a:avLst/>
          </a:prstGeom>
          <a:solidFill>
            <a:srgbClr val="1C37AE">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iangle 14">
            <a:extLst>
              <a:ext uri="{FF2B5EF4-FFF2-40B4-BE49-F238E27FC236}">
                <a16:creationId xmlns:a16="http://schemas.microsoft.com/office/drawing/2014/main" id="{F651BB32-4B39-2C46-8C79-54364CDFDB60}"/>
              </a:ext>
            </a:extLst>
          </p:cNvPr>
          <p:cNvSpPr/>
          <p:nvPr/>
        </p:nvSpPr>
        <p:spPr>
          <a:xfrm rot="5400000">
            <a:off x="-122620" y="41138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
            <a:extLst>
              <a:ext uri="{FF2B5EF4-FFF2-40B4-BE49-F238E27FC236}">
                <a16:creationId xmlns:a16="http://schemas.microsoft.com/office/drawing/2014/main" id="{B1C6157A-8B62-734F-90A3-30561138864E}"/>
              </a:ext>
            </a:extLst>
          </p:cNvPr>
          <p:cNvSpPr txBox="1">
            <a:spLocks/>
          </p:cNvSpPr>
          <p:nvPr/>
        </p:nvSpPr>
        <p:spPr>
          <a:xfrm>
            <a:off x="522942" y="441202"/>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r>
              <a:rPr lang="en-US" sz="2800" dirty="0">
                <a:solidFill>
                  <a:schemeClr val="bg1"/>
                </a:solidFill>
                <a:latin typeface="Oswald" pitchFamily="2" charset="77"/>
              </a:rPr>
              <a:t>COVID-19 </a:t>
            </a:r>
            <a:br>
              <a:rPr lang="en-US" sz="2800" dirty="0">
                <a:solidFill>
                  <a:schemeClr val="bg1"/>
                </a:solidFill>
                <a:latin typeface="Oswald" pitchFamily="2" charset="77"/>
              </a:rPr>
            </a:br>
            <a:r>
              <a:rPr lang="en-US" sz="2800" dirty="0">
                <a:solidFill>
                  <a:schemeClr val="bg1"/>
                </a:solidFill>
                <a:latin typeface="Oswald" pitchFamily="2" charset="77"/>
              </a:rPr>
              <a:t>Protective Measures</a:t>
            </a:r>
          </a:p>
        </p:txBody>
      </p:sp>
      <p:sp>
        <p:nvSpPr>
          <p:cNvPr id="18" name="Rectangle 17">
            <a:extLst>
              <a:ext uri="{FF2B5EF4-FFF2-40B4-BE49-F238E27FC236}">
                <a16:creationId xmlns:a16="http://schemas.microsoft.com/office/drawing/2014/main" id="{44D24D29-77F9-2649-8284-5538ACA740CE}"/>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BASIC EMPLOYEE COVID AWARENESS</a:t>
            </a:r>
            <a:r>
              <a:rPr lang="en-CA" sz="1050" dirty="0">
                <a:solidFill>
                  <a:prstClr val="black"/>
                </a:solidFill>
                <a:latin typeface="Manrope" pitchFamily="2" charset="0"/>
              </a:rPr>
              <a:t>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4</a:t>
            </a:fld>
            <a:r>
              <a:rPr lang="en-CA" sz="1050" dirty="0">
                <a:solidFill>
                  <a:prstClr val="black"/>
                </a:solidFill>
                <a:latin typeface="Manrope" pitchFamily="2" charset="0"/>
              </a:rPr>
              <a:t>  </a:t>
            </a:r>
            <a:endParaRPr lang="en-US" sz="1050"/>
          </a:p>
        </p:txBody>
      </p:sp>
      <p:sp>
        <p:nvSpPr>
          <p:cNvPr id="32" name="TextBox 31">
            <a:extLst>
              <a:ext uri="{FF2B5EF4-FFF2-40B4-BE49-F238E27FC236}">
                <a16:creationId xmlns:a16="http://schemas.microsoft.com/office/drawing/2014/main" id="{316A3061-57CC-3940-AFAD-C3910B09C30D}"/>
              </a:ext>
            </a:extLst>
          </p:cNvPr>
          <p:cNvSpPr txBox="1"/>
          <p:nvPr/>
        </p:nvSpPr>
        <p:spPr>
          <a:xfrm>
            <a:off x="644453" y="1786441"/>
            <a:ext cx="3353389" cy="3639289"/>
          </a:xfrm>
          <a:prstGeom prst="rect">
            <a:avLst/>
          </a:prstGeom>
        </p:spPr>
        <p:txBody>
          <a:bodyPr vert="horz" lIns="121920" tIns="60960" rIns="121920" bIns="60960" rtlCol="0" anchor="ctr">
            <a:noAutofit/>
          </a:bodyPr>
          <a:lstStyle/>
          <a:p>
            <a:pPr marL="11112" defTabSz="1219170">
              <a:lnSpc>
                <a:spcPct val="110000"/>
              </a:lnSpc>
              <a:buClr>
                <a:srgbClr val="1C37AE"/>
              </a:buClr>
            </a:pPr>
            <a:r>
              <a:rPr lang="en-US" sz="2000" b="1" dirty="0">
                <a:solidFill>
                  <a:schemeClr val="bg1"/>
                </a:solidFill>
                <a:latin typeface="Libre Franklin" pitchFamily="2" charset="77"/>
                <a:cs typeface="Times New Roman" panose="02020603050405020304" pitchFamily="18" charset="0"/>
              </a:rPr>
              <a:t>Working together, we can mitigate or eliminate hazards and risks and get results the right way</a:t>
            </a:r>
          </a:p>
        </p:txBody>
      </p:sp>
      <p:pic>
        <p:nvPicPr>
          <p:cNvPr id="10" name="Picture 9">
            <a:extLst>
              <a:ext uri="{FF2B5EF4-FFF2-40B4-BE49-F238E27FC236}">
                <a16:creationId xmlns:a16="http://schemas.microsoft.com/office/drawing/2014/main" id="{05F869DA-575C-5945-A808-7D65A3A547C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84010" y="5871366"/>
            <a:ext cx="1273892" cy="1135640"/>
          </a:xfrm>
          <a:prstGeom prst="rect">
            <a:avLst/>
          </a:prstGeom>
        </p:spPr>
      </p:pic>
      <p:cxnSp>
        <p:nvCxnSpPr>
          <p:cNvPr id="11" name="Straight Connector 10">
            <a:extLst>
              <a:ext uri="{FF2B5EF4-FFF2-40B4-BE49-F238E27FC236}">
                <a16:creationId xmlns:a16="http://schemas.microsoft.com/office/drawing/2014/main" id="{3CFB06CF-351C-3048-BDED-F581026D2DC8}"/>
              </a:ext>
            </a:extLst>
          </p:cNvPr>
          <p:cNvCxnSpPr/>
          <p:nvPr/>
        </p:nvCxnSpPr>
        <p:spPr>
          <a:xfrm>
            <a:off x="4630820" y="0"/>
            <a:ext cx="0" cy="68580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252C1AD-E608-5B47-9A6B-5AA3D356EE8B}"/>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9829691"/>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8C15BA3-9F03-6143-8C88-FCC3282627B1}"/>
              </a:ext>
            </a:extLst>
          </p:cNvPr>
          <p:cNvSpPr/>
          <p:nvPr/>
        </p:nvSpPr>
        <p:spPr>
          <a:xfrm>
            <a:off x="1" y="0"/>
            <a:ext cx="12192000" cy="6858000"/>
          </a:xfrm>
          <a:prstGeom prst="rect">
            <a:avLst/>
          </a:prstGeom>
          <a:solidFill>
            <a:srgbClr val="244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868CCF37-6334-644A-9FDB-328B442C66F8}"/>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5059363" cy="6858000"/>
          </a:xfrm>
          <a:prstGeom prst="rect">
            <a:avLst/>
          </a:prstGeom>
        </p:spPr>
      </p:pic>
      <p:sp>
        <p:nvSpPr>
          <p:cNvPr id="52" name="Rectangle 51">
            <a:extLst>
              <a:ext uri="{FF2B5EF4-FFF2-40B4-BE49-F238E27FC236}">
                <a16:creationId xmlns:a16="http://schemas.microsoft.com/office/drawing/2014/main" id="{B37C1ACF-A9A1-4440-8EE3-FDC19665AC31}"/>
              </a:ext>
            </a:extLst>
          </p:cNvPr>
          <p:cNvSpPr/>
          <p:nvPr/>
        </p:nvSpPr>
        <p:spPr>
          <a:xfrm>
            <a:off x="0" y="2754775"/>
            <a:ext cx="12192000" cy="2083444"/>
          </a:xfrm>
          <a:prstGeom prst="rect">
            <a:avLst/>
          </a:prstGeom>
          <a:solidFill>
            <a:srgbClr val="244582">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9EC33561-8A82-2043-924D-ED3C22EB7CB4}"/>
              </a:ext>
            </a:extLst>
          </p:cNvPr>
          <p:cNvGraphicFramePr>
            <a:graphicFrameLocks noGrp="1"/>
          </p:cNvGraphicFramePr>
          <p:nvPr>
            <p:extLst>
              <p:ext uri="{D42A27DB-BD31-4B8C-83A1-F6EECF244321}">
                <p14:modId xmlns:p14="http://schemas.microsoft.com/office/powerpoint/2010/main" val="3623576480"/>
              </p:ext>
            </p:extLst>
          </p:nvPr>
        </p:nvGraphicFramePr>
        <p:xfrm>
          <a:off x="5694744" y="381963"/>
          <a:ext cx="5764192" cy="5926240"/>
        </p:xfrm>
        <a:graphic>
          <a:graphicData uri="http://schemas.openxmlformats.org/drawingml/2006/table">
            <a:tbl>
              <a:tblPr firstRow="1" bandRow="1">
                <a:tableStyleId>{5C22544A-7EE6-4342-B048-85BDC9FD1C3A}</a:tableStyleId>
              </a:tblPr>
              <a:tblGrid>
                <a:gridCol w="775504">
                  <a:extLst>
                    <a:ext uri="{9D8B030D-6E8A-4147-A177-3AD203B41FA5}">
                      <a16:colId xmlns:a16="http://schemas.microsoft.com/office/drawing/2014/main" val="49999521"/>
                    </a:ext>
                  </a:extLst>
                </a:gridCol>
                <a:gridCol w="937549">
                  <a:extLst>
                    <a:ext uri="{9D8B030D-6E8A-4147-A177-3AD203B41FA5}">
                      <a16:colId xmlns:a16="http://schemas.microsoft.com/office/drawing/2014/main" val="4238721350"/>
                    </a:ext>
                  </a:extLst>
                </a:gridCol>
                <a:gridCol w="4051139">
                  <a:extLst>
                    <a:ext uri="{9D8B030D-6E8A-4147-A177-3AD203B41FA5}">
                      <a16:colId xmlns:a16="http://schemas.microsoft.com/office/drawing/2014/main" val="1266008304"/>
                    </a:ext>
                  </a:extLst>
                </a:gridCol>
              </a:tblGrid>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A95D4"/>
                          </a:solidFill>
                          <a:effectLst/>
                          <a:uLnTx/>
                          <a:uFillTx/>
                          <a:latin typeface="Oswald" pitchFamily="2" charset="77"/>
                          <a:ea typeface="+mn-ea"/>
                          <a:cs typeface="+mn-cs"/>
                        </a:rPr>
                        <a:t>1</a:t>
                      </a: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rPr>
                        <a:t>Door handles and Elevator buttons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7234074"/>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77268573"/>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0562591"/>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44475807"/>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83046329"/>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05397301"/>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5789244"/>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4402164"/>
                  </a:ext>
                </a:extLst>
              </a:tr>
            </a:tbl>
          </a:graphicData>
        </a:graphic>
      </p:graphicFrame>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021030"/>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chemeClr val="bg1"/>
                </a:solidFill>
                <a:latin typeface="Oswald" pitchFamily="2" charset="77"/>
              </a:rPr>
              <a:t>Sanitize and Disinfection</a:t>
            </a:r>
          </a:p>
          <a:p>
            <a:pPr>
              <a:lnSpc>
                <a:spcPct val="110000"/>
              </a:lnSpc>
            </a:pPr>
            <a:r>
              <a:rPr lang="en-US" sz="2000" dirty="0">
                <a:solidFill>
                  <a:schemeClr val="bg1"/>
                </a:solidFill>
                <a:latin typeface="Oswald" pitchFamily="2" charset="77"/>
              </a:rPr>
              <a:t>Providers or employees should sanitize </a:t>
            </a:r>
            <a:br>
              <a:rPr lang="en-US" sz="2000" dirty="0">
                <a:solidFill>
                  <a:schemeClr val="bg1"/>
                </a:solidFill>
                <a:latin typeface="Oswald" pitchFamily="2" charset="77"/>
              </a:rPr>
            </a:br>
            <a:r>
              <a:rPr lang="en-US" sz="2000" dirty="0">
                <a:solidFill>
                  <a:schemeClr val="bg1"/>
                </a:solidFill>
                <a:latin typeface="Oswald" pitchFamily="2" charset="77"/>
              </a:rPr>
              <a:t>and disinfect all areas of the Site with </a:t>
            </a:r>
            <a:br>
              <a:rPr lang="en-US" sz="2000" dirty="0">
                <a:solidFill>
                  <a:schemeClr val="bg1"/>
                </a:solidFill>
                <a:latin typeface="Oswald" pitchFamily="2" charset="77"/>
              </a:rPr>
            </a:br>
            <a:r>
              <a:rPr lang="en-US" sz="2000" dirty="0">
                <a:solidFill>
                  <a:schemeClr val="bg1"/>
                </a:solidFill>
                <a:latin typeface="Oswald" pitchFamily="2" charset="77"/>
              </a:rPr>
              <a:t>special attention to:</a:t>
            </a:r>
          </a:p>
        </p:txBody>
      </p:sp>
      <p:sp>
        <p:nvSpPr>
          <p:cNvPr id="8" name="Triangle 7">
            <a:extLst>
              <a:ext uri="{FF2B5EF4-FFF2-40B4-BE49-F238E27FC236}">
                <a16:creationId xmlns:a16="http://schemas.microsoft.com/office/drawing/2014/main" id="{AAF9D0BC-6D0B-EA4D-9CF8-8ABDEF9AD547}"/>
              </a:ext>
            </a:extLst>
          </p:cNvPr>
          <p:cNvSpPr/>
          <p:nvPr/>
        </p:nvSpPr>
        <p:spPr>
          <a:xfrm rot="5400000">
            <a:off x="-122620" y="305041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BASIC EMPLOYEE COVID AWARENESS</a:t>
            </a:r>
            <a:r>
              <a:rPr lang="en-CA" sz="1050" dirty="0">
                <a:solidFill>
                  <a:prstClr val="black"/>
                </a:solidFill>
                <a:latin typeface="Manrope" pitchFamily="2" charset="0"/>
              </a:rPr>
              <a:t>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40</a:t>
            </a:fld>
            <a:r>
              <a:rPr lang="en-CA" sz="1050" dirty="0">
                <a:solidFill>
                  <a:prstClr val="black"/>
                </a:solidFill>
                <a:latin typeface="Manrope" pitchFamily="2" charset="0"/>
              </a:rPr>
              <a:t>  </a:t>
            </a:r>
            <a:endParaRPr lang="en-US" sz="1050"/>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84010" y="5871366"/>
            <a:ext cx="1273892" cy="1135640"/>
          </a:xfrm>
          <a:prstGeom prst="rect">
            <a:avLst/>
          </a:prstGeom>
        </p:spPr>
      </p:pic>
      <p:cxnSp>
        <p:nvCxnSpPr>
          <p:cNvPr id="26" name="Straight Connector 25">
            <a:extLst>
              <a:ext uri="{FF2B5EF4-FFF2-40B4-BE49-F238E27FC236}">
                <a16:creationId xmlns:a16="http://schemas.microsoft.com/office/drawing/2014/main" id="{66200223-A924-0E43-B97B-CE7F9D963CC9}"/>
              </a:ext>
            </a:extLst>
          </p:cNvPr>
          <p:cNvCxnSpPr>
            <a:cxnSpLocks/>
          </p:cNvCxnSpPr>
          <p:nvPr/>
        </p:nvCxnSpPr>
        <p:spPr>
          <a:xfrm>
            <a:off x="6941109" y="0"/>
            <a:ext cx="0" cy="685800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7CD80DEB-1E99-8E44-A40A-0663EA25F81F}"/>
              </a:ext>
            </a:extLst>
          </p:cNvPr>
          <p:cNvSpPr>
            <a:spLocks noChangeAspect="1"/>
          </p:cNvSpPr>
          <p:nvPr/>
        </p:nvSpPr>
        <p:spPr>
          <a:xfrm>
            <a:off x="6618810" y="439863"/>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312F2D19-A36A-7240-8A97-32DFA0013DE8}"/>
              </a:ext>
            </a:extLst>
          </p:cNvPr>
          <p:cNvSpPr>
            <a:spLocks noChangeAspect="1"/>
          </p:cNvSpPr>
          <p:nvPr/>
        </p:nvSpPr>
        <p:spPr>
          <a:xfrm>
            <a:off x="6618810" y="1179816"/>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D76C616F-C7BA-DE46-8468-16746CA636B8}"/>
              </a:ext>
            </a:extLst>
          </p:cNvPr>
          <p:cNvSpPr>
            <a:spLocks noChangeAspect="1"/>
          </p:cNvSpPr>
          <p:nvPr/>
        </p:nvSpPr>
        <p:spPr>
          <a:xfrm>
            <a:off x="6618810" y="1919769"/>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C2AD9AE-E86D-C54C-B93A-D37BB5D43524}"/>
              </a:ext>
            </a:extLst>
          </p:cNvPr>
          <p:cNvSpPr>
            <a:spLocks noChangeAspect="1"/>
          </p:cNvSpPr>
          <p:nvPr/>
        </p:nvSpPr>
        <p:spPr>
          <a:xfrm>
            <a:off x="6618810" y="2659722"/>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F6E1FD2-7A44-E94F-A804-DAA28C596B47}"/>
              </a:ext>
            </a:extLst>
          </p:cNvPr>
          <p:cNvSpPr>
            <a:spLocks noChangeAspect="1"/>
          </p:cNvSpPr>
          <p:nvPr/>
        </p:nvSpPr>
        <p:spPr>
          <a:xfrm>
            <a:off x="6618810" y="3399675"/>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DCC62153-6954-6E4D-A1F0-A9DF7FC83DA3}"/>
              </a:ext>
            </a:extLst>
          </p:cNvPr>
          <p:cNvSpPr>
            <a:spLocks noChangeAspect="1"/>
          </p:cNvSpPr>
          <p:nvPr/>
        </p:nvSpPr>
        <p:spPr>
          <a:xfrm>
            <a:off x="6618810" y="4139628"/>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C74B7965-51BD-2D40-9427-6C24172A6DC4}"/>
              </a:ext>
            </a:extLst>
          </p:cNvPr>
          <p:cNvSpPr>
            <a:spLocks noChangeAspect="1"/>
          </p:cNvSpPr>
          <p:nvPr/>
        </p:nvSpPr>
        <p:spPr>
          <a:xfrm>
            <a:off x="6618810" y="4879581"/>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D247FB30-0392-B340-A33D-419DD4CD8C3C}"/>
              </a:ext>
            </a:extLst>
          </p:cNvPr>
          <p:cNvSpPr>
            <a:spLocks noChangeAspect="1"/>
          </p:cNvSpPr>
          <p:nvPr/>
        </p:nvSpPr>
        <p:spPr>
          <a:xfrm>
            <a:off x="6618810" y="5619534"/>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phic 30">
            <a:extLst>
              <a:ext uri="{FF2B5EF4-FFF2-40B4-BE49-F238E27FC236}">
                <a16:creationId xmlns:a16="http://schemas.microsoft.com/office/drawing/2014/main" id="{BAF7A6A9-1669-1647-BE1E-4B12173C870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29064" y="562096"/>
            <a:ext cx="250694" cy="398603"/>
          </a:xfrm>
          <a:prstGeom prst="rect">
            <a:avLst/>
          </a:prstGeom>
        </p:spPr>
      </p:pic>
      <p:pic>
        <p:nvPicPr>
          <p:cNvPr id="28" name="Graphic 27">
            <a:extLst>
              <a:ext uri="{FF2B5EF4-FFF2-40B4-BE49-F238E27FC236}">
                <a16:creationId xmlns:a16="http://schemas.microsoft.com/office/drawing/2014/main" id="{682C3058-F8B6-5D44-98B2-48A997DE053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36664" y="1396691"/>
            <a:ext cx="206460" cy="211734"/>
          </a:xfrm>
          <a:prstGeom prst="rect">
            <a:avLst/>
          </a:prstGeom>
        </p:spPr>
      </p:pic>
      <p:pic>
        <p:nvPicPr>
          <p:cNvPr id="29" name="Graphic 28">
            <a:extLst>
              <a:ext uri="{FF2B5EF4-FFF2-40B4-BE49-F238E27FC236}">
                <a16:creationId xmlns:a16="http://schemas.microsoft.com/office/drawing/2014/main" id="{B602B795-6ECA-884B-A579-8897423C214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36664" y="2139968"/>
            <a:ext cx="206460" cy="211734"/>
          </a:xfrm>
          <a:prstGeom prst="rect">
            <a:avLst/>
          </a:prstGeom>
        </p:spPr>
      </p:pic>
      <p:pic>
        <p:nvPicPr>
          <p:cNvPr id="30" name="Graphic 29">
            <a:extLst>
              <a:ext uri="{FF2B5EF4-FFF2-40B4-BE49-F238E27FC236}">
                <a16:creationId xmlns:a16="http://schemas.microsoft.com/office/drawing/2014/main" id="{E6833B32-8DB9-1947-8CC5-4779DD21259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33616" y="2883245"/>
            <a:ext cx="206460" cy="211734"/>
          </a:xfrm>
          <a:prstGeom prst="rect">
            <a:avLst/>
          </a:prstGeom>
        </p:spPr>
      </p:pic>
      <p:pic>
        <p:nvPicPr>
          <p:cNvPr id="33" name="Graphic 32">
            <a:extLst>
              <a:ext uri="{FF2B5EF4-FFF2-40B4-BE49-F238E27FC236}">
                <a16:creationId xmlns:a16="http://schemas.microsoft.com/office/drawing/2014/main" id="{2CC2508B-E2F1-1D4A-B7FB-9EFB89378C0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36664" y="3626522"/>
            <a:ext cx="206460" cy="211734"/>
          </a:xfrm>
          <a:prstGeom prst="rect">
            <a:avLst/>
          </a:prstGeom>
        </p:spPr>
      </p:pic>
      <p:pic>
        <p:nvPicPr>
          <p:cNvPr id="35" name="Graphic 34">
            <a:extLst>
              <a:ext uri="{FF2B5EF4-FFF2-40B4-BE49-F238E27FC236}">
                <a16:creationId xmlns:a16="http://schemas.microsoft.com/office/drawing/2014/main" id="{31B3C23B-98A1-F446-979E-0F241019FDA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33616" y="4369799"/>
            <a:ext cx="206460" cy="211734"/>
          </a:xfrm>
          <a:prstGeom prst="rect">
            <a:avLst/>
          </a:prstGeom>
        </p:spPr>
      </p:pic>
      <p:pic>
        <p:nvPicPr>
          <p:cNvPr id="36" name="Graphic 35">
            <a:extLst>
              <a:ext uri="{FF2B5EF4-FFF2-40B4-BE49-F238E27FC236}">
                <a16:creationId xmlns:a16="http://schemas.microsoft.com/office/drawing/2014/main" id="{92533090-7E2B-D349-BED2-3E454B3741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33616" y="5113076"/>
            <a:ext cx="206460" cy="211734"/>
          </a:xfrm>
          <a:prstGeom prst="rect">
            <a:avLst/>
          </a:prstGeom>
        </p:spPr>
      </p:pic>
      <p:pic>
        <p:nvPicPr>
          <p:cNvPr id="39" name="Graphic 38">
            <a:extLst>
              <a:ext uri="{FF2B5EF4-FFF2-40B4-BE49-F238E27FC236}">
                <a16:creationId xmlns:a16="http://schemas.microsoft.com/office/drawing/2014/main" id="{8C784ED4-1262-8145-91E5-D273DBBB3E0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30568" y="5856350"/>
            <a:ext cx="206460" cy="211734"/>
          </a:xfrm>
          <a:prstGeom prst="rect">
            <a:avLst/>
          </a:prstGeom>
        </p:spPr>
      </p:pic>
      <p:cxnSp>
        <p:nvCxnSpPr>
          <p:cNvPr id="40" name="Straight Connector 39">
            <a:extLst>
              <a:ext uri="{FF2B5EF4-FFF2-40B4-BE49-F238E27FC236}">
                <a16:creationId xmlns:a16="http://schemas.microsoft.com/office/drawing/2014/main" id="{B2CAC708-0B64-6447-805C-F0618E93A03D}"/>
              </a:ext>
            </a:extLst>
          </p:cNvPr>
          <p:cNvCxnSpPr>
            <a:cxnSpLocks/>
          </p:cNvCxnSpPr>
          <p:nvPr/>
        </p:nvCxnSpPr>
        <p:spPr>
          <a:xfrm rot="10800000">
            <a:off x="5056928" y="0"/>
            <a:ext cx="0" cy="68580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DC17E017-A5B3-1B4B-B040-CB3414EA209D}"/>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8390952"/>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8C15BA3-9F03-6143-8C88-FCC3282627B1}"/>
              </a:ext>
            </a:extLst>
          </p:cNvPr>
          <p:cNvSpPr/>
          <p:nvPr/>
        </p:nvSpPr>
        <p:spPr>
          <a:xfrm>
            <a:off x="1" y="0"/>
            <a:ext cx="12192000" cy="6858000"/>
          </a:xfrm>
          <a:prstGeom prst="rect">
            <a:avLst/>
          </a:prstGeom>
          <a:solidFill>
            <a:srgbClr val="244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94A8DE2B-BACD-0B4A-8D12-84F42F19F7D0}"/>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5059363" cy="6858000"/>
          </a:xfrm>
          <a:prstGeom prst="rect">
            <a:avLst/>
          </a:prstGeom>
        </p:spPr>
      </p:pic>
      <p:sp>
        <p:nvSpPr>
          <p:cNvPr id="52" name="Rectangle 51">
            <a:extLst>
              <a:ext uri="{FF2B5EF4-FFF2-40B4-BE49-F238E27FC236}">
                <a16:creationId xmlns:a16="http://schemas.microsoft.com/office/drawing/2014/main" id="{B37C1ACF-A9A1-4440-8EE3-FDC19665AC31}"/>
              </a:ext>
            </a:extLst>
          </p:cNvPr>
          <p:cNvSpPr/>
          <p:nvPr/>
        </p:nvSpPr>
        <p:spPr>
          <a:xfrm>
            <a:off x="0" y="2754775"/>
            <a:ext cx="12192000" cy="2083444"/>
          </a:xfrm>
          <a:prstGeom prst="rect">
            <a:avLst/>
          </a:prstGeom>
          <a:solidFill>
            <a:srgbClr val="244582">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9EC33561-8A82-2043-924D-ED3C22EB7CB4}"/>
              </a:ext>
            </a:extLst>
          </p:cNvPr>
          <p:cNvGraphicFramePr>
            <a:graphicFrameLocks noGrp="1"/>
          </p:cNvGraphicFramePr>
          <p:nvPr>
            <p:extLst>
              <p:ext uri="{D42A27DB-BD31-4B8C-83A1-F6EECF244321}">
                <p14:modId xmlns:p14="http://schemas.microsoft.com/office/powerpoint/2010/main" val="98604783"/>
              </p:ext>
            </p:extLst>
          </p:nvPr>
        </p:nvGraphicFramePr>
        <p:xfrm>
          <a:off x="5694744" y="381963"/>
          <a:ext cx="5764192" cy="5926240"/>
        </p:xfrm>
        <a:graphic>
          <a:graphicData uri="http://schemas.openxmlformats.org/drawingml/2006/table">
            <a:tbl>
              <a:tblPr firstRow="1" bandRow="1">
                <a:tableStyleId>{5C22544A-7EE6-4342-B048-85BDC9FD1C3A}</a:tableStyleId>
              </a:tblPr>
              <a:tblGrid>
                <a:gridCol w="775504">
                  <a:extLst>
                    <a:ext uri="{9D8B030D-6E8A-4147-A177-3AD203B41FA5}">
                      <a16:colId xmlns:a16="http://schemas.microsoft.com/office/drawing/2014/main" val="49999521"/>
                    </a:ext>
                  </a:extLst>
                </a:gridCol>
                <a:gridCol w="937549">
                  <a:extLst>
                    <a:ext uri="{9D8B030D-6E8A-4147-A177-3AD203B41FA5}">
                      <a16:colId xmlns:a16="http://schemas.microsoft.com/office/drawing/2014/main" val="4238721350"/>
                    </a:ext>
                  </a:extLst>
                </a:gridCol>
                <a:gridCol w="4051139">
                  <a:extLst>
                    <a:ext uri="{9D8B030D-6E8A-4147-A177-3AD203B41FA5}">
                      <a16:colId xmlns:a16="http://schemas.microsoft.com/office/drawing/2014/main" val="1266008304"/>
                    </a:ext>
                  </a:extLst>
                </a:gridCol>
              </a:tblGrid>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A95D4"/>
                          </a:solidFill>
                          <a:effectLst/>
                          <a:uLnTx/>
                          <a:uFillTx/>
                          <a:latin typeface="Oswald" pitchFamily="2" charset="77"/>
                          <a:ea typeface="+mn-ea"/>
                          <a:cs typeface="+mn-cs"/>
                        </a:rPr>
                        <a:t>1</a:t>
                      </a: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rPr>
                        <a:t>Door handles and Elevator buttons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7234074"/>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A95D4"/>
                          </a:solidFill>
                          <a:effectLst/>
                          <a:uLnTx/>
                          <a:uFillTx/>
                          <a:latin typeface="Oswald" pitchFamily="2" charset="77"/>
                          <a:ea typeface="+mn-ea"/>
                          <a:cs typeface="+mn-cs"/>
                        </a:rPr>
                        <a:t>2</a:t>
                      </a: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rPr>
                        <a:t>Workstations, Equipment and Tools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77268573"/>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0562591"/>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44475807"/>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83046329"/>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05397301"/>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5789244"/>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4402164"/>
                  </a:ext>
                </a:extLst>
              </a:tr>
            </a:tbl>
          </a:graphicData>
        </a:graphic>
      </p:graphicFrame>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021030"/>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chemeClr val="bg1"/>
                </a:solidFill>
                <a:latin typeface="Oswald" pitchFamily="2" charset="77"/>
              </a:rPr>
              <a:t>Sanitize and Disinfection</a:t>
            </a:r>
          </a:p>
          <a:p>
            <a:pPr>
              <a:lnSpc>
                <a:spcPct val="110000"/>
              </a:lnSpc>
            </a:pPr>
            <a:r>
              <a:rPr lang="en-US" sz="2000" dirty="0">
                <a:solidFill>
                  <a:schemeClr val="bg1"/>
                </a:solidFill>
                <a:latin typeface="Oswald" pitchFamily="2" charset="77"/>
              </a:rPr>
              <a:t>Providers or employees should sanitize </a:t>
            </a:r>
            <a:br>
              <a:rPr lang="en-US" sz="2000" dirty="0">
                <a:solidFill>
                  <a:schemeClr val="bg1"/>
                </a:solidFill>
                <a:latin typeface="Oswald" pitchFamily="2" charset="77"/>
              </a:rPr>
            </a:br>
            <a:r>
              <a:rPr lang="en-US" sz="2000" dirty="0">
                <a:solidFill>
                  <a:schemeClr val="bg1"/>
                </a:solidFill>
                <a:latin typeface="Oswald" pitchFamily="2" charset="77"/>
              </a:rPr>
              <a:t>and disinfect all areas of the Site with </a:t>
            </a:r>
            <a:br>
              <a:rPr lang="en-US" sz="2000" dirty="0">
                <a:solidFill>
                  <a:schemeClr val="bg1"/>
                </a:solidFill>
                <a:latin typeface="Oswald" pitchFamily="2" charset="77"/>
              </a:rPr>
            </a:br>
            <a:r>
              <a:rPr lang="en-US" sz="2000" dirty="0">
                <a:solidFill>
                  <a:schemeClr val="bg1"/>
                </a:solidFill>
                <a:latin typeface="Oswald" pitchFamily="2" charset="77"/>
              </a:rPr>
              <a:t>special attention to:</a:t>
            </a:r>
          </a:p>
        </p:txBody>
      </p:sp>
      <p:sp>
        <p:nvSpPr>
          <p:cNvPr id="8" name="Triangle 7">
            <a:extLst>
              <a:ext uri="{FF2B5EF4-FFF2-40B4-BE49-F238E27FC236}">
                <a16:creationId xmlns:a16="http://schemas.microsoft.com/office/drawing/2014/main" id="{AAF9D0BC-6D0B-EA4D-9CF8-8ABDEF9AD547}"/>
              </a:ext>
            </a:extLst>
          </p:cNvPr>
          <p:cNvSpPr/>
          <p:nvPr/>
        </p:nvSpPr>
        <p:spPr>
          <a:xfrm rot="5400000">
            <a:off x="-122620" y="305041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BASIC EMPLOYEE COVID AWARENESS</a:t>
            </a:r>
            <a:r>
              <a:rPr lang="en-CA" sz="1050" dirty="0">
                <a:solidFill>
                  <a:prstClr val="black"/>
                </a:solidFill>
                <a:latin typeface="Manrope" pitchFamily="2" charset="0"/>
              </a:rPr>
              <a:t>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41</a:t>
            </a:fld>
            <a:r>
              <a:rPr lang="en-CA" sz="1050" dirty="0">
                <a:solidFill>
                  <a:prstClr val="black"/>
                </a:solidFill>
                <a:latin typeface="Manrope" pitchFamily="2" charset="0"/>
              </a:rPr>
              <a:t>  </a:t>
            </a:r>
            <a:endParaRPr lang="en-US" sz="1050"/>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84010" y="5871366"/>
            <a:ext cx="1273892" cy="1135640"/>
          </a:xfrm>
          <a:prstGeom prst="rect">
            <a:avLst/>
          </a:prstGeom>
        </p:spPr>
      </p:pic>
      <p:sp>
        <p:nvSpPr>
          <p:cNvPr id="19" name="Rectangle 18">
            <a:extLst>
              <a:ext uri="{FF2B5EF4-FFF2-40B4-BE49-F238E27FC236}">
                <a16:creationId xmlns:a16="http://schemas.microsoft.com/office/drawing/2014/main" id="{83B701B1-985D-454D-811D-E010BB6BA579}"/>
              </a:ext>
            </a:extLst>
          </p:cNvPr>
          <p:cNvSpPr/>
          <p:nvPr/>
        </p:nvSpPr>
        <p:spPr>
          <a:xfrm>
            <a:off x="6345031" y="-4172385"/>
            <a:ext cx="4838013" cy="506373"/>
          </a:xfrm>
          <a:prstGeom prst="rect">
            <a:avLst/>
          </a:prstGeom>
          <a:noFill/>
          <a:ln>
            <a:noFill/>
          </a:ln>
        </p:spPr>
        <p:txBody>
          <a:bodyPr wrap="square">
            <a:noAutofit/>
          </a:bodyPr>
          <a:lstStyle/>
          <a:p>
            <a:pPr algn="ctr" defTabSz="1219170">
              <a:lnSpc>
                <a:spcPct val="90000"/>
              </a:lnSpc>
              <a:spcAft>
                <a:spcPts val="800"/>
              </a:spcAft>
            </a:pPr>
            <a:r>
              <a:rPr lang="en-CA" sz="1600" b="1" dirty="0">
                <a:solidFill>
                  <a:srgbClr val="F8F8F8">
                    <a:lumMod val="10000"/>
                  </a:srgbClr>
                </a:solidFill>
                <a:latin typeface="Times New Roman" panose="02020603050405020304" pitchFamily="18" charset="0"/>
                <a:cs typeface="Times New Roman" panose="02020603050405020304" pitchFamily="18" charset="0"/>
              </a:rPr>
              <a:t>2 meters</a:t>
            </a:r>
            <a:endParaRPr lang="en-CA" sz="1600" dirty="0">
              <a:solidFill>
                <a:srgbClr val="F8F8F8">
                  <a:lumMod val="10000"/>
                </a:srgbClr>
              </a:solidFill>
              <a:latin typeface="Times New Roman" panose="02020603050405020304" pitchFamily="18" charset="0"/>
              <a:cs typeface="Times New Roman" panose="02020603050405020304" pitchFamily="18" charset="0"/>
            </a:endParaRPr>
          </a:p>
          <a:p>
            <a:pPr algn="ctr" defTabSz="1219170">
              <a:lnSpc>
                <a:spcPct val="90000"/>
              </a:lnSpc>
              <a:spcAft>
                <a:spcPts val="800"/>
              </a:spcAft>
            </a:pPr>
            <a:br>
              <a:rPr lang="en-CA" sz="1600" dirty="0">
                <a:solidFill>
                  <a:srgbClr val="F8F8F8">
                    <a:lumMod val="10000"/>
                  </a:srgbClr>
                </a:solidFill>
                <a:latin typeface="Times New Roman" panose="02020603050405020304" pitchFamily="18" charset="0"/>
                <a:cs typeface="Times New Roman" panose="02020603050405020304" pitchFamily="18" charset="0"/>
              </a:rPr>
            </a:br>
            <a:endParaRPr lang="en-US" sz="1600" dirty="0">
              <a:solidFill>
                <a:srgbClr val="F8F8F8">
                  <a:lumMod val="10000"/>
                </a:srgbClr>
              </a:solidFill>
              <a:latin typeface="Times New Roman" panose="02020603050405020304" pitchFamily="18" charset="0"/>
              <a:cs typeface="Times New Roman" panose="02020603050405020304" pitchFamily="18" charset="0"/>
            </a:endParaRPr>
          </a:p>
        </p:txBody>
      </p:sp>
      <p:cxnSp>
        <p:nvCxnSpPr>
          <p:cNvPr id="26" name="Straight Connector 25">
            <a:extLst>
              <a:ext uri="{FF2B5EF4-FFF2-40B4-BE49-F238E27FC236}">
                <a16:creationId xmlns:a16="http://schemas.microsoft.com/office/drawing/2014/main" id="{66200223-A924-0E43-B97B-CE7F9D963CC9}"/>
              </a:ext>
            </a:extLst>
          </p:cNvPr>
          <p:cNvCxnSpPr>
            <a:cxnSpLocks/>
          </p:cNvCxnSpPr>
          <p:nvPr/>
        </p:nvCxnSpPr>
        <p:spPr>
          <a:xfrm>
            <a:off x="6941109" y="0"/>
            <a:ext cx="0" cy="685800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7CD80DEB-1E99-8E44-A40A-0663EA25F81F}"/>
              </a:ext>
            </a:extLst>
          </p:cNvPr>
          <p:cNvSpPr>
            <a:spLocks noChangeAspect="1"/>
          </p:cNvSpPr>
          <p:nvPr/>
        </p:nvSpPr>
        <p:spPr>
          <a:xfrm>
            <a:off x="6618810" y="439863"/>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312F2D19-A36A-7240-8A97-32DFA0013DE8}"/>
              </a:ext>
            </a:extLst>
          </p:cNvPr>
          <p:cNvSpPr>
            <a:spLocks noChangeAspect="1"/>
          </p:cNvSpPr>
          <p:nvPr/>
        </p:nvSpPr>
        <p:spPr>
          <a:xfrm>
            <a:off x="6618810" y="1179816"/>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D76C616F-C7BA-DE46-8468-16746CA636B8}"/>
              </a:ext>
            </a:extLst>
          </p:cNvPr>
          <p:cNvSpPr>
            <a:spLocks noChangeAspect="1"/>
          </p:cNvSpPr>
          <p:nvPr/>
        </p:nvSpPr>
        <p:spPr>
          <a:xfrm>
            <a:off x="6618810" y="1919769"/>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C2AD9AE-E86D-C54C-B93A-D37BB5D43524}"/>
              </a:ext>
            </a:extLst>
          </p:cNvPr>
          <p:cNvSpPr>
            <a:spLocks noChangeAspect="1"/>
          </p:cNvSpPr>
          <p:nvPr/>
        </p:nvSpPr>
        <p:spPr>
          <a:xfrm>
            <a:off x="6618810" y="2659722"/>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F6E1FD2-7A44-E94F-A804-DAA28C596B47}"/>
              </a:ext>
            </a:extLst>
          </p:cNvPr>
          <p:cNvSpPr>
            <a:spLocks noChangeAspect="1"/>
          </p:cNvSpPr>
          <p:nvPr/>
        </p:nvSpPr>
        <p:spPr>
          <a:xfrm>
            <a:off x="6618810" y="3399675"/>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DCC62153-6954-6E4D-A1F0-A9DF7FC83DA3}"/>
              </a:ext>
            </a:extLst>
          </p:cNvPr>
          <p:cNvSpPr>
            <a:spLocks noChangeAspect="1"/>
          </p:cNvSpPr>
          <p:nvPr/>
        </p:nvSpPr>
        <p:spPr>
          <a:xfrm>
            <a:off x="6618810" y="4139628"/>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C74B7965-51BD-2D40-9427-6C24172A6DC4}"/>
              </a:ext>
            </a:extLst>
          </p:cNvPr>
          <p:cNvSpPr>
            <a:spLocks noChangeAspect="1"/>
          </p:cNvSpPr>
          <p:nvPr/>
        </p:nvSpPr>
        <p:spPr>
          <a:xfrm>
            <a:off x="6618810" y="4879581"/>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D247FB30-0392-B340-A33D-419DD4CD8C3C}"/>
              </a:ext>
            </a:extLst>
          </p:cNvPr>
          <p:cNvSpPr>
            <a:spLocks noChangeAspect="1"/>
          </p:cNvSpPr>
          <p:nvPr/>
        </p:nvSpPr>
        <p:spPr>
          <a:xfrm>
            <a:off x="6618810" y="5619534"/>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phic 30">
            <a:extLst>
              <a:ext uri="{FF2B5EF4-FFF2-40B4-BE49-F238E27FC236}">
                <a16:creationId xmlns:a16="http://schemas.microsoft.com/office/drawing/2014/main" id="{BAF7A6A9-1669-1647-BE1E-4B12173C870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29064" y="562096"/>
            <a:ext cx="250694" cy="398603"/>
          </a:xfrm>
          <a:prstGeom prst="rect">
            <a:avLst/>
          </a:prstGeom>
        </p:spPr>
      </p:pic>
      <p:pic>
        <p:nvPicPr>
          <p:cNvPr id="56" name="Graphic 55">
            <a:extLst>
              <a:ext uri="{FF2B5EF4-FFF2-40B4-BE49-F238E27FC236}">
                <a16:creationId xmlns:a16="http://schemas.microsoft.com/office/drawing/2014/main" id="{CE862FC2-C033-A941-A128-F5B898A8492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48202" y="1393303"/>
            <a:ext cx="431800" cy="228600"/>
          </a:xfrm>
          <a:prstGeom prst="rect">
            <a:avLst/>
          </a:prstGeom>
        </p:spPr>
      </p:pic>
      <p:pic>
        <p:nvPicPr>
          <p:cNvPr id="29" name="Graphic 28">
            <a:extLst>
              <a:ext uri="{FF2B5EF4-FFF2-40B4-BE49-F238E27FC236}">
                <a16:creationId xmlns:a16="http://schemas.microsoft.com/office/drawing/2014/main" id="{233DB29F-5B98-E344-B0F6-39277DBF5B1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36664" y="2139968"/>
            <a:ext cx="206460" cy="211734"/>
          </a:xfrm>
          <a:prstGeom prst="rect">
            <a:avLst/>
          </a:prstGeom>
        </p:spPr>
      </p:pic>
      <p:pic>
        <p:nvPicPr>
          <p:cNvPr id="30" name="Graphic 29">
            <a:extLst>
              <a:ext uri="{FF2B5EF4-FFF2-40B4-BE49-F238E27FC236}">
                <a16:creationId xmlns:a16="http://schemas.microsoft.com/office/drawing/2014/main" id="{4AFDDC25-9D4A-3145-864E-A4567DBFC90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33616" y="2883245"/>
            <a:ext cx="206460" cy="211734"/>
          </a:xfrm>
          <a:prstGeom prst="rect">
            <a:avLst/>
          </a:prstGeom>
        </p:spPr>
      </p:pic>
      <p:pic>
        <p:nvPicPr>
          <p:cNvPr id="32" name="Graphic 31">
            <a:extLst>
              <a:ext uri="{FF2B5EF4-FFF2-40B4-BE49-F238E27FC236}">
                <a16:creationId xmlns:a16="http://schemas.microsoft.com/office/drawing/2014/main" id="{F2EE47E9-1531-E14C-8B45-68B0AE96807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36664" y="3626522"/>
            <a:ext cx="206460" cy="211734"/>
          </a:xfrm>
          <a:prstGeom prst="rect">
            <a:avLst/>
          </a:prstGeom>
        </p:spPr>
      </p:pic>
      <p:pic>
        <p:nvPicPr>
          <p:cNvPr id="33" name="Graphic 32">
            <a:extLst>
              <a:ext uri="{FF2B5EF4-FFF2-40B4-BE49-F238E27FC236}">
                <a16:creationId xmlns:a16="http://schemas.microsoft.com/office/drawing/2014/main" id="{D9C1CEC9-3FD8-E748-A496-0AB75212B6B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33616" y="4369799"/>
            <a:ext cx="206460" cy="211734"/>
          </a:xfrm>
          <a:prstGeom prst="rect">
            <a:avLst/>
          </a:prstGeom>
        </p:spPr>
      </p:pic>
      <p:pic>
        <p:nvPicPr>
          <p:cNvPr id="35" name="Graphic 34">
            <a:extLst>
              <a:ext uri="{FF2B5EF4-FFF2-40B4-BE49-F238E27FC236}">
                <a16:creationId xmlns:a16="http://schemas.microsoft.com/office/drawing/2014/main" id="{C1569915-8460-F541-BC1F-EA6609380BB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33616" y="5113076"/>
            <a:ext cx="206460" cy="211734"/>
          </a:xfrm>
          <a:prstGeom prst="rect">
            <a:avLst/>
          </a:prstGeom>
        </p:spPr>
      </p:pic>
      <p:pic>
        <p:nvPicPr>
          <p:cNvPr id="36" name="Graphic 35">
            <a:extLst>
              <a:ext uri="{FF2B5EF4-FFF2-40B4-BE49-F238E27FC236}">
                <a16:creationId xmlns:a16="http://schemas.microsoft.com/office/drawing/2014/main" id="{8A2E1AEE-5C72-AB48-B03E-C051EF4D03A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30568" y="5856350"/>
            <a:ext cx="206460" cy="211734"/>
          </a:xfrm>
          <a:prstGeom prst="rect">
            <a:avLst/>
          </a:prstGeom>
        </p:spPr>
      </p:pic>
      <p:cxnSp>
        <p:nvCxnSpPr>
          <p:cNvPr id="39" name="Straight Connector 38">
            <a:extLst>
              <a:ext uri="{FF2B5EF4-FFF2-40B4-BE49-F238E27FC236}">
                <a16:creationId xmlns:a16="http://schemas.microsoft.com/office/drawing/2014/main" id="{0A1B8ED9-C9ED-9E43-8391-5DAFD22C00C8}"/>
              </a:ext>
            </a:extLst>
          </p:cNvPr>
          <p:cNvCxnSpPr>
            <a:cxnSpLocks/>
          </p:cNvCxnSpPr>
          <p:nvPr/>
        </p:nvCxnSpPr>
        <p:spPr>
          <a:xfrm rot="10800000">
            <a:off x="5056928" y="0"/>
            <a:ext cx="0" cy="68580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CE094627-1DC9-E540-B046-218151E8F681}"/>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7316186"/>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8C15BA3-9F03-6143-8C88-FCC3282627B1}"/>
              </a:ext>
            </a:extLst>
          </p:cNvPr>
          <p:cNvSpPr/>
          <p:nvPr/>
        </p:nvSpPr>
        <p:spPr>
          <a:xfrm>
            <a:off x="1" y="0"/>
            <a:ext cx="12192000" cy="6858000"/>
          </a:xfrm>
          <a:prstGeom prst="rect">
            <a:avLst/>
          </a:prstGeom>
          <a:solidFill>
            <a:srgbClr val="244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E91BB817-230F-6546-9260-935A49843699}"/>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5059363" cy="6858000"/>
          </a:xfrm>
          <a:prstGeom prst="rect">
            <a:avLst/>
          </a:prstGeom>
        </p:spPr>
      </p:pic>
      <p:sp>
        <p:nvSpPr>
          <p:cNvPr id="52" name="Rectangle 51">
            <a:extLst>
              <a:ext uri="{FF2B5EF4-FFF2-40B4-BE49-F238E27FC236}">
                <a16:creationId xmlns:a16="http://schemas.microsoft.com/office/drawing/2014/main" id="{B37C1ACF-A9A1-4440-8EE3-FDC19665AC31}"/>
              </a:ext>
            </a:extLst>
          </p:cNvPr>
          <p:cNvSpPr/>
          <p:nvPr/>
        </p:nvSpPr>
        <p:spPr>
          <a:xfrm>
            <a:off x="0" y="2754775"/>
            <a:ext cx="12192000" cy="2083444"/>
          </a:xfrm>
          <a:prstGeom prst="rect">
            <a:avLst/>
          </a:prstGeom>
          <a:solidFill>
            <a:srgbClr val="244582">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9EC33561-8A82-2043-924D-ED3C22EB7CB4}"/>
              </a:ext>
            </a:extLst>
          </p:cNvPr>
          <p:cNvGraphicFramePr>
            <a:graphicFrameLocks noGrp="1"/>
          </p:cNvGraphicFramePr>
          <p:nvPr>
            <p:extLst>
              <p:ext uri="{D42A27DB-BD31-4B8C-83A1-F6EECF244321}">
                <p14:modId xmlns:p14="http://schemas.microsoft.com/office/powerpoint/2010/main" val="1739506164"/>
              </p:ext>
            </p:extLst>
          </p:nvPr>
        </p:nvGraphicFramePr>
        <p:xfrm>
          <a:off x="5694744" y="381963"/>
          <a:ext cx="5764192" cy="5926240"/>
        </p:xfrm>
        <a:graphic>
          <a:graphicData uri="http://schemas.openxmlformats.org/drawingml/2006/table">
            <a:tbl>
              <a:tblPr firstRow="1" bandRow="1">
                <a:tableStyleId>{5C22544A-7EE6-4342-B048-85BDC9FD1C3A}</a:tableStyleId>
              </a:tblPr>
              <a:tblGrid>
                <a:gridCol w="775504">
                  <a:extLst>
                    <a:ext uri="{9D8B030D-6E8A-4147-A177-3AD203B41FA5}">
                      <a16:colId xmlns:a16="http://schemas.microsoft.com/office/drawing/2014/main" val="49999521"/>
                    </a:ext>
                  </a:extLst>
                </a:gridCol>
                <a:gridCol w="937549">
                  <a:extLst>
                    <a:ext uri="{9D8B030D-6E8A-4147-A177-3AD203B41FA5}">
                      <a16:colId xmlns:a16="http://schemas.microsoft.com/office/drawing/2014/main" val="4238721350"/>
                    </a:ext>
                  </a:extLst>
                </a:gridCol>
                <a:gridCol w="4051139">
                  <a:extLst>
                    <a:ext uri="{9D8B030D-6E8A-4147-A177-3AD203B41FA5}">
                      <a16:colId xmlns:a16="http://schemas.microsoft.com/office/drawing/2014/main" val="1266008304"/>
                    </a:ext>
                  </a:extLst>
                </a:gridCol>
              </a:tblGrid>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A95D4"/>
                          </a:solidFill>
                          <a:effectLst/>
                          <a:uLnTx/>
                          <a:uFillTx/>
                          <a:latin typeface="Oswald" pitchFamily="2" charset="77"/>
                          <a:ea typeface="+mn-ea"/>
                          <a:cs typeface="+mn-cs"/>
                        </a:rPr>
                        <a:t>1</a:t>
                      </a: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rPr>
                        <a:t>Door handles and Elevator buttons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7234074"/>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A95D4"/>
                          </a:solidFill>
                          <a:effectLst/>
                          <a:uLnTx/>
                          <a:uFillTx/>
                          <a:latin typeface="Oswald" pitchFamily="2" charset="77"/>
                          <a:ea typeface="+mn-ea"/>
                          <a:cs typeface="+mn-cs"/>
                        </a:rPr>
                        <a:t>2</a:t>
                      </a: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rPr>
                        <a:t>Workstations, Equipment and Tools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77268573"/>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A95D4"/>
                          </a:solidFill>
                          <a:effectLst/>
                          <a:uLnTx/>
                          <a:uFillTx/>
                          <a:latin typeface="Oswald" pitchFamily="2" charset="77"/>
                          <a:ea typeface="+mn-ea"/>
                          <a:cs typeface="+mn-cs"/>
                        </a:rPr>
                        <a:t>3</a:t>
                      </a: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rPr>
                        <a:t>Screens, Buttons and Doorknobs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0562591"/>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44475807"/>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83046329"/>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05397301"/>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5789244"/>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4402164"/>
                  </a:ext>
                </a:extLst>
              </a:tr>
            </a:tbl>
          </a:graphicData>
        </a:graphic>
      </p:graphicFrame>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021030"/>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chemeClr val="bg1"/>
                </a:solidFill>
                <a:latin typeface="Oswald" pitchFamily="2" charset="77"/>
              </a:rPr>
              <a:t>Sanitize and Disinfection</a:t>
            </a:r>
          </a:p>
          <a:p>
            <a:pPr>
              <a:lnSpc>
                <a:spcPct val="110000"/>
              </a:lnSpc>
            </a:pPr>
            <a:r>
              <a:rPr lang="en-US" sz="2000" dirty="0">
                <a:solidFill>
                  <a:schemeClr val="bg1"/>
                </a:solidFill>
                <a:latin typeface="Oswald" pitchFamily="2" charset="77"/>
              </a:rPr>
              <a:t>Providers or employees should sanitize </a:t>
            </a:r>
            <a:br>
              <a:rPr lang="en-US" sz="2000" dirty="0">
                <a:solidFill>
                  <a:schemeClr val="bg1"/>
                </a:solidFill>
                <a:latin typeface="Oswald" pitchFamily="2" charset="77"/>
              </a:rPr>
            </a:br>
            <a:r>
              <a:rPr lang="en-US" sz="2000" dirty="0">
                <a:solidFill>
                  <a:schemeClr val="bg1"/>
                </a:solidFill>
                <a:latin typeface="Oswald" pitchFamily="2" charset="77"/>
              </a:rPr>
              <a:t>and disinfect all areas of the Site with </a:t>
            </a:r>
            <a:br>
              <a:rPr lang="en-US" sz="2000" dirty="0">
                <a:solidFill>
                  <a:schemeClr val="bg1"/>
                </a:solidFill>
                <a:latin typeface="Oswald" pitchFamily="2" charset="77"/>
              </a:rPr>
            </a:br>
            <a:r>
              <a:rPr lang="en-US" sz="2000" dirty="0">
                <a:solidFill>
                  <a:schemeClr val="bg1"/>
                </a:solidFill>
                <a:latin typeface="Oswald" pitchFamily="2" charset="77"/>
              </a:rPr>
              <a:t>special attention to:</a:t>
            </a:r>
          </a:p>
        </p:txBody>
      </p:sp>
      <p:sp>
        <p:nvSpPr>
          <p:cNvPr id="8" name="Triangle 7">
            <a:extLst>
              <a:ext uri="{FF2B5EF4-FFF2-40B4-BE49-F238E27FC236}">
                <a16:creationId xmlns:a16="http://schemas.microsoft.com/office/drawing/2014/main" id="{AAF9D0BC-6D0B-EA4D-9CF8-8ABDEF9AD547}"/>
              </a:ext>
            </a:extLst>
          </p:cNvPr>
          <p:cNvSpPr/>
          <p:nvPr/>
        </p:nvSpPr>
        <p:spPr>
          <a:xfrm rot="5400000">
            <a:off x="-122620" y="305041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BASIC EMPLOYEE COVID AWARENESS</a:t>
            </a:r>
            <a:r>
              <a:rPr lang="en-CA" sz="1050" dirty="0">
                <a:solidFill>
                  <a:prstClr val="black"/>
                </a:solidFill>
                <a:latin typeface="Manrope" pitchFamily="2" charset="0"/>
              </a:rPr>
              <a:t>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42</a:t>
            </a:fld>
            <a:r>
              <a:rPr lang="en-CA" sz="1050" dirty="0">
                <a:solidFill>
                  <a:prstClr val="black"/>
                </a:solidFill>
                <a:latin typeface="Manrope" pitchFamily="2" charset="0"/>
              </a:rPr>
              <a:t>  </a:t>
            </a:r>
            <a:endParaRPr lang="en-US" sz="1050"/>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84010" y="5871366"/>
            <a:ext cx="1273892" cy="1135640"/>
          </a:xfrm>
          <a:prstGeom prst="rect">
            <a:avLst/>
          </a:prstGeom>
        </p:spPr>
      </p:pic>
      <p:sp>
        <p:nvSpPr>
          <p:cNvPr id="19" name="Rectangle 18">
            <a:extLst>
              <a:ext uri="{FF2B5EF4-FFF2-40B4-BE49-F238E27FC236}">
                <a16:creationId xmlns:a16="http://schemas.microsoft.com/office/drawing/2014/main" id="{83B701B1-985D-454D-811D-E010BB6BA579}"/>
              </a:ext>
            </a:extLst>
          </p:cNvPr>
          <p:cNvSpPr/>
          <p:nvPr/>
        </p:nvSpPr>
        <p:spPr>
          <a:xfrm>
            <a:off x="6345031" y="-4172385"/>
            <a:ext cx="4838013" cy="506373"/>
          </a:xfrm>
          <a:prstGeom prst="rect">
            <a:avLst/>
          </a:prstGeom>
          <a:noFill/>
          <a:ln>
            <a:noFill/>
          </a:ln>
        </p:spPr>
        <p:txBody>
          <a:bodyPr wrap="square">
            <a:noAutofit/>
          </a:bodyPr>
          <a:lstStyle/>
          <a:p>
            <a:pPr algn="ctr" defTabSz="1219170">
              <a:lnSpc>
                <a:spcPct val="90000"/>
              </a:lnSpc>
              <a:spcAft>
                <a:spcPts val="800"/>
              </a:spcAft>
            </a:pPr>
            <a:r>
              <a:rPr lang="en-CA" sz="1600" b="1" dirty="0">
                <a:solidFill>
                  <a:srgbClr val="F8F8F8">
                    <a:lumMod val="10000"/>
                  </a:srgbClr>
                </a:solidFill>
                <a:latin typeface="Times New Roman" panose="02020603050405020304" pitchFamily="18" charset="0"/>
                <a:cs typeface="Times New Roman" panose="02020603050405020304" pitchFamily="18" charset="0"/>
              </a:rPr>
              <a:t>2 meters</a:t>
            </a:r>
            <a:endParaRPr lang="en-CA" sz="1600" dirty="0">
              <a:solidFill>
                <a:srgbClr val="F8F8F8">
                  <a:lumMod val="10000"/>
                </a:srgbClr>
              </a:solidFill>
              <a:latin typeface="Times New Roman" panose="02020603050405020304" pitchFamily="18" charset="0"/>
              <a:cs typeface="Times New Roman" panose="02020603050405020304" pitchFamily="18" charset="0"/>
            </a:endParaRPr>
          </a:p>
          <a:p>
            <a:pPr algn="ctr" defTabSz="1219170">
              <a:lnSpc>
                <a:spcPct val="90000"/>
              </a:lnSpc>
              <a:spcAft>
                <a:spcPts val="800"/>
              </a:spcAft>
            </a:pPr>
            <a:br>
              <a:rPr lang="en-CA" sz="1600" dirty="0">
                <a:solidFill>
                  <a:srgbClr val="F8F8F8">
                    <a:lumMod val="10000"/>
                  </a:srgbClr>
                </a:solidFill>
                <a:latin typeface="Times New Roman" panose="02020603050405020304" pitchFamily="18" charset="0"/>
                <a:cs typeface="Times New Roman" panose="02020603050405020304" pitchFamily="18" charset="0"/>
              </a:rPr>
            </a:br>
            <a:endParaRPr lang="en-US" sz="1600" dirty="0">
              <a:solidFill>
                <a:srgbClr val="F8F8F8">
                  <a:lumMod val="10000"/>
                </a:srgbClr>
              </a:solidFill>
              <a:latin typeface="Times New Roman" panose="02020603050405020304" pitchFamily="18" charset="0"/>
              <a:cs typeface="Times New Roman" panose="02020603050405020304" pitchFamily="18" charset="0"/>
            </a:endParaRPr>
          </a:p>
        </p:txBody>
      </p:sp>
      <p:cxnSp>
        <p:nvCxnSpPr>
          <p:cNvPr id="26" name="Straight Connector 25">
            <a:extLst>
              <a:ext uri="{FF2B5EF4-FFF2-40B4-BE49-F238E27FC236}">
                <a16:creationId xmlns:a16="http://schemas.microsoft.com/office/drawing/2014/main" id="{66200223-A924-0E43-B97B-CE7F9D963CC9}"/>
              </a:ext>
            </a:extLst>
          </p:cNvPr>
          <p:cNvCxnSpPr>
            <a:cxnSpLocks/>
          </p:cNvCxnSpPr>
          <p:nvPr/>
        </p:nvCxnSpPr>
        <p:spPr>
          <a:xfrm>
            <a:off x="6941109" y="0"/>
            <a:ext cx="0" cy="685800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7CD80DEB-1E99-8E44-A40A-0663EA25F81F}"/>
              </a:ext>
            </a:extLst>
          </p:cNvPr>
          <p:cNvSpPr>
            <a:spLocks noChangeAspect="1"/>
          </p:cNvSpPr>
          <p:nvPr/>
        </p:nvSpPr>
        <p:spPr>
          <a:xfrm>
            <a:off x="6618810" y="439863"/>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312F2D19-A36A-7240-8A97-32DFA0013DE8}"/>
              </a:ext>
            </a:extLst>
          </p:cNvPr>
          <p:cNvSpPr>
            <a:spLocks noChangeAspect="1"/>
          </p:cNvSpPr>
          <p:nvPr/>
        </p:nvSpPr>
        <p:spPr>
          <a:xfrm>
            <a:off x="6618810" y="1179816"/>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D76C616F-C7BA-DE46-8468-16746CA636B8}"/>
              </a:ext>
            </a:extLst>
          </p:cNvPr>
          <p:cNvSpPr>
            <a:spLocks noChangeAspect="1"/>
          </p:cNvSpPr>
          <p:nvPr/>
        </p:nvSpPr>
        <p:spPr>
          <a:xfrm>
            <a:off x="6618810" y="1919769"/>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C2AD9AE-E86D-C54C-B93A-D37BB5D43524}"/>
              </a:ext>
            </a:extLst>
          </p:cNvPr>
          <p:cNvSpPr>
            <a:spLocks noChangeAspect="1"/>
          </p:cNvSpPr>
          <p:nvPr/>
        </p:nvSpPr>
        <p:spPr>
          <a:xfrm>
            <a:off x="6618810" y="2659722"/>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F6E1FD2-7A44-E94F-A804-DAA28C596B47}"/>
              </a:ext>
            </a:extLst>
          </p:cNvPr>
          <p:cNvSpPr>
            <a:spLocks noChangeAspect="1"/>
          </p:cNvSpPr>
          <p:nvPr/>
        </p:nvSpPr>
        <p:spPr>
          <a:xfrm>
            <a:off x="6618810" y="3399675"/>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DCC62153-6954-6E4D-A1F0-A9DF7FC83DA3}"/>
              </a:ext>
            </a:extLst>
          </p:cNvPr>
          <p:cNvSpPr>
            <a:spLocks noChangeAspect="1"/>
          </p:cNvSpPr>
          <p:nvPr/>
        </p:nvSpPr>
        <p:spPr>
          <a:xfrm>
            <a:off x="6618810" y="4139628"/>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C74B7965-51BD-2D40-9427-6C24172A6DC4}"/>
              </a:ext>
            </a:extLst>
          </p:cNvPr>
          <p:cNvSpPr>
            <a:spLocks noChangeAspect="1"/>
          </p:cNvSpPr>
          <p:nvPr/>
        </p:nvSpPr>
        <p:spPr>
          <a:xfrm>
            <a:off x="6618810" y="4879581"/>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D247FB30-0392-B340-A33D-419DD4CD8C3C}"/>
              </a:ext>
            </a:extLst>
          </p:cNvPr>
          <p:cNvSpPr>
            <a:spLocks noChangeAspect="1"/>
          </p:cNvSpPr>
          <p:nvPr/>
        </p:nvSpPr>
        <p:spPr>
          <a:xfrm>
            <a:off x="6618810" y="5619534"/>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phic 30">
            <a:extLst>
              <a:ext uri="{FF2B5EF4-FFF2-40B4-BE49-F238E27FC236}">
                <a16:creationId xmlns:a16="http://schemas.microsoft.com/office/drawing/2014/main" id="{BAF7A6A9-1669-1647-BE1E-4B12173C870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29064" y="562096"/>
            <a:ext cx="250694" cy="398603"/>
          </a:xfrm>
          <a:prstGeom prst="rect">
            <a:avLst/>
          </a:prstGeom>
        </p:spPr>
      </p:pic>
      <p:pic>
        <p:nvPicPr>
          <p:cNvPr id="56" name="Graphic 55">
            <a:extLst>
              <a:ext uri="{FF2B5EF4-FFF2-40B4-BE49-F238E27FC236}">
                <a16:creationId xmlns:a16="http://schemas.microsoft.com/office/drawing/2014/main" id="{CE862FC2-C033-A941-A128-F5B898A8492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48202" y="1393303"/>
            <a:ext cx="431800" cy="228600"/>
          </a:xfrm>
          <a:prstGeom prst="rect">
            <a:avLst/>
          </a:prstGeom>
        </p:spPr>
      </p:pic>
      <p:pic>
        <p:nvPicPr>
          <p:cNvPr id="64" name="Graphic 63">
            <a:extLst>
              <a:ext uri="{FF2B5EF4-FFF2-40B4-BE49-F238E27FC236}">
                <a16:creationId xmlns:a16="http://schemas.microsoft.com/office/drawing/2014/main" id="{C68B7DB5-DEF6-484D-98CB-7D8C0109CFE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48561" y="2038179"/>
            <a:ext cx="186553" cy="392743"/>
          </a:xfrm>
          <a:prstGeom prst="rect">
            <a:avLst/>
          </a:prstGeom>
        </p:spPr>
      </p:pic>
      <p:pic>
        <p:nvPicPr>
          <p:cNvPr id="30" name="Graphic 29">
            <a:extLst>
              <a:ext uri="{FF2B5EF4-FFF2-40B4-BE49-F238E27FC236}">
                <a16:creationId xmlns:a16="http://schemas.microsoft.com/office/drawing/2014/main" id="{9A036890-6E3D-E640-90A8-DBFF80DBBCD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833616" y="2883245"/>
            <a:ext cx="206460" cy="211734"/>
          </a:xfrm>
          <a:prstGeom prst="rect">
            <a:avLst/>
          </a:prstGeom>
        </p:spPr>
      </p:pic>
      <p:pic>
        <p:nvPicPr>
          <p:cNvPr id="32" name="Graphic 31">
            <a:extLst>
              <a:ext uri="{FF2B5EF4-FFF2-40B4-BE49-F238E27FC236}">
                <a16:creationId xmlns:a16="http://schemas.microsoft.com/office/drawing/2014/main" id="{2441566E-69A6-A34E-A5F4-FA57D0285E5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836664" y="3626522"/>
            <a:ext cx="206460" cy="211734"/>
          </a:xfrm>
          <a:prstGeom prst="rect">
            <a:avLst/>
          </a:prstGeom>
        </p:spPr>
      </p:pic>
      <p:pic>
        <p:nvPicPr>
          <p:cNvPr id="33" name="Graphic 32">
            <a:extLst>
              <a:ext uri="{FF2B5EF4-FFF2-40B4-BE49-F238E27FC236}">
                <a16:creationId xmlns:a16="http://schemas.microsoft.com/office/drawing/2014/main" id="{D5483F5D-F148-C749-9491-D816F342C20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833616" y="4369799"/>
            <a:ext cx="206460" cy="211734"/>
          </a:xfrm>
          <a:prstGeom prst="rect">
            <a:avLst/>
          </a:prstGeom>
        </p:spPr>
      </p:pic>
      <p:pic>
        <p:nvPicPr>
          <p:cNvPr id="36" name="Graphic 35">
            <a:extLst>
              <a:ext uri="{FF2B5EF4-FFF2-40B4-BE49-F238E27FC236}">
                <a16:creationId xmlns:a16="http://schemas.microsoft.com/office/drawing/2014/main" id="{3C9BE386-48DE-A447-8011-360C6533B88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833616" y="5113076"/>
            <a:ext cx="206460" cy="211734"/>
          </a:xfrm>
          <a:prstGeom prst="rect">
            <a:avLst/>
          </a:prstGeom>
        </p:spPr>
      </p:pic>
      <p:pic>
        <p:nvPicPr>
          <p:cNvPr id="39" name="Graphic 38">
            <a:extLst>
              <a:ext uri="{FF2B5EF4-FFF2-40B4-BE49-F238E27FC236}">
                <a16:creationId xmlns:a16="http://schemas.microsoft.com/office/drawing/2014/main" id="{0AA1C7C5-AAD0-9348-BD36-ECAFBB2F80D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830568" y="5856350"/>
            <a:ext cx="206460" cy="211734"/>
          </a:xfrm>
          <a:prstGeom prst="rect">
            <a:avLst/>
          </a:prstGeom>
        </p:spPr>
      </p:pic>
      <p:cxnSp>
        <p:nvCxnSpPr>
          <p:cNvPr id="40" name="Straight Connector 39">
            <a:extLst>
              <a:ext uri="{FF2B5EF4-FFF2-40B4-BE49-F238E27FC236}">
                <a16:creationId xmlns:a16="http://schemas.microsoft.com/office/drawing/2014/main" id="{7CC2721A-EE43-4145-9816-B6137D807D0F}"/>
              </a:ext>
            </a:extLst>
          </p:cNvPr>
          <p:cNvCxnSpPr>
            <a:cxnSpLocks/>
          </p:cNvCxnSpPr>
          <p:nvPr/>
        </p:nvCxnSpPr>
        <p:spPr>
          <a:xfrm rot="10800000">
            <a:off x="5056928" y="0"/>
            <a:ext cx="0" cy="68580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ECE84819-36CA-4B4F-93B4-6398A48F5545}"/>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1045418"/>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8C15BA3-9F03-6143-8C88-FCC3282627B1}"/>
              </a:ext>
            </a:extLst>
          </p:cNvPr>
          <p:cNvSpPr/>
          <p:nvPr/>
        </p:nvSpPr>
        <p:spPr>
          <a:xfrm>
            <a:off x="1" y="0"/>
            <a:ext cx="12192000" cy="6858000"/>
          </a:xfrm>
          <a:prstGeom prst="rect">
            <a:avLst/>
          </a:prstGeom>
          <a:solidFill>
            <a:srgbClr val="244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C1B682AF-A9B5-0947-9731-DC18DE7D61D6}"/>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5059363" cy="6858000"/>
          </a:xfrm>
          <a:prstGeom prst="rect">
            <a:avLst/>
          </a:prstGeom>
        </p:spPr>
      </p:pic>
      <p:sp>
        <p:nvSpPr>
          <p:cNvPr id="52" name="Rectangle 51">
            <a:extLst>
              <a:ext uri="{FF2B5EF4-FFF2-40B4-BE49-F238E27FC236}">
                <a16:creationId xmlns:a16="http://schemas.microsoft.com/office/drawing/2014/main" id="{B37C1ACF-A9A1-4440-8EE3-FDC19665AC31}"/>
              </a:ext>
            </a:extLst>
          </p:cNvPr>
          <p:cNvSpPr/>
          <p:nvPr/>
        </p:nvSpPr>
        <p:spPr>
          <a:xfrm>
            <a:off x="0" y="2754775"/>
            <a:ext cx="12192000" cy="2083444"/>
          </a:xfrm>
          <a:prstGeom prst="rect">
            <a:avLst/>
          </a:prstGeom>
          <a:solidFill>
            <a:srgbClr val="244582">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9EC33561-8A82-2043-924D-ED3C22EB7CB4}"/>
              </a:ext>
            </a:extLst>
          </p:cNvPr>
          <p:cNvGraphicFramePr>
            <a:graphicFrameLocks noGrp="1"/>
          </p:cNvGraphicFramePr>
          <p:nvPr>
            <p:extLst>
              <p:ext uri="{D42A27DB-BD31-4B8C-83A1-F6EECF244321}">
                <p14:modId xmlns:p14="http://schemas.microsoft.com/office/powerpoint/2010/main" val="3890965221"/>
              </p:ext>
            </p:extLst>
          </p:nvPr>
        </p:nvGraphicFramePr>
        <p:xfrm>
          <a:off x="5694744" y="381963"/>
          <a:ext cx="5764192" cy="5926240"/>
        </p:xfrm>
        <a:graphic>
          <a:graphicData uri="http://schemas.openxmlformats.org/drawingml/2006/table">
            <a:tbl>
              <a:tblPr firstRow="1" bandRow="1">
                <a:tableStyleId>{5C22544A-7EE6-4342-B048-85BDC9FD1C3A}</a:tableStyleId>
              </a:tblPr>
              <a:tblGrid>
                <a:gridCol w="775504">
                  <a:extLst>
                    <a:ext uri="{9D8B030D-6E8A-4147-A177-3AD203B41FA5}">
                      <a16:colId xmlns:a16="http://schemas.microsoft.com/office/drawing/2014/main" val="49999521"/>
                    </a:ext>
                  </a:extLst>
                </a:gridCol>
                <a:gridCol w="937549">
                  <a:extLst>
                    <a:ext uri="{9D8B030D-6E8A-4147-A177-3AD203B41FA5}">
                      <a16:colId xmlns:a16="http://schemas.microsoft.com/office/drawing/2014/main" val="4238721350"/>
                    </a:ext>
                  </a:extLst>
                </a:gridCol>
                <a:gridCol w="4051139">
                  <a:extLst>
                    <a:ext uri="{9D8B030D-6E8A-4147-A177-3AD203B41FA5}">
                      <a16:colId xmlns:a16="http://schemas.microsoft.com/office/drawing/2014/main" val="1266008304"/>
                    </a:ext>
                  </a:extLst>
                </a:gridCol>
              </a:tblGrid>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A95D4"/>
                          </a:solidFill>
                          <a:effectLst/>
                          <a:uLnTx/>
                          <a:uFillTx/>
                          <a:latin typeface="Oswald" pitchFamily="2" charset="77"/>
                          <a:ea typeface="+mn-ea"/>
                          <a:cs typeface="+mn-cs"/>
                        </a:rPr>
                        <a:t>1</a:t>
                      </a: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rPr>
                        <a:t>Door handles and Elevator buttons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7234074"/>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A95D4"/>
                          </a:solidFill>
                          <a:effectLst/>
                          <a:uLnTx/>
                          <a:uFillTx/>
                          <a:latin typeface="Oswald" pitchFamily="2" charset="77"/>
                          <a:ea typeface="+mn-ea"/>
                          <a:cs typeface="+mn-cs"/>
                        </a:rPr>
                        <a:t>2</a:t>
                      </a: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rPr>
                        <a:t>Workstations, Equipment and Tools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77268573"/>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A95D4"/>
                          </a:solidFill>
                          <a:effectLst/>
                          <a:uLnTx/>
                          <a:uFillTx/>
                          <a:latin typeface="Oswald" pitchFamily="2" charset="77"/>
                          <a:ea typeface="+mn-ea"/>
                          <a:cs typeface="+mn-cs"/>
                        </a:rPr>
                        <a:t>3</a:t>
                      </a: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rPr>
                        <a:t>Screens, Buttons and Doorknobs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0562591"/>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A95D4"/>
                          </a:solidFill>
                          <a:effectLst/>
                          <a:uLnTx/>
                          <a:uFillTx/>
                          <a:latin typeface="Oswald" pitchFamily="2" charset="77"/>
                          <a:ea typeface="+mn-ea"/>
                          <a:cs typeface="+mn-cs"/>
                        </a:rPr>
                        <a:t>4</a:t>
                      </a: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rPr>
                        <a:t>Restrooms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44475807"/>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83046329"/>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05397301"/>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5789244"/>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4402164"/>
                  </a:ext>
                </a:extLst>
              </a:tr>
            </a:tbl>
          </a:graphicData>
        </a:graphic>
      </p:graphicFrame>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021030"/>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chemeClr val="bg1"/>
                </a:solidFill>
                <a:latin typeface="Oswald" pitchFamily="2" charset="77"/>
              </a:rPr>
              <a:t>Sanitize and Disinfection</a:t>
            </a:r>
          </a:p>
          <a:p>
            <a:pPr>
              <a:lnSpc>
                <a:spcPct val="110000"/>
              </a:lnSpc>
            </a:pPr>
            <a:r>
              <a:rPr lang="en-US" sz="2000" dirty="0">
                <a:solidFill>
                  <a:schemeClr val="bg1"/>
                </a:solidFill>
                <a:latin typeface="Oswald" pitchFamily="2" charset="77"/>
              </a:rPr>
              <a:t>Providers or employees should sanitize </a:t>
            </a:r>
            <a:br>
              <a:rPr lang="en-US" sz="2000" dirty="0">
                <a:solidFill>
                  <a:schemeClr val="bg1"/>
                </a:solidFill>
                <a:latin typeface="Oswald" pitchFamily="2" charset="77"/>
              </a:rPr>
            </a:br>
            <a:r>
              <a:rPr lang="en-US" sz="2000" dirty="0">
                <a:solidFill>
                  <a:schemeClr val="bg1"/>
                </a:solidFill>
                <a:latin typeface="Oswald" pitchFamily="2" charset="77"/>
              </a:rPr>
              <a:t>and disinfect all areas of the Site with </a:t>
            </a:r>
            <a:br>
              <a:rPr lang="en-US" sz="2000" dirty="0">
                <a:solidFill>
                  <a:schemeClr val="bg1"/>
                </a:solidFill>
                <a:latin typeface="Oswald" pitchFamily="2" charset="77"/>
              </a:rPr>
            </a:br>
            <a:r>
              <a:rPr lang="en-US" sz="2000" dirty="0">
                <a:solidFill>
                  <a:schemeClr val="bg1"/>
                </a:solidFill>
                <a:latin typeface="Oswald" pitchFamily="2" charset="77"/>
              </a:rPr>
              <a:t>special attention to:</a:t>
            </a:r>
          </a:p>
        </p:txBody>
      </p:sp>
      <p:sp>
        <p:nvSpPr>
          <p:cNvPr id="8" name="Triangle 7">
            <a:extLst>
              <a:ext uri="{FF2B5EF4-FFF2-40B4-BE49-F238E27FC236}">
                <a16:creationId xmlns:a16="http://schemas.microsoft.com/office/drawing/2014/main" id="{AAF9D0BC-6D0B-EA4D-9CF8-8ABDEF9AD547}"/>
              </a:ext>
            </a:extLst>
          </p:cNvPr>
          <p:cNvSpPr/>
          <p:nvPr/>
        </p:nvSpPr>
        <p:spPr>
          <a:xfrm rot="5400000">
            <a:off x="-122620" y="305041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BASIC EMPLOYEE COVID AWARENESS</a:t>
            </a:r>
            <a:r>
              <a:rPr lang="en-CA" sz="1050" dirty="0">
                <a:solidFill>
                  <a:prstClr val="black"/>
                </a:solidFill>
                <a:latin typeface="Manrope" pitchFamily="2" charset="0"/>
              </a:rPr>
              <a:t>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43</a:t>
            </a:fld>
            <a:r>
              <a:rPr lang="en-CA" sz="1050" dirty="0">
                <a:solidFill>
                  <a:prstClr val="black"/>
                </a:solidFill>
                <a:latin typeface="Manrope" pitchFamily="2" charset="0"/>
              </a:rPr>
              <a:t>  </a:t>
            </a:r>
            <a:endParaRPr lang="en-US" sz="1050"/>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84010" y="5871366"/>
            <a:ext cx="1273892" cy="1135640"/>
          </a:xfrm>
          <a:prstGeom prst="rect">
            <a:avLst/>
          </a:prstGeom>
        </p:spPr>
      </p:pic>
      <p:sp>
        <p:nvSpPr>
          <p:cNvPr id="19" name="Rectangle 18">
            <a:extLst>
              <a:ext uri="{FF2B5EF4-FFF2-40B4-BE49-F238E27FC236}">
                <a16:creationId xmlns:a16="http://schemas.microsoft.com/office/drawing/2014/main" id="{83B701B1-985D-454D-811D-E010BB6BA579}"/>
              </a:ext>
            </a:extLst>
          </p:cNvPr>
          <p:cNvSpPr/>
          <p:nvPr/>
        </p:nvSpPr>
        <p:spPr>
          <a:xfrm>
            <a:off x="6345031" y="-4172385"/>
            <a:ext cx="4838013" cy="506373"/>
          </a:xfrm>
          <a:prstGeom prst="rect">
            <a:avLst/>
          </a:prstGeom>
          <a:noFill/>
          <a:ln>
            <a:noFill/>
          </a:ln>
        </p:spPr>
        <p:txBody>
          <a:bodyPr wrap="square">
            <a:noAutofit/>
          </a:bodyPr>
          <a:lstStyle/>
          <a:p>
            <a:pPr algn="ctr" defTabSz="1219170">
              <a:lnSpc>
                <a:spcPct val="90000"/>
              </a:lnSpc>
              <a:spcAft>
                <a:spcPts val="800"/>
              </a:spcAft>
            </a:pPr>
            <a:r>
              <a:rPr lang="en-CA" sz="1600" b="1" dirty="0">
                <a:solidFill>
                  <a:srgbClr val="F8F8F8">
                    <a:lumMod val="10000"/>
                  </a:srgbClr>
                </a:solidFill>
                <a:latin typeface="Times New Roman" panose="02020603050405020304" pitchFamily="18" charset="0"/>
                <a:cs typeface="Times New Roman" panose="02020603050405020304" pitchFamily="18" charset="0"/>
              </a:rPr>
              <a:t>2 meters</a:t>
            </a:r>
            <a:endParaRPr lang="en-CA" sz="1600" dirty="0">
              <a:solidFill>
                <a:srgbClr val="F8F8F8">
                  <a:lumMod val="10000"/>
                </a:srgbClr>
              </a:solidFill>
              <a:latin typeface="Times New Roman" panose="02020603050405020304" pitchFamily="18" charset="0"/>
              <a:cs typeface="Times New Roman" panose="02020603050405020304" pitchFamily="18" charset="0"/>
            </a:endParaRPr>
          </a:p>
          <a:p>
            <a:pPr algn="ctr" defTabSz="1219170">
              <a:lnSpc>
                <a:spcPct val="90000"/>
              </a:lnSpc>
              <a:spcAft>
                <a:spcPts val="800"/>
              </a:spcAft>
            </a:pPr>
            <a:br>
              <a:rPr lang="en-CA" sz="1600" dirty="0">
                <a:solidFill>
                  <a:srgbClr val="F8F8F8">
                    <a:lumMod val="10000"/>
                  </a:srgbClr>
                </a:solidFill>
                <a:latin typeface="Times New Roman" panose="02020603050405020304" pitchFamily="18" charset="0"/>
                <a:cs typeface="Times New Roman" panose="02020603050405020304" pitchFamily="18" charset="0"/>
              </a:rPr>
            </a:br>
            <a:endParaRPr lang="en-US" sz="1600" dirty="0">
              <a:solidFill>
                <a:srgbClr val="F8F8F8">
                  <a:lumMod val="10000"/>
                </a:srgbClr>
              </a:solidFill>
              <a:latin typeface="Times New Roman" panose="02020603050405020304" pitchFamily="18" charset="0"/>
              <a:cs typeface="Times New Roman" panose="02020603050405020304" pitchFamily="18" charset="0"/>
            </a:endParaRPr>
          </a:p>
        </p:txBody>
      </p:sp>
      <p:cxnSp>
        <p:nvCxnSpPr>
          <p:cNvPr id="26" name="Straight Connector 25">
            <a:extLst>
              <a:ext uri="{FF2B5EF4-FFF2-40B4-BE49-F238E27FC236}">
                <a16:creationId xmlns:a16="http://schemas.microsoft.com/office/drawing/2014/main" id="{66200223-A924-0E43-B97B-CE7F9D963CC9}"/>
              </a:ext>
            </a:extLst>
          </p:cNvPr>
          <p:cNvCxnSpPr>
            <a:cxnSpLocks/>
          </p:cNvCxnSpPr>
          <p:nvPr/>
        </p:nvCxnSpPr>
        <p:spPr>
          <a:xfrm>
            <a:off x="6941109" y="0"/>
            <a:ext cx="0" cy="685800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7CD80DEB-1E99-8E44-A40A-0663EA25F81F}"/>
              </a:ext>
            </a:extLst>
          </p:cNvPr>
          <p:cNvSpPr>
            <a:spLocks noChangeAspect="1"/>
          </p:cNvSpPr>
          <p:nvPr/>
        </p:nvSpPr>
        <p:spPr>
          <a:xfrm>
            <a:off x="6618810" y="439863"/>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312F2D19-A36A-7240-8A97-32DFA0013DE8}"/>
              </a:ext>
            </a:extLst>
          </p:cNvPr>
          <p:cNvSpPr>
            <a:spLocks noChangeAspect="1"/>
          </p:cNvSpPr>
          <p:nvPr/>
        </p:nvSpPr>
        <p:spPr>
          <a:xfrm>
            <a:off x="6618810" y="1179816"/>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D76C616F-C7BA-DE46-8468-16746CA636B8}"/>
              </a:ext>
            </a:extLst>
          </p:cNvPr>
          <p:cNvSpPr>
            <a:spLocks noChangeAspect="1"/>
          </p:cNvSpPr>
          <p:nvPr/>
        </p:nvSpPr>
        <p:spPr>
          <a:xfrm>
            <a:off x="6618810" y="1919769"/>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C2AD9AE-E86D-C54C-B93A-D37BB5D43524}"/>
              </a:ext>
            </a:extLst>
          </p:cNvPr>
          <p:cNvSpPr>
            <a:spLocks noChangeAspect="1"/>
          </p:cNvSpPr>
          <p:nvPr/>
        </p:nvSpPr>
        <p:spPr>
          <a:xfrm>
            <a:off x="6618810" y="2659722"/>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F6E1FD2-7A44-E94F-A804-DAA28C596B47}"/>
              </a:ext>
            </a:extLst>
          </p:cNvPr>
          <p:cNvSpPr>
            <a:spLocks noChangeAspect="1"/>
          </p:cNvSpPr>
          <p:nvPr/>
        </p:nvSpPr>
        <p:spPr>
          <a:xfrm>
            <a:off x="6618810" y="3399675"/>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DCC62153-6954-6E4D-A1F0-A9DF7FC83DA3}"/>
              </a:ext>
            </a:extLst>
          </p:cNvPr>
          <p:cNvSpPr>
            <a:spLocks noChangeAspect="1"/>
          </p:cNvSpPr>
          <p:nvPr/>
        </p:nvSpPr>
        <p:spPr>
          <a:xfrm>
            <a:off x="6618810" y="4139628"/>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C74B7965-51BD-2D40-9427-6C24172A6DC4}"/>
              </a:ext>
            </a:extLst>
          </p:cNvPr>
          <p:cNvSpPr>
            <a:spLocks noChangeAspect="1"/>
          </p:cNvSpPr>
          <p:nvPr/>
        </p:nvSpPr>
        <p:spPr>
          <a:xfrm>
            <a:off x="6618810" y="4879581"/>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D247FB30-0392-B340-A33D-419DD4CD8C3C}"/>
              </a:ext>
            </a:extLst>
          </p:cNvPr>
          <p:cNvSpPr>
            <a:spLocks noChangeAspect="1"/>
          </p:cNvSpPr>
          <p:nvPr/>
        </p:nvSpPr>
        <p:spPr>
          <a:xfrm>
            <a:off x="6618810" y="5619534"/>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phic 30">
            <a:extLst>
              <a:ext uri="{FF2B5EF4-FFF2-40B4-BE49-F238E27FC236}">
                <a16:creationId xmlns:a16="http://schemas.microsoft.com/office/drawing/2014/main" id="{BAF7A6A9-1669-1647-BE1E-4B12173C870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29064" y="562096"/>
            <a:ext cx="250694" cy="398603"/>
          </a:xfrm>
          <a:prstGeom prst="rect">
            <a:avLst/>
          </a:prstGeom>
        </p:spPr>
      </p:pic>
      <p:pic>
        <p:nvPicPr>
          <p:cNvPr id="54" name="Graphic 53">
            <a:extLst>
              <a:ext uri="{FF2B5EF4-FFF2-40B4-BE49-F238E27FC236}">
                <a16:creationId xmlns:a16="http://schemas.microsoft.com/office/drawing/2014/main" id="{DFF4D9FC-2643-3B41-9182-90C8FDC985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34490" y="2779250"/>
            <a:ext cx="217829" cy="413875"/>
          </a:xfrm>
          <a:prstGeom prst="rect">
            <a:avLst/>
          </a:prstGeom>
        </p:spPr>
      </p:pic>
      <p:pic>
        <p:nvPicPr>
          <p:cNvPr id="56" name="Graphic 55">
            <a:extLst>
              <a:ext uri="{FF2B5EF4-FFF2-40B4-BE49-F238E27FC236}">
                <a16:creationId xmlns:a16="http://schemas.microsoft.com/office/drawing/2014/main" id="{CE862FC2-C033-A941-A128-F5B898A8492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48202" y="1393303"/>
            <a:ext cx="431800" cy="228600"/>
          </a:xfrm>
          <a:prstGeom prst="rect">
            <a:avLst/>
          </a:prstGeom>
        </p:spPr>
      </p:pic>
      <p:pic>
        <p:nvPicPr>
          <p:cNvPr id="64" name="Graphic 63">
            <a:extLst>
              <a:ext uri="{FF2B5EF4-FFF2-40B4-BE49-F238E27FC236}">
                <a16:creationId xmlns:a16="http://schemas.microsoft.com/office/drawing/2014/main" id="{C68B7DB5-DEF6-484D-98CB-7D8C0109CFE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848561" y="2038179"/>
            <a:ext cx="186553" cy="392743"/>
          </a:xfrm>
          <a:prstGeom prst="rect">
            <a:avLst/>
          </a:prstGeom>
        </p:spPr>
      </p:pic>
      <p:pic>
        <p:nvPicPr>
          <p:cNvPr id="35" name="Graphic 34">
            <a:extLst>
              <a:ext uri="{FF2B5EF4-FFF2-40B4-BE49-F238E27FC236}">
                <a16:creationId xmlns:a16="http://schemas.microsoft.com/office/drawing/2014/main" id="{B17631B5-F2BD-974D-93F9-9D3910C54CB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836664" y="3626522"/>
            <a:ext cx="206460" cy="211734"/>
          </a:xfrm>
          <a:prstGeom prst="rect">
            <a:avLst/>
          </a:prstGeom>
        </p:spPr>
      </p:pic>
      <p:pic>
        <p:nvPicPr>
          <p:cNvPr id="36" name="Graphic 35">
            <a:extLst>
              <a:ext uri="{FF2B5EF4-FFF2-40B4-BE49-F238E27FC236}">
                <a16:creationId xmlns:a16="http://schemas.microsoft.com/office/drawing/2014/main" id="{6FE9ED02-FC47-944A-A9EE-70F85DE98DB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833616" y="4369799"/>
            <a:ext cx="206460" cy="211734"/>
          </a:xfrm>
          <a:prstGeom prst="rect">
            <a:avLst/>
          </a:prstGeom>
        </p:spPr>
      </p:pic>
      <p:pic>
        <p:nvPicPr>
          <p:cNvPr id="39" name="Graphic 38">
            <a:extLst>
              <a:ext uri="{FF2B5EF4-FFF2-40B4-BE49-F238E27FC236}">
                <a16:creationId xmlns:a16="http://schemas.microsoft.com/office/drawing/2014/main" id="{71E4C598-2FAA-2B48-A001-B7ECD1E01C0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833616" y="5113076"/>
            <a:ext cx="206460" cy="211734"/>
          </a:xfrm>
          <a:prstGeom prst="rect">
            <a:avLst/>
          </a:prstGeom>
        </p:spPr>
      </p:pic>
      <p:pic>
        <p:nvPicPr>
          <p:cNvPr id="40" name="Graphic 39">
            <a:extLst>
              <a:ext uri="{FF2B5EF4-FFF2-40B4-BE49-F238E27FC236}">
                <a16:creationId xmlns:a16="http://schemas.microsoft.com/office/drawing/2014/main" id="{743A6977-C778-6A45-9650-0AF3D9DD1C4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830568" y="5856350"/>
            <a:ext cx="206460" cy="211734"/>
          </a:xfrm>
          <a:prstGeom prst="rect">
            <a:avLst/>
          </a:prstGeom>
        </p:spPr>
      </p:pic>
      <p:cxnSp>
        <p:nvCxnSpPr>
          <p:cNvPr id="32" name="Straight Connector 31">
            <a:extLst>
              <a:ext uri="{FF2B5EF4-FFF2-40B4-BE49-F238E27FC236}">
                <a16:creationId xmlns:a16="http://schemas.microsoft.com/office/drawing/2014/main" id="{B308F32E-5B8B-BC40-99DA-796809EC73B3}"/>
              </a:ext>
            </a:extLst>
          </p:cNvPr>
          <p:cNvCxnSpPr>
            <a:cxnSpLocks/>
          </p:cNvCxnSpPr>
          <p:nvPr/>
        </p:nvCxnSpPr>
        <p:spPr>
          <a:xfrm rot="10800000">
            <a:off x="5056928" y="0"/>
            <a:ext cx="0" cy="68580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C1983847-1904-304A-952F-F0E90D4D0FC6}"/>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1881921"/>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8C15BA3-9F03-6143-8C88-FCC3282627B1}"/>
              </a:ext>
            </a:extLst>
          </p:cNvPr>
          <p:cNvSpPr/>
          <p:nvPr/>
        </p:nvSpPr>
        <p:spPr>
          <a:xfrm>
            <a:off x="1" y="0"/>
            <a:ext cx="12192000" cy="6858000"/>
          </a:xfrm>
          <a:prstGeom prst="rect">
            <a:avLst/>
          </a:prstGeom>
          <a:solidFill>
            <a:srgbClr val="244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07D147F7-E31B-8344-BCCE-3A0FDD279A4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5059363" cy="6858000"/>
          </a:xfrm>
          <a:prstGeom prst="rect">
            <a:avLst/>
          </a:prstGeom>
        </p:spPr>
      </p:pic>
      <p:sp>
        <p:nvSpPr>
          <p:cNvPr id="52" name="Rectangle 51">
            <a:extLst>
              <a:ext uri="{FF2B5EF4-FFF2-40B4-BE49-F238E27FC236}">
                <a16:creationId xmlns:a16="http://schemas.microsoft.com/office/drawing/2014/main" id="{B37C1ACF-A9A1-4440-8EE3-FDC19665AC31}"/>
              </a:ext>
            </a:extLst>
          </p:cNvPr>
          <p:cNvSpPr/>
          <p:nvPr/>
        </p:nvSpPr>
        <p:spPr>
          <a:xfrm>
            <a:off x="0" y="2754775"/>
            <a:ext cx="12192000" cy="2083444"/>
          </a:xfrm>
          <a:prstGeom prst="rect">
            <a:avLst/>
          </a:prstGeom>
          <a:solidFill>
            <a:srgbClr val="244582">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9EC33561-8A82-2043-924D-ED3C22EB7CB4}"/>
              </a:ext>
            </a:extLst>
          </p:cNvPr>
          <p:cNvGraphicFramePr>
            <a:graphicFrameLocks noGrp="1"/>
          </p:cNvGraphicFramePr>
          <p:nvPr>
            <p:extLst>
              <p:ext uri="{D42A27DB-BD31-4B8C-83A1-F6EECF244321}">
                <p14:modId xmlns:p14="http://schemas.microsoft.com/office/powerpoint/2010/main" val="1990147255"/>
              </p:ext>
            </p:extLst>
          </p:nvPr>
        </p:nvGraphicFramePr>
        <p:xfrm>
          <a:off x="5694744" y="381963"/>
          <a:ext cx="5764192" cy="5926240"/>
        </p:xfrm>
        <a:graphic>
          <a:graphicData uri="http://schemas.openxmlformats.org/drawingml/2006/table">
            <a:tbl>
              <a:tblPr firstRow="1" bandRow="1">
                <a:tableStyleId>{5C22544A-7EE6-4342-B048-85BDC9FD1C3A}</a:tableStyleId>
              </a:tblPr>
              <a:tblGrid>
                <a:gridCol w="775504">
                  <a:extLst>
                    <a:ext uri="{9D8B030D-6E8A-4147-A177-3AD203B41FA5}">
                      <a16:colId xmlns:a16="http://schemas.microsoft.com/office/drawing/2014/main" val="49999521"/>
                    </a:ext>
                  </a:extLst>
                </a:gridCol>
                <a:gridCol w="937549">
                  <a:extLst>
                    <a:ext uri="{9D8B030D-6E8A-4147-A177-3AD203B41FA5}">
                      <a16:colId xmlns:a16="http://schemas.microsoft.com/office/drawing/2014/main" val="4238721350"/>
                    </a:ext>
                  </a:extLst>
                </a:gridCol>
                <a:gridCol w="4051139">
                  <a:extLst>
                    <a:ext uri="{9D8B030D-6E8A-4147-A177-3AD203B41FA5}">
                      <a16:colId xmlns:a16="http://schemas.microsoft.com/office/drawing/2014/main" val="1266008304"/>
                    </a:ext>
                  </a:extLst>
                </a:gridCol>
              </a:tblGrid>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A95D4"/>
                          </a:solidFill>
                          <a:effectLst/>
                          <a:uLnTx/>
                          <a:uFillTx/>
                          <a:latin typeface="Oswald" pitchFamily="2" charset="77"/>
                          <a:ea typeface="+mn-ea"/>
                          <a:cs typeface="+mn-cs"/>
                        </a:rPr>
                        <a:t>1</a:t>
                      </a: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rPr>
                        <a:t>Door handles and Elevator buttons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7234074"/>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A95D4"/>
                          </a:solidFill>
                          <a:effectLst/>
                          <a:uLnTx/>
                          <a:uFillTx/>
                          <a:latin typeface="Oswald" pitchFamily="2" charset="77"/>
                          <a:ea typeface="+mn-ea"/>
                          <a:cs typeface="+mn-cs"/>
                        </a:rPr>
                        <a:t>2</a:t>
                      </a: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rPr>
                        <a:t>Workstations, Equipment and Tools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77268573"/>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A95D4"/>
                          </a:solidFill>
                          <a:effectLst/>
                          <a:uLnTx/>
                          <a:uFillTx/>
                          <a:latin typeface="Oswald" pitchFamily="2" charset="77"/>
                          <a:ea typeface="+mn-ea"/>
                          <a:cs typeface="+mn-cs"/>
                        </a:rPr>
                        <a:t>3</a:t>
                      </a: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rPr>
                        <a:t>Screens, Buttons and Doorknobs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0562591"/>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A95D4"/>
                          </a:solidFill>
                          <a:effectLst/>
                          <a:uLnTx/>
                          <a:uFillTx/>
                          <a:latin typeface="Oswald" pitchFamily="2" charset="77"/>
                          <a:ea typeface="+mn-ea"/>
                          <a:cs typeface="+mn-cs"/>
                        </a:rPr>
                        <a:t>4</a:t>
                      </a: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rPr>
                        <a:t>Restrooms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44475807"/>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A95D4"/>
                          </a:solidFill>
                          <a:effectLst/>
                          <a:uLnTx/>
                          <a:uFillTx/>
                          <a:latin typeface="Oswald" pitchFamily="2" charset="77"/>
                          <a:ea typeface="+mn-ea"/>
                          <a:cs typeface="+mn-cs"/>
                        </a:rPr>
                        <a:t>5</a:t>
                      </a: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rPr>
                        <a:t>Kitchens/Cafeterias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83046329"/>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05397301"/>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5789244"/>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4402164"/>
                  </a:ext>
                </a:extLst>
              </a:tr>
            </a:tbl>
          </a:graphicData>
        </a:graphic>
      </p:graphicFrame>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021030"/>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chemeClr val="bg1"/>
                </a:solidFill>
                <a:latin typeface="Oswald" pitchFamily="2" charset="77"/>
              </a:rPr>
              <a:t>Sanitize and Disinfection</a:t>
            </a:r>
          </a:p>
          <a:p>
            <a:pPr>
              <a:lnSpc>
                <a:spcPct val="110000"/>
              </a:lnSpc>
            </a:pPr>
            <a:r>
              <a:rPr lang="en-US" sz="2000" dirty="0">
                <a:solidFill>
                  <a:schemeClr val="bg1"/>
                </a:solidFill>
                <a:latin typeface="Oswald" pitchFamily="2" charset="77"/>
              </a:rPr>
              <a:t>Providers or employees should sanitize </a:t>
            </a:r>
            <a:br>
              <a:rPr lang="en-US" sz="2000" dirty="0">
                <a:solidFill>
                  <a:schemeClr val="bg1"/>
                </a:solidFill>
                <a:latin typeface="Oswald" pitchFamily="2" charset="77"/>
              </a:rPr>
            </a:br>
            <a:r>
              <a:rPr lang="en-US" sz="2000" dirty="0">
                <a:solidFill>
                  <a:schemeClr val="bg1"/>
                </a:solidFill>
                <a:latin typeface="Oswald" pitchFamily="2" charset="77"/>
              </a:rPr>
              <a:t>and disinfect all areas of the Site with </a:t>
            </a:r>
            <a:br>
              <a:rPr lang="en-US" sz="2000" dirty="0">
                <a:solidFill>
                  <a:schemeClr val="bg1"/>
                </a:solidFill>
                <a:latin typeface="Oswald" pitchFamily="2" charset="77"/>
              </a:rPr>
            </a:br>
            <a:r>
              <a:rPr lang="en-US" sz="2000" dirty="0">
                <a:solidFill>
                  <a:schemeClr val="bg1"/>
                </a:solidFill>
                <a:latin typeface="Oswald" pitchFamily="2" charset="77"/>
              </a:rPr>
              <a:t>special attention to:</a:t>
            </a:r>
          </a:p>
        </p:txBody>
      </p:sp>
      <p:sp>
        <p:nvSpPr>
          <p:cNvPr id="8" name="Triangle 7">
            <a:extLst>
              <a:ext uri="{FF2B5EF4-FFF2-40B4-BE49-F238E27FC236}">
                <a16:creationId xmlns:a16="http://schemas.microsoft.com/office/drawing/2014/main" id="{AAF9D0BC-6D0B-EA4D-9CF8-8ABDEF9AD547}"/>
              </a:ext>
            </a:extLst>
          </p:cNvPr>
          <p:cNvSpPr/>
          <p:nvPr/>
        </p:nvSpPr>
        <p:spPr>
          <a:xfrm rot="5400000">
            <a:off x="-122620" y="305041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BASIC EMPLOYEE COVID AWARENESS</a:t>
            </a:r>
            <a:r>
              <a:rPr lang="en-CA" sz="1050" dirty="0">
                <a:solidFill>
                  <a:prstClr val="black"/>
                </a:solidFill>
                <a:latin typeface="Manrope" pitchFamily="2" charset="0"/>
              </a:rPr>
              <a:t>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44</a:t>
            </a:fld>
            <a:r>
              <a:rPr lang="en-CA" sz="1050" dirty="0">
                <a:solidFill>
                  <a:prstClr val="black"/>
                </a:solidFill>
                <a:latin typeface="Manrope" pitchFamily="2" charset="0"/>
              </a:rPr>
              <a:t>  </a:t>
            </a:r>
            <a:endParaRPr lang="en-US" sz="1050"/>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84010" y="5871366"/>
            <a:ext cx="1273892" cy="1135640"/>
          </a:xfrm>
          <a:prstGeom prst="rect">
            <a:avLst/>
          </a:prstGeom>
        </p:spPr>
      </p:pic>
      <p:sp>
        <p:nvSpPr>
          <p:cNvPr id="19" name="Rectangle 18">
            <a:extLst>
              <a:ext uri="{FF2B5EF4-FFF2-40B4-BE49-F238E27FC236}">
                <a16:creationId xmlns:a16="http://schemas.microsoft.com/office/drawing/2014/main" id="{83B701B1-985D-454D-811D-E010BB6BA579}"/>
              </a:ext>
            </a:extLst>
          </p:cNvPr>
          <p:cNvSpPr/>
          <p:nvPr/>
        </p:nvSpPr>
        <p:spPr>
          <a:xfrm>
            <a:off x="6345031" y="-4172385"/>
            <a:ext cx="4838013" cy="506373"/>
          </a:xfrm>
          <a:prstGeom prst="rect">
            <a:avLst/>
          </a:prstGeom>
          <a:noFill/>
          <a:ln>
            <a:noFill/>
          </a:ln>
        </p:spPr>
        <p:txBody>
          <a:bodyPr wrap="square">
            <a:noAutofit/>
          </a:bodyPr>
          <a:lstStyle/>
          <a:p>
            <a:pPr algn="ctr" defTabSz="1219170">
              <a:lnSpc>
                <a:spcPct val="90000"/>
              </a:lnSpc>
              <a:spcAft>
                <a:spcPts val="800"/>
              </a:spcAft>
            </a:pPr>
            <a:r>
              <a:rPr lang="en-CA" sz="1600" b="1" dirty="0">
                <a:solidFill>
                  <a:srgbClr val="F8F8F8">
                    <a:lumMod val="10000"/>
                  </a:srgbClr>
                </a:solidFill>
                <a:latin typeface="Times New Roman" panose="02020603050405020304" pitchFamily="18" charset="0"/>
                <a:cs typeface="Times New Roman" panose="02020603050405020304" pitchFamily="18" charset="0"/>
              </a:rPr>
              <a:t>2 meters</a:t>
            </a:r>
            <a:endParaRPr lang="en-CA" sz="1600" dirty="0">
              <a:solidFill>
                <a:srgbClr val="F8F8F8">
                  <a:lumMod val="10000"/>
                </a:srgbClr>
              </a:solidFill>
              <a:latin typeface="Times New Roman" panose="02020603050405020304" pitchFamily="18" charset="0"/>
              <a:cs typeface="Times New Roman" panose="02020603050405020304" pitchFamily="18" charset="0"/>
            </a:endParaRPr>
          </a:p>
          <a:p>
            <a:pPr algn="ctr" defTabSz="1219170">
              <a:lnSpc>
                <a:spcPct val="90000"/>
              </a:lnSpc>
              <a:spcAft>
                <a:spcPts val="800"/>
              </a:spcAft>
            </a:pPr>
            <a:br>
              <a:rPr lang="en-CA" sz="1600" dirty="0">
                <a:solidFill>
                  <a:srgbClr val="F8F8F8">
                    <a:lumMod val="10000"/>
                  </a:srgbClr>
                </a:solidFill>
                <a:latin typeface="Times New Roman" panose="02020603050405020304" pitchFamily="18" charset="0"/>
                <a:cs typeface="Times New Roman" panose="02020603050405020304" pitchFamily="18" charset="0"/>
              </a:rPr>
            </a:br>
            <a:endParaRPr lang="en-US" sz="1600" dirty="0">
              <a:solidFill>
                <a:srgbClr val="F8F8F8">
                  <a:lumMod val="10000"/>
                </a:srgbClr>
              </a:solidFill>
              <a:latin typeface="Times New Roman" panose="02020603050405020304" pitchFamily="18" charset="0"/>
              <a:cs typeface="Times New Roman" panose="02020603050405020304" pitchFamily="18" charset="0"/>
            </a:endParaRPr>
          </a:p>
        </p:txBody>
      </p:sp>
      <p:cxnSp>
        <p:nvCxnSpPr>
          <p:cNvPr id="26" name="Straight Connector 25">
            <a:extLst>
              <a:ext uri="{FF2B5EF4-FFF2-40B4-BE49-F238E27FC236}">
                <a16:creationId xmlns:a16="http://schemas.microsoft.com/office/drawing/2014/main" id="{66200223-A924-0E43-B97B-CE7F9D963CC9}"/>
              </a:ext>
            </a:extLst>
          </p:cNvPr>
          <p:cNvCxnSpPr>
            <a:cxnSpLocks/>
          </p:cNvCxnSpPr>
          <p:nvPr/>
        </p:nvCxnSpPr>
        <p:spPr>
          <a:xfrm>
            <a:off x="6941109" y="0"/>
            <a:ext cx="0" cy="685800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7CD80DEB-1E99-8E44-A40A-0663EA25F81F}"/>
              </a:ext>
            </a:extLst>
          </p:cNvPr>
          <p:cNvSpPr>
            <a:spLocks noChangeAspect="1"/>
          </p:cNvSpPr>
          <p:nvPr/>
        </p:nvSpPr>
        <p:spPr>
          <a:xfrm>
            <a:off x="6618810" y="439863"/>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312F2D19-A36A-7240-8A97-32DFA0013DE8}"/>
              </a:ext>
            </a:extLst>
          </p:cNvPr>
          <p:cNvSpPr>
            <a:spLocks noChangeAspect="1"/>
          </p:cNvSpPr>
          <p:nvPr/>
        </p:nvSpPr>
        <p:spPr>
          <a:xfrm>
            <a:off x="6618810" y="1179816"/>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D76C616F-C7BA-DE46-8468-16746CA636B8}"/>
              </a:ext>
            </a:extLst>
          </p:cNvPr>
          <p:cNvSpPr>
            <a:spLocks noChangeAspect="1"/>
          </p:cNvSpPr>
          <p:nvPr/>
        </p:nvSpPr>
        <p:spPr>
          <a:xfrm>
            <a:off x="6618810" y="1919769"/>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C2AD9AE-E86D-C54C-B93A-D37BB5D43524}"/>
              </a:ext>
            </a:extLst>
          </p:cNvPr>
          <p:cNvSpPr>
            <a:spLocks noChangeAspect="1"/>
          </p:cNvSpPr>
          <p:nvPr/>
        </p:nvSpPr>
        <p:spPr>
          <a:xfrm>
            <a:off x="6618810" y="2659722"/>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F6E1FD2-7A44-E94F-A804-DAA28C596B47}"/>
              </a:ext>
            </a:extLst>
          </p:cNvPr>
          <p:cNvSpPr>
            <a:spLocks noChangeAspect="1"/>
          </p:cNvSpPr>
          <p:nvPr/>
        </p:nvSpPr>
        <p:spPr>
          <a:xfrm>
            <a:off x="6618810" y="3399675"/>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DCC62153-6954-6E4D-A1F0-A9DF7FC83DA3}"/>
              </a:ext>
            </a:extLst>
          </p:cNvPr>
          <p:cNvSpPr>
            <a:spLocks noChangeAspect="1"/>
          </p:cNvSpPr>
          <p:nvPr/>
        </p:nvSpPr>
        <p:spPr>
          <a:xfrm>
            <a:off x="6618810" y="4139628"/>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C74B7965-51BD-2D40-9427-6C24172A6DC4}"/>
              </a:ext>
            </a:extLst>
          </p:cNvPr>
          <p:cNvSpPr>
            <a:spLocks noChangeAspect="1"/>
          </p:cNvSpPr>
          <p:nvPr/>
        </p:nvSpPr>
        <p:spPr>
          <a:xfrm>
            <a:off x="6618810" y="4879581"/>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D247FB30-0392-B340-A33D-419DD4CD8C3C}"/>
              </a:ext>
            </a:extLst>
          </p:cNvPr>
          <p:cNvSpPr>
            <a:spLocks noChangeAspect="1"/>
          </p:cNvSpPr>
          <p:nvPr/>
        </p:nvSpPr>
        <p:spPr>
          <a:xfrm>
            <a:off x="6618810" y="5619534"/>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phic 30">
            <a:extLst>
              <a:ext uri="{FF2B5EF4-FFF2-40B4-BE49-F238E27FC236}">
                <a16:creationId xmlns:a16="http://schemas.microsoft.com/office/drawing/2014/main" id="{BAF7A6A9-1669-1647-BE1E-4B12173C870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29064" y="562096"/>
            <a:ext cx="250694" cy="398603"/>
          </a:xfrm>
          <a:prstGeom prst="rect">
            <a:avLst/>
          </a:prstGeom>
        </p:spPr>
      </p:pic>
      <p:pic>
        <p:nvPicPr>
          <p:cNvPr id="54" name="Graphic 53">
            <a:extLst>
              <a:ext uri="{FF2B5EF4-FFF2-40B4-BE49-F238E27FC236}">
                <a16:creationId xmlns:a16="http://schemas.microsoft.com/office/drawing/2014/main" id="{DFF4D9FC-2643-3B41-9182-90C8FDC985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34490" y="2779250"/>
            <a:ext cx="217829" cy="413875"/>
          </a:xfrm>
          <a:prstGeom prst="rect">
            <a:avLst/>
          </a:prstGeom>
        </p:spPr>
      </p:pic>
      <p:pic>
        <p:nvPicPr>
          <p:cNvPr id="56" name="Graphic 55">
            <a:extLst>
              <a:ext uri="{FF2B5EF4-FFF2-40B4-BE49-F238E27FC236}">
                <a16:creationId xmlns:a16="http://schemas.microsoft.com/office/drawing/2014/main" id="{CE862FC2-C033-A941-A128-F5B898A8492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48202" y="1393303"/>
            <a:ext cx="431800" cy="228600"/>
          </a:xfrm>
          <a:prstGeom prst="rect">
            <a:avLst/>
          </a:prstGeom>
        </p:spPr>
      </p:pic>
      <p:pic>
        <p:nvPicPr>
          <p:cNvPr id="62" name="Graphic 61">
            <a:extLst>
              <a:ext uri="{FF2B5EF4-FFF2-40B4-BE49-F238E27FC236}">
                <a16:creationId xmlns:a16="http://schemas.microsoft.com/office/drawing/2014/main" id="{A78CD99C-C99C-7943-970E-D35806F4D7A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802909" y="3592212"/>
            <a:ext cx="266700" cy="266700"/>
          </a:xfrm>
          <a:prstGeom prst="rect">
            <a:avLst/>
          </a:prstGeom>
        </p:spPr>
      </p:pic>
      <p:pic>
        <p:nvPicPr>
          <p:cNvPr id="64" name="Graphic 63">
            <a:extLst>
              <a:ext uri="{FF2B5EF4-FFF2-40B4-BE49-F238E27FC236}">
                <a16:creationId xmlns:a16="http://schemas.microsoft.com/office/drawing/2014/main" id="{C68B7DB5-DEF6-484D-98CB-7D8C0109CFE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848561" y="2038179"/>
            <a:ext cx="186553" cy="392743"/>
          </a:xfrm>
          <a:prstGeom prst="rect">
            <a:avLst/>
          </a:prstGeom>
        </p:spPr>
      </p:pic>
      <p:pic>
        <p:nvPicPr>
          <p:cNvPr id="39" name="Graphic 38">
            <a:extLst>
              <a:ext uri="{FF2B5EF4-FFF2-40B4-BE49-F238E27FC236}">
                <a16:creationId xmlns:a16="http://schemas.microsoft.com/office/drawing/2014/main" id="{2829290D-FA52-C34E-A506-E31355CEA58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833616" y="4369799"/>
            <a:ext cx="206460" cy="211734"/>
          </a:xfrm>
          <a:prstGeom prst="rect">
            <a:avLst/>
          </a:prstGeom>
        </p:spPr>
      </p:pic>
      <p:pic>
        <p:nvPicPr>
          <p:cNvPr id="40" name="Graphic 39">
            <a:extLst>
              <a:ext uri="{FF2B5EF4-FFF2-40B4-BE49-F238E27FC236}">
                <a16:creationId xmlns:a16="http://schemas.microsoft.com/office/drawing/2014/main" id="{9F16C446-D4AF-EC41-BB95-8D5BDA63C03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833616" y="5113076"/>
            <a:ext cx="206460" cy="211734"/>
          </a:xfrm>
          <a:prstGeom prst="rect">
            <a:avLst/>
          </a:prstGeom>
        </p:spPr>
      </p:pic>
      <p:pic>
        <p:nvPicPr>
          <p:cNvPr id="41" name="Graphic 40">
            <a:extLst>
              <a:ext uri="{FF2B5EF4-FFF2-40B4-BE49-F238E27FC236}">
                <a16:creationId xmlns:a16="http://schemas.microsoft.com/office/drawing/2014/main" id="{38E2EFB4-F647-524D-AB50-316EF0033C2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830568" y="5856350"/>
            <a:ext cx="206460" cy="211734"/>
          </a:xfrm>
          <a:prstGeom prst="rect">
            <a:avLst/>
          </a:prstGeom>
        </p:spPr>
      </p:pic>
      <p:cxnSp>
        <p:nvCxnSpPr>
          <p:cNvPr id="33" name="Straight Connector 32">
            <a:extLst>
              <a:ext uri="{FF2B5EF4-FFF2-40B4-BE49-F238E27FC236}">
                <a16:creationId xmlns:a16="http://schemas.microsoft.com/office/drawing/2014/main" id="{92834FD8-8F09-784D-8BA3-671A5CEE6513}"/>
              </a:ext>
            </a:extLst>
          </p:cNvPr>
          <p:cNvCxnSpPr>
            <a:cxnSpLocks/>
          </p:cNvCxnSpPr>
          <p:nvPr/>
        </p:nvCxnSpPr>
        <p:spPr>
          <a:xfrm rot="10800000">
            <a:off x="5056928" y="0"/>
            <a:ext cx="0" cy="68580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7C7E0BAC-7B8D-7C46-B2BE-9FE904482C7F}"/>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4744251"/>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8C15BA3-9F03-6143-8C88-FCC3282627B1}"/>
              </a:ext>
            </a:extLst>
          </p:cNvPr>
          <p:cNvSpPr/>
          <p:nvPr/>
        </p:nvSpPr>
        <p:spPr>
          <a:xfrm>
            <a:off x="1" y="0"/>
            <a:ext cx="12192000" cy="6858000"/>
          </a:xfrm>
          <a:prstGeom prst="rect">
            <a:avLst/>
          </a:prstGeom>
          <a:solidFill>
            <a:srgbClr val="244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8FE510FC-E7CD-6448-90AD-56A2FCE6F546}"/>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 y="0"/>
            <a:ext cx="5059363" cy="6858000"/>
          </a:xfrm>
          <a:prstGeom prst="rect">
            <a:avLst/>
          </a:prstGeom>
        </p:spPr>
      </p:pic>
      <p:sp>
        <p:nvSpPr>
          <p:cNvPr id="52" name="Rectangle 51">
            <a:extLst>
              <a:ext uri="{FF2B5EF4-FFF2-40B4-BE49-F238E27FC236}">
                <a16:creationId xmlns:a16="http://schemas.microsoft.com/office/drawing/2014/main" id="{B37C1ACF-A9A1-4440-8EE3-FDC19665AC31}"/>
              </a:ext>
            </a:extLst>
          </p:cNvPr>
          <p:cNvSpPr/>
          <p:nvPr/>
        </p:nvSpPr>
        <p:spPr>
          <a:xfrm>
            <a:off x="0" y="2754775"/>
            <a:ext cx="12192000" cy="2083444"/>
          </a:xfrm>
          <a:prstGeom prst="rect">
            <a:avLst/>
          </a:prstGeom>
          <a:solidFill>
            <a:srgbClr val="244582">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9EC33561-8A82-2043-924D-ED3C22EB7CB4}"/>
              </a:ext>
            </a:extLst>
          </p:cNvPr>
          <p:cNvGraphicFramePr>
            <a:graphicFrameLocks noGrp="1"/>
          </p:cNvGraphicFramePr>
          <p:nvPr>
            <p:extLst>
              <p:ext uri="{D42A27DB-BD31-4B8C-83A1-F6EECF244321}">
                <p14:modId xmlns:p14="http://schemas.microsoft.com/office/powerpoint/2010/main" val="4201629291"/>
              </p:ext>
            </p:extLst>
          </p:nvPr>
        </p:nvGraphicFramePr>
        <p:xfrm>
          <a:off x="5694744" y="381963"/>
          <a:ext cx="5764192" cy="5926240"/>
        </p:xfrm>
        <a:graphic>
          <a:graphicData uri="http://schemas.openxmlformats.org/drawingml/2006/table">
            <a:tbl>
              <a:tblPr firstRow="1" bandRow="1">
                <a:tableStyleId>{5C22544A-7EE6-4342-B048-85BDC9FD1C3A}</a:tableStyleId>
              </a:tblPr>
              <a:tblGrid>
                <a:gridCol w="775504">
                  <a:extLst>
                    <a:ext uri="{9D8B030D-6E8A-4147-A177-3AD203B41FA5}">
                      <a16:colId xmlns:a16="http://schemas.microsoft.com/office/drawing/2014/main" val="49999521"/>
                    </a:ext>
                  </a:extLst>
                </a:gridCol>
                <a:gridCol w="937549">
                  <a:extLst>
                    <a:ext uri="{9D8B030D-6E8A-4147-A177-3AD203B41FA5}">
                      <a16:colId xmlns:a16="http://schemas.microsoft.com/office/drawing/2014/main" val="4238721350"/>
                    </a:ext>
                  </a:extLst>
                </a:gridCol>
                <a:gridCol w="4051139">
                  <a:extLst>
                    <a:ext uri="{9D8B030D-6E8A-4147-A177-3AD203B41FA5}">
                      <a16:colId xmlns:a16="http://schemas.microsoft.com/office/drawing/2014/main" val="1266008304"/>
                    </a:ext>
                  </a:extLst>
                </a:gridCol>
              </a:tblGrid>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A95D4"/>
                          </a:solidFill>
                          <a:effectLst/>
                          <a:uLnTx/>
                          <a:uFillTx/>
                          <a:latin typeface="Oswald" pitchFamily="2" charset="77"/>
                          <a:ea typeface="+mn-ea"/>
                          <a:cs typeface="+mn-cs"/>
                        </a:rPr>
                        <a:t>1</a:t>
                      </a: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rPr>
                        <a:t>Door handles and Elevator buttons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7234074"/>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A95D4"/>
                          </a:solidFill>
                          <a:effectLst/>
                          <a:uLnTx/>
                          <a:uFillTx/>
                          <a:latin typeface="Oswald" pitchFamily="2" charset="77"/>
                          <a:ea typeface="+mn-ea"/>
                          <a:cs typeface="+mn-cs"/>
                        </a:rPr>
                        <a:t>2</a:t>
                      </a: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rPr>
                        <a:t>Workstations, Equipment and Tools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77268573"/>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A95D4"/>
                          </a:solidFill>
                          <a:effectLst/>
                          <a:uLnTx/>
                          <a:uFillTx/>
                          <a:latin typeface="Oswald" pitchFamily="2" charset="77"/>
                          <a:ea typeface="+mn-ea"/>
                          <a:cs typeface="+mn-cs"/>
                        </a:rPr>
                        <a:t>3</a:t>
                      </a: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rPr>
                        <a:t>Screens, Buttons and Doorknobs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0562591"/>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A95D4"/>
                          </a:solidFill>
                          <a:effectLst/>
                          <a:uLnTx/>
                          <a:uFillTx/>
                          <a:latin typeface="Oswald" pitchFamily="2" charset="77"/>
                          <a:ea typeface="+mn-ea"/>
                          <a:cs typeface="+mn-cs"/>
                        </a:rPr>
                        <a:t>4</a:t>
                      </a: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rPr>
                        <a:t>Restrooms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44475807"/>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A95D4"/>
                          </a:solidFill>
                          <a:effectLst/>
                          <a:uLnTx/>
                          <a:uFillTx/>
                          <a:latin typeface="Oswald" pitchFamily="2" charset="77"/>
                          <a:ea typeface="+mn-ea"/>
                          <a:cs typeface="+mn-cs"/>
                        </a:rPr>
                        <a:t>5</a:t>
                      </a: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rPr>
                        <a:t>Kitchens/Cafeterias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83046329"/>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A95D4"/>
                          </a:solidFill>
                          <a:effectLst/>
                          <a:uLnTx/>
                          <a:uFillTx/>
                          <a:latin typeface="Oswald" pitchFamily="2" charset="77"/>
                          <a:ea typeface="+mn-ea"/>
                          <a:cs typeface="+mn-cs"/>
                        </a:rPr>
                        <a:t>6</a:t>
                      </a: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rPr>
                        <a:t>Change Rooms/Lockers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05397301"/>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5789244"/>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4402164"/>
                  </a:ext>
                </a:extLst>
              </a:tr>
            </a:tbl>
          </a:graphicData>
        </a:graphic>
      </p:graphicFrame>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021030"/>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chemeClr val="bg1"/>
                </a:solidFill>
                <a:latin typeface="Oswald" pitchFamily="2" charset="77"/>
              </a:rPr>
              <a:t>Sanitize and Disinfection</a:t>
            </a:r>
          </a:p>
          <a:p>
            <a:pPr>
              <a:lnSpc>
                <a:spcPct val="110000"/>
              </a:lnSpc>
            </a:pPr>
            <a:r>
              <a:rPr lang="en-US" sz="2000" dirty="0">
                <a:solidFill>
                  <a:schemeClr val="bg1"/>
                </a:solidFill>
                <a:latin typeface="Oswald" pitchFamily="2" charset="77"/>
              </a:rPr>
              <a:t>Providers or employees should sanitize </a:t>
            </a:r>
            <a:br>
              <a:rPr lang="en-US" sz="2000" dirty="0">
                <a:solidFill>
                  <a:schemeClr val="bg1"/>
                </a:solidFill>
                <a:latin typeface="Oswald" pitchFamily="2" charset="77"/>
              </a:rPr>
            </a:br>
            <a:r>
              <a:rPr lang="en-US" sz="2000" dirty="0">
                <a:solidFill>
                  <a:schemeClr val="bg1"/>
                </a:solidFill>
                <a:latin typeface="Oswald" pitchFamily="2" charset="77"/>
              </a:rPr>
              <a:t>and disinfect all areas of the Site with </a:t>
            </a:r>
            <a:br>
              <a:rPr lang="en-US" sz="2000" dirty="0">
                <a:solidFill>
                  <a:schemeClr val="bg1"/>
                </a:solidFill>
                <a:latin typeface="Oswald" pitchFamily="2" charset="77"/>
              </a:rPr>
            </a:br>
            <a:r>
              <a:rPr lang="en-US" sz="2000" dirty="0">
                <a:solidFill>
                  <a:schemeClr val="bg1"/>
                </a:solidFill>
                <a:latin typeface="Oswald" pitchFamily="2" charset="77"/>
              </a:rPr>
              <a:t>special attention to:</a:t>
            </a:r>
          </a:p>
        </p:txBody>
      </p:sp>
      <p:sp>
        <p:nvSpPr>
          <p:cNvPr id="8" name="Triangle 7">
            <a:extLst>
              <a:ext uri="{FF2B5EF4-FFF2-40B4-BE49-F238E27FC236}">
                <a16:creationId xmlns:a16="http://schemas.microsoft.com/office/drawing/2014/main" id="{AAF9D0BC-6D0B-EA4D-9CF8-8ABDEF9AD547}"/>
              </a:ext>
            </a:extLst>
          </p:cNvPr>
          <p:cNvSpPr/>
          <p:nvPr/>
        </p:nvSpPr>
        <p:spPr>
          <a:xfrm rot="5400000">
            <a:off x="-122620" y="305041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BASIC EMPLOYEE COVID AWARENESS</a:t>
            </a:r>
            <a:r>
              <a:rPr lang="en-CA" sz="1050" dirty="0">
                <a:solidFill>
                  <a:prstClr val="black"/>
                </a:solidFill>
                <a:latin typeface="Manrope" pitchFamily="2" charset="0"/>
              </a:rPr>
              <a:t>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45</a:t>
            </a:fld>
            <a:r>
              <a:rPr lang="en-CA" sz="1050" dirty="0">
                <a:solidFill>
                  <a:prstClr val="black"/>
                </a:solidFill>
                <a:latin typeface="Manrope" pitchFamily="2" charset="0"/>
              </a:rPr>
              <a:t>  </a:t>
            </a:r>
            <a:endParaRPr lang="en-US" sz="1050"/>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84010" y="5871366"/>
            <a:ext cx="1273892" cy="1135640"/>
          </a:xfrm>
          <a:prstGeom prst="rect">
            <a:avLst/>
          </a:prstGeom>
        </p:spPr>
      </p:pic>
      <p:sp>
        <p:nvSpPr>
          <p:cNvPr id="19" name="Rectangle 18">
            <a:extLst>
              <a:ext uri="{FF2B5EF4-FFF2-40B4-BE49-F238E27FC236}">
                <a16:creationId xmlns:a16="http://schemas.microsoft.com/office/drawing/2014/main" id="{83B701B1-985D-454D-811D-E010BB6BA579}"/>
              </a:ext>
            </a:extLst>
          </p:cNvPr>
          <p:cNvSpPr/>
          <p:nvPr/>
        </p:nvSpPr>
        <p:spPr>
          <a:xfrm>
            <a:off x="6345031" y="-4172385"/>
            <a:ext cx="4838013" cy="506373"/>
          </a:xfrm>
          <a:prstGeom prst="rect">
            <a:avLst/>
          </a:prstGeom>
          <a:noFill/>
          <a:ln>
            <a:noFill/>
          </a:ln>
        </p:spPr>
        <p:txBody>
          <a:bodyPr wrap="square">
            <a:noAutofit/>
          </a:bodyPr>
          <a:lstStyle/>
          <a:p>
            <a:pPr algn="ctr" defTabSz="1219170">
              <a:lnSpc>
                <a:spcPct val="90000"/>
              </a:lnSpc>
              <a:spcAft>
                <a:spcPts val="800"/>
              </a:spcAft>
            </a:pPr>
            <a:r>
              <a:rPr lang="en-CA" sz="1600" b="1" dirty="0">
                <a:solidFill>
                  <a:srgbClr val="F8F8F8">
                    <a:lumMod val="10000"/>
                  </a:srgbClr>
                </a:solidFill>
                <a:latin typeface="Times New Roman" panose="02020603050405020304" pitchFamily="18" charset="0"/>
                <a:cs typeface="Times New Roman" panose="02020603050405020304" pitchFamily="18" charset="0"/>
              </a:rPr>
              <a:t>2 meters</a:t>
            </a:r>
            <a:endParaRPr lang="en-CA" sz="1600" dirty="0">
              <a:solidFill>
                <a:srgbClr val="F8F8F8">
                  <a:lumMod val="10000"/>
                </a:srgbClr>
              </a:solidFill>
              <a:latin typeface="Times New Roman" panose="02020603050405020304" pitchFamily="18" charset="0"/>
              <a:cs typeface="Times New Roman" panose="02020603050405020304" pitchFamily="18" charset="0"/>
            </a:endParaRPr>
          </a:p>
          <a:p>
            <a:pPr algn="ctr" defTabSz="1219170">
              <a:lnSpc>
                <a:spcPct val="90000"/>
              </a:lnSpc>
              <a:spcAft>
                <a:spcPts val="800"/>
              </a:spcAft>
            </a:pPr>
            <a:br>
              <a:rPr lang="en-CA" sz="1600" dirty="0">
                <a:solidFill>
                  <a:srgbClr val="F8F8F8">
                    <a:lumMod val="10000"/>
                  </a:srgbClr>
                </a:solidFill>
                <a:latin typeface="Times New Roman" panose="02020603050405020304" pitchFamily="18" charset="0"/>
                <a:cs typeface="Times New Roman" panose="02020603050405020304" pitchFamily="18" charset="0"/>
              </a:rPr>
            </a:br>
            <a:endParaRPr lang="en-US" sz="1600" dirty="0">
              <a:solidFill>
                <a:srgbClr val="F8F8F8">
                  <a:lumMod val="10000"/>
                </a:srgbClr>
              </a:solidFill>
              <a:latin typeface="Times New Roman" panose="02020603050405020304" pitchFamily="18" charset="0"/>
              <a:cs typeface="Times New Roman" panose="02020603050405020304" pitchFamily="18" charset="0"/>
            </a:endParaRPr>
          </a:p>
        </p:txBody>
      </p:sp>
      <p:cxnSp>
        <p:nvCxnSpPr>
          <p:cNvPr id="26" name="Straight Connector 25">
            <a:extLst>
              <a:ext uri="{FF2B5EF4-FFF2-40B4-BE49-F238E27FC236}">
                <a16:creationId xmlns:a16="http://schemas.microsoft.com/office/drawing/2014/main" id="{66200223-A924-0E43-B97B-CE7F9D963CC9}"/>
              </a:ext>
            </a:extLst>
          </p:cNvPr>
          <p:cNvCxnSpPr>
            <a:cxnSpLocks/>
          </p:cNvCxnSpPr>
          <p:nvPr/>
        </p:nvCxnSpPr>
        <p:spPr>
          <a:xfrm>
            <a:off x="6941109" y="0"/>
            <a:ext cx="0" cy="685800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7CD80DEB-1E99-8E44-A40A-0663EA25F81F}"/>
              </a:ext>
            </a:extLst>
          </p:cNvPr>
          <p:cNvSpPr>
            <a:spLocks noChangeAspect="1"/>
          </p:cNvSpPr>
          <p:nvPr/>
        </p:nvSpPr>
        <p:spPr>
          <a:xfrm>
            <a:off x="6618810" y="439863"/>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312F2D19-A36A-7240-8A97-32DFA0013DE8}"/>
              </a:ext>
            </a:extLst>
          </p:cNvPr>
          <p:cNvSpPr>
            <a:spLocks noChangeAspect="1"/>
          </p:cNvSpPr>
          <p:nvPr/>
        </p:nvSpPr>
        <p:spPr>
          <a:xfrm>
            <a:off x="6618810" y="1179816"/>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D76C616F-C7BA-DE46-8468-16746CA636B8}"/>
              </a:ext>
            </a:extLst>
          </p:cNvPr>
          <p:cNvSpPr>
            <a:spLocks noChangeAspect="1"/>
          </p:cNvSpPr>
          <p:nvPr/>
        </p:nvSpPr>
        <p:spPr>
          <a:xfrm>
            <a:off x="6618810" y="1919769"/>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C2AD9AE-E86D-C54C-B93A-D37BB5D43524}"/>
              </a:ext>
            </a:extLst>
          </p:cNvPr>
          <p:cNvSpPr>
            <a:spLocks noChangeAspect="1"/>
          </p:cNvSpPr>
          <p:nvPr/>
        </p:nvSpPr>
        <p:spPr>
          <a:xfrm>
            <a:off x="6618810" y="2659722"/>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F6E1FD2-7A44-E94F-A804-DAA28C596B47}"/>
              </a:ext>
            </a:extLst>
          </p:cNvPr>
          <p:cNvSpPr>
            <a:spLocks noChangeAspect="1"/>
          </p:cNvSpPr>
          <p:nvPr/>
        </p:nvSpPr>
        <p:spPr>
          <a:xfrm>
            <a:off x="6618810" y="3399675"/>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DCC62153-6954-6E4D-A1F0-A9DF7FC83DA3}"/>
              </a:ext>
            </a:extLst>
          </p:cNvPr>
          <p:cNvSpPr>
            <a:spLocks noChangeAspect="1"/>
          </p:cNvSpPr>
          <p:nvPr/>
        </p:nvSpPr>
        <p:spPr>
          <a:xfrm>
            <a:off x="6618810" y="4139628"/>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C74B7965-51BD-2D40-9427-6C24172A6DC4}"/>
              </a:ext>
            </a:extLst>
          </p:cNvPr>
          <p:cNvSpPr>
            <a:spLocks noChangeAspect="1"/>
          </p:cNvSpPr>
          <p:nvPr/>
        </p:nvSpPr>
        <p:spPr>
          <a:xfrm>
            <a:off x="6618810" y="4879581"/>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D247FB30-0392-B340-A33D-419DD4CD8C3C}"/>
              </a:ext>
            </a:extLst>
          </p:cNvPr>
          <p:cNvSpPr>
            <a:spLocks noChangeAspect="1"/>
          </p:cNvSpPr>
          <p:nvPr/>
        </p:nvSpPr>
        <p:spPr>
          <a:xfrm>
            <a:off x="6618810" y="5619534"/>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phic 30">
            <a:extLst>
              <a:ext uri="{FF2B5EF4-FFF2-40B4-BE49-F238E27FC236}">
                <a16:creationId xmlns:a16="http://schemas.microsoft.com/office/drawing/2014/main" id="{BAF7A6A9-1669-1647-BE1E-4B12173C870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29064" y="562096"/>
            <a:ext cx="250694" cy="398603"/>
          </a:xfrm>
          <a:prstGeom prst="rect">
            <a:avLst/>
          </a:prstGeom>
        </p:spPr>
      </p:pic>
      <p:pic>
        <p:nvPicPr>
          <p:cNvPr id="54" name="Graphic 53">
            <a:extLst>
              <a:ext uri="{FF2B5EF4-FFF2-40B4-BE49-F238E27FC236}">
                <a16:creationId xmlns:a16="http://schemas.microsoft.com/office/drawing/2014/main" id="{DFF4D9FC-2643-3B41-9182-90C8FDC985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34490" y="2779250"/>
            <a:ext cx="217829" cy="413875"/>
          </a:xfrm>
          <a:prstGeom prst="rect">
            <a:avLst/>
          </a:prstGeom>
        </p:spPr>
      </p:pic>
      <p:pic>
        <p:nvPicPr>
          <p:cNvPr id="56" name="Graphic 55">
            <a:extLst>
              <a:ext uri="{FF2B5EF4-FFF2-40B4-BE49-F238E27FC236}">
                <a16:creationId xmlns:a16="http://schemas.microsoft.com/office/drawing/2014/main" id="{CE862FC2-C033-A941-A128-F5B898A8492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48202" y="1393303"/>
            <a:ext cx="431800" cy="228600"/>
          </a:xfrm>
          <a:prstGeom prst="rect">
            <a:avLst/>
          </a:prstGeom>
        </p:spPr>
      </p:pic>
      <p:pic>
        <p:nvPicPr>
          <p:cNvPr id="60" name="Graphic 59">
            <a:extLst>
              <a:ext uri="{FF2B5EF4-FFF2-40B4-BE49-F238E27FC236}">
                <a16:creationId xmlns:a16="http://schemas.microsoft.com/office/drawing/2014/main" id="{60D84F10-EFEF-F145-838E-CA61C5D51985}"/>
              </a:ext>
            </a:extLst>
          </p:cNvPr>
          <p:cNvPicPr>
            <a:picLocks noChangeAspect="1"/>
          </p:cNvPicPr>
          <p:nvPr/>
        </p:nvPicPr>
        <p:blipFill rotWithShape="1">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rcRect r="40652" b="-17274"/>
          <a:stretch/>
        </p:blipFill>
        <p:spPr>
          <a:xfrm>
            <a:off x="6699972" y="4358671"/>
            <a:ext cx="487613" cy="232580"/>
          </a:xfrm>
          <a:prstGeom prst="rect">
            <a:avLst/>
          </a:prstGeom>
        </p:spPr>
      </p:pic>
      <p:pic>
        <p:nvPicPr>
          <p:cNvPr id="62" name="Graphic 61">
            <a:extLst>
              <a:ext uri="{FF2B5EF4-FFF2-40B4-BE49-F238E27FC236}">
                <a16:creationId xmlns:a16="http://schemas.microsoft.com/office/drawing/2014/main" id="{A78CD99C-C99C-7943-970E-D35806F4D7A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802909" y="3592212"/>
            <a:ext cx="266700" cy="266700"/>
          </a:xfrm>
          <a:prstGeom prst="rect">
            <a:avLst/>
          </a:prstGeom>
        </p:spPr>
      </p:pic>
      <p:pic>
        <p:nvPicPr>
          <p:cNvPr id="64" name="Graphic 63">
            <a:extLst>
              <a:ext uri="{FF2B5EF4-FFF2-40B4-BE49-F238E27FC236}">
                <a16:creationId xmlns:a16="http://schemas.microsoft.com/office/drawing/2014/main" id="{C68B7DB5-DEF6-484D-98CB-7D8C0109CFE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848561" y="2038179"/>
            <a:ext cx="186553" cy="392743"/>
          </a:xfrm>
          <a:prstGeom prst="rect">
            <a:avLst/>
          </a:prstGeom>
        </p:spPr>
      </p:pic>
      <p:pic>
        <p:nvPicPr>
          <p:cNvPr id="41" name="Graphic 40">
            <a:extLst>
              <a:ext uri="{FF2B5EF4-FFF2-40B4-BE49-F238E27FC236}">
                <a16:creationId xmlns:a16="http://schemas.microsoft.com/office/drawing/2014/main" id="{36EF654A-DB8F-384D-8FD5-9E9B841E24F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833616" y="5113076"/>
            <a:ext cx="206460" cy="211734"/>
          </a:xfrm>
          <a:prstGeom prst="rect">
            <a:avLst/>
          </a:prstGeom>
        </p:spPr>
      </p:pic>
      <p:pic>
        <p:nvPicPr>
          <p:cNvPr id="43" name="Graphic 42">
            <a:extLst>
              <a:ext uri="{FF2B5EF4-FFF2-40B4-BE49-F238E27FC236}">
                <a16:creationId xmlns:a16="http://schemas.microsoft.com/office/drawing/2014/main" id="{2D4A469C-210B-DF41-95E2-E32FFE00C0A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830568" y="5856350"/>
            <a:ext cx="206460" cy="211734"/>
          </a:xfrm>
          <a:prstGeom prst="rect">
            <a:avLst/>
          </a:prstGeom>
        </p:spPr>
      </p:pic>
      <p:cxnSp>
        <p:nvCxnSpPr>
          <p:cNvPr id="33" name="Straight Connector 32">
            <a:extLst>
              <a:ext uri="{FF2B5EF4-FFF2-40B4-BE49-F238E27FC236}">
                <a16:creationId xmlns:a16="http://schemas.microsoft.com/office/drawing/2014/main" id="{EC5720C7-FB95-2644-99C4-CB6C8F24B842}"/>
              </a:ext>
            </a:extLst>
          </p:cNvPr>
          <p:cNvCxnSpPr>
            <a:cxnSpLocks/>
          </p:cNvCxnSpPr>
          <p:nvPr/>
        </p:nvCxnSpPr>
        <p:spPr>
          <a:xfrm rot="10800000">
            <a:off x="5056928" y="0"/>
            <a:ext cx="0" cy="68580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9D328443-8820-2D44-8CA5-C036408870B8}"/>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3545661"/>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8C15BA3-9F03-6143-8C88-FCC3282627B1}"/>
              </a:ext>
            </a:extLst>
          </p:cNvPr>
          <p:cNvSpPr/>
          <p:nvPr/>
        </p:nvSpPr>
        <p:spPr>
          <a:xfrm>
            <a:off x="1" y="0"/>
            <a:ext cx="12192000" cy="6858000"/>
          </a:xfrm>
          <a:prstGeom prst="rect">
            <a:avLst/>
          </a:prstGeom>
          <a:solidFill>
            <a:srgbClr val="244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65EA37E8-4002-F149-88CC-BA75975DC910}"/>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5059363" cy="6858000"/>
          </a:xfrm>
          <a:prstGeom prst="rect">
            <a:avLst/>
          </a:prstGeom>
        </p:spPr>
      </p:pic>
      <p:sp>
        <p:nvSpPr>
          <p:cNvPr id="52" name="Rectangle 51">
            <a:extLst>
              <a:ext uri="{FF2B5EF4-FFF2-40B4-BE49-F238E27FC236}">
                <a16:creationId xmlns:a16="http://schemas.microsoft.com/office/drawing/2014/main" id="{B37C1ACF-A9A1-4440-8EE3-FDC19665AC31}"/>
              </a:ext>
            </a:extLst>
          </p:cNvPr>
          <p:cNvSpPr/>
          <p:nvPr/>
        </p:nvSpPr>
        <p:spPr>
          <a:xfrm>
            <a:off x="0" y="2754775"/>
            <a:ext cx="12192000" cy="2083444"/>
          </a:xfrm>
          <a:prstGeom prst="rect">
            <a:avLst/>
          </a:prstGeom>
          <a:solidFill>
            <a:srgbClr val="244582">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9EC33561-8A82-2043-924D-ED3C22EB7CB4}"/>
              </a:ext>
            </a:extLst>
          </p:cNvPr>
          <p:cNvGraphicFramePr>
            <a:graphicFrameLocks noGrp="1"/>
          </p:cNvGraphicFramePr>
          <p:nvPr>
            <p:extLst>
              <p:ext uri="{D42A27DB-BD31-4B8C-83A1-F6EECF244321}">
                <p14:modId xmlns:p14="http://schemas.microsoft.com/office/powerpoint/2010/main" val="1689488257"/>
              </p:ext>
            </p:extLst>
          </p:nvPr>
        </p:nvGraphicFramePr>
        <p:xfrm>
          <a:off x="5694744" y="381963"/>
          <a:ext cx="5764192" cy="5926240"/>
        </p:xfrm>
        <a:graphic>
          <a:graphicData uri="http://schemas.openxmlformats.org/drawingml/2006/table">
            <a:tbl>
              <a:tblPr firstRow="1" bandRow="1">
                <a:tableStyleId>{5C22544A-7EE6-4342-B048-85BDC9FD1C3A}</a:tableStyleId>
              </a:tblPr>
              <a:tblGrid>
                <a:gridCol w="775504">
                  <a:extLst>
                    <a:ext uri="{9D8B030D-6E8A-4147-A177-3AD203B41FA5}">
                      <a16:colId xmlns:a16="http://schemas.microsoft.com/office/drawing/2014/main" val="49999521"/>
                    </a:ext>
                  </a:extLst>
                </a:gridCol>
                <a:gridCol w="937549">
                  <a:extLst>
                    <a:ext uri="{9D8B030D-6E8A-4147-A177-3AD203B41FA5}">
                      <a16:colId xmlns:a16="http://schemas.microsoft.com/office/drawing/2014/main" val="4238721350"/>
                    </a:ext>
                  </a:extLst>
                </a:gridCol>
                <a:gridCol w="4051139">
                  <a:extLst>
                    <a:ext uri="{9D8B030D-6E8A-4147-A177-3AD203B41FA5}">
                      <a16:colId xmlns:a16="http://schemas.microsoft.com/office/drawing/2014/main" val="1266008304"/>
                    </a:ext>
                  </a:extLst>
                </a:gridCol>
              </a:tblGrid>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A95D4"/>
                          </a:solidFill>
                          <a:effectLst/>
                          <a:uLnTx/>
                          <a:uFillTx/>
                          <a:latin typeface="Oswald" pitchFamily="2" charset="77"/>
                          <a:ea typeface="+mn-ea"/>
                          <a:cs typeface="+mn-cs"/>
                        </a:rPr>
                        <a:t>1</a:t>
                      </a: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rPr>
                        <a:t>Door handles and Elevator buttons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7234074"/>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A95D4"/>
                          </a:solidFill>
                          <a:effectLst/>
                          <a:uLnTx/>
                          <a:uFillTx/>
                          <a:latin typeface="Oswald" pitchFamily="2" charset="77"/>
                          <a:ea typeface="+mn-ea"/>
                          <a:cs typeface="+mn-cs"/>
                        </a:rPr>
                        <a:t>2</a:t>
                      </a: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rPr>
                        <a:t>Workstations, Equipment and Tools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77268573"/>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A95D4"/>
                          </a:solidFill>
                          <a:effectLst/>
                          <a:uLnTx/>
                          <a:uFillTx/>
                          <a:latin typeface="Oswald" pitchFamily="2" charset="77"/>
                          <a:ea typeface="+mn-ea"/>
                          <a:cs typeface="+mn-cs"/>
                        </a:rPr>
                        <a:t>3</a:t>
                      </a: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rPr>
                        <a:t>Screens, Buttons and Doorknobs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0562591"/>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A95D4"/>
                          </a:solidFill>
                          <a:effectLst/>
                          <a:uLnTx/>
                          <a:uFillTx/>
                          <a:latin typeface="Oswald" pitchFamily="2" charset="77"/>
                          <a:ea typeface="+mn-ea"/>
                          <a:cs typeface="+mn-cs"/>
                        </a:rPr>
                        <a:t>4</a:t>
                      </a: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rPr>
                        <a:t>Restrooms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44475807"/>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A95D4"/>
                          </a:solidFill>
                          <a:effectLst/>
                          <a:uLnTx/>
                          <a:uFillTx/>
                          <a:latin typeface="Oswald" pitchFamily="2" charset="77"/>
                          <a:ea typeface="+mn-ea"/>
                          <a:cs typeface="+mn-cs"/>
                        </a:rPr>
                        <a:t>5</a:t>
                      </a: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rPr>
                        <a:t>Kitchens/Cafeterias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83046329"/>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A95D4"/>
                          </a:solidFill>
                          <a:effectLst/>
                          <a:uLnTx/>
                          <a:uFillTx/>
                          <a:latin typeface="Oswald" pitchFamily="2" charset="77"/>
                          <a:ea typeface="+mn-ea"/>
                          <a:cs typeface="+mn-cs"/>
                        </a:rPr>
                        <a:t>6</a:t>
                      </a: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rPr>
                        <a:t>Change Rooms/Lockers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05397301"/>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A95D4"/>
                          </a:solidFill>
                          <a:effectLst/>
                          <a:uLnTx/>
                          <a:uFillTx/>
                          <a:latin typeface="Oswald" pitchFamily="2" charset="77"/>
                          <a:ea typeface="+mn-ea"/>
                          <a:cs typeface="+mn-cs"/>
                        </a:rPr>
                        <a:t>7</a:t>
                      </a: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rPr>
                        <a:t>Common surface areas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5789244"/>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4402164"/>
                  </a:ext>
                </a:extLst>
              </a:tr>
            </a:tbl>
          </a:graphicData>
        </a:graphic>
      </p:graphicFrame>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021030"/>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chemeClr val="bg1"/>
                </a:solidFill>
                <a:latin typeface="Oswald" pitchFamily="2" charset="77"/>
              </a:rPr>
              <a:t>Sanitize and Disinfection</a:t>
            </a:r>
          </a:p>
          <a:p>
            <a:pPr>
              <a:lnSpc>
                <a:spcPct val="110000"/>
              </a:lnSpc>
            </a:pPr>
            <a:r>
              <a:rPr lang="en-US" sz="2000" dirty="0">
                <a:solidFill>
                  <a:schemeClr val="bg1"/>
                </a:solidFill>
                <a:latin typeface="Oswald" pitchFamily="2" charset="77"/>
              </a:rPr>
              <a:t>Providers or employees should sanitize </a:t>
            </a:r>
            <a:br>
              <a:rPr lang="en-US" sz="2000" dirty="0">
                <a:solidFill>
                  <a:schemeClr val="bg1"/>
                </a:solidFill>
                <a:latin typeface="Oswald" pitchFamily="2" charset="77"/>
              </a:rPr>
            </a:br>
            <a:r>
              <a:rPr lang="en-US" sz="2000" dirty="0">
                <a:solidFill>
                  <a:schemeClr val="bg1"/>
                </a:solidFill>
                <a:latin typeface="Oswald" pitchFamily="2" charset="77"/>
              </a:rPr>
              <a:t>and disinfect all areas of the Site with </a:t>
            </a:r>
            <a:br>
              <a:rPr lang="en-US" sz="2000" dirty="0">
                <a:solidFill>
                  <a:schemeClr val="bg1"/>
                </a:solidFill>
                <a:latin typeface="Oswald" pitchFamily="2" charset="77"/>
              </a:rPr>
            </a:br>
            <a:r>
              <a:rPr lang="en-US" sz="2000" dirty="0">
                <a:solidFill>
                  <a:schemeClr val="bg1"/>
                </a:solidFill>
                <a:latin typeface="Oswald" pitchFamily="2" charset="77"/>
              </a:rPr>
              <a:t>special attention to:</a:t>
            </a:r>
          </a:p>
        </p:txBody>
      </p:sp>
      <p:sp>
        <p:nvSpPr>
          <p:cNvPr id="8" name="Triangle 7">
            <a:extLst>
              <a:ext uri="{FF2B5EF4-FFF2-40B4-BE49-F238E27FC236}">
                <a16:creationId xmlns:a16="http://schemas.microsoft.com/office/drawing/2014/main" id="{AAF9D0BC-6D0B-EA4D-9CF8-8ABDEF9AD547}"/>
              </a:ext>
            </a:extLst>
          </p:cNvPr>
          <p:cNvSpPr/>
          <p:nvPr/>
        </p:nvSpPr>
        <p:spPr>
          <a:xfrm rot="5400000">
            <a:off x="-122620" y="305041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BASIC EMPLOYEE COVID AWARENESS</a:t>
            </a:r>
            <a:r>
              <a:rPr lang="en-CA" sz="1050" dirty="0">
                <a:solidFill>
                  <a:prstClr val="black"/>
                </a:solidFill>
                <a:latin typeface="Manrope" pitchFamily="2" charset="0"/>
              </a:rPr>
              <a:t>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46</a:t>
            </a:fld>
            <a:r>
              <a:rPr lang="en-CA" sz="1050" dirty="0">
                <a:solidFill>
                  <a:prstClr val="black"/>
                </a:solidFill>
                <a:latin typeface="Manrope" pitchFamily="2" charset="0"/>
              </a:rPr>
              <a:t>  </a:t>
            </a:r>
            <a:endParaRPr lang="en-US" sz="1050"/>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84010" y="5871366"/>
            <a:ext cx="1273892" cy="1135640"/>
          </a:xfrm>
          <a:prstGeom prst="rect">
            <a:avLst/>
          </a:prstGeom>
        </p:spPr>
      </p:pic>
      <p:sp>
        <p:nvSpPr>
          <p:cNvPr id="19" name="Rectangle 18">
            <a:extLst>
              <a:ext uri="{FF2B5EF4-FFF2-40B4-BE49-F238E27FC236}">
                <a16:creationId xmlns:a16="http://schemas.microsoft.com/office/drawing/2014/main" id="{83B701B1-985D-454D-811D-E010BB6BA579}"/>
              </a:ext>
            </a:extLst>
          </p:cNvPr>
          <p:cNvSpPr/>
          <p:nvPr/>
        </p:nvSpPr>
        <p:spPr>
          <a:xfrm>
            <a:off x="6345031" y="-4172385"/>
            <a:ext cx="4838013" cy="506373"/>
          </a:xfrm>
          <a:prstGeom prst="rect">
            <a:avLst/>
          </a:prstGeom>
          <a:noFill/>
          <a:ln>
            <a:noFill/>
          </a:ln>
        </p:spPr>
        <p:txBody>
          <a:bodyPr wrap="square">
            <a:noAutofit/>
          </a:bodyPr>
          <a:lstStyle/>
          <a:p>
            <a:pPr algn="ctr" defTabSz="1219170">
              <a:lnSpc>
                <a:spcPct val="90000"/>
              </a:lnSpc>
              <a:spcAft>
                <a:spcPts val="800"/>
              </a:spcAft>
            </a:pPr>
            <a:r>
              <a:rPr lang="en-CA" sz="1600" b="1" dirty="0">
                <a:solidFill>
                  <a:srgbClr val="F8F8F8">
                    <a:lumMod val="10000"/>
                  </a:srgbClr>
                </a:solidFill>
                <a:latin typeface="Times New Roman" panose="02020603050405020304" pitchFamily="18" charset="0"/>
                <a:cs typeface="Times New Roman" panose="02020603050405020304" pitchFamily="18" charset="0"/>
              </a:rPr>
              <a:t>2 meters</a:t>
            </a:r>
            <a:endParaRPr lang="en-CA" sz="1600" dirty="0">
              <a:solidFill>
                <a:srgbClr val="F8F8F8">
                  <a:lumMod val="10000"/>
                </a:srgbClr>
              </a:solidFill>
              <a:latin typeface="Times New Roman" panose="02020603050405020304" pitchFamily="18" charset="0"/>
              <a:cs typeface="Times New Roman" panose="02020603050405020304" pitchFamily="18" charset="0"/>
            </a:endParaRPr>
          </a:p>
          <a:p>
            <a:pPr algn="ctr" defTabSz="1219170">
              <a:lnSpc>
                <a:spcPct val="90000"/>
              </a:lnSpc>
              <a:spcAft>
                <a:spcPts val="800"/>
              </a:spcAft>
            </a:pPr>
            <a:br>
              <a:rPr lang="en-CA" sz="1600" dirty="0">
                <a:solidFill>
                  <a:srgbClr val="F8F8F8">
                    <a:lumMod val="10000"/>
                  </a:srgbClr>
                </a:solidFill>
                <a:latin typeface="Times New Roman" panose="02020603050405020304" pitchFamily="18" charset="0"/>
                <a:cs typeface="Times New Roman" panose="02020603050405020304" pitchFamily="18" charset="0"/>
              </a:rPr>
            </a:br>
            <a:endParaRPr lang="en-US" sz="1600" dirty="0">
              <a:solidFill>
                <a:srgbClr val="F8F8F8">
                  <a:lumMod val="10000"/>
                </a:srgbClr>
              </a:solidFill>
              <a:latin typeface="Times New Roman" panose="02020603050405020304" pitchFamily="18" charset="0"/>
              <a:cs typeface="Times New Roman" panose="02020603050405020304" pitchFamily="18" charset="0"/>
            </a:endParaRPr>
          </a:p>
        </p:txBody>
      </p:sp>
      <p:cxnSp>
        <p:nvCxnSpPr>
          <p:cNvPr id="26" name="Straight Connector 25">
            <a:extLst>
              <a:ext uri="{FF2B5EF4-FFF2-40B4-BE49-F238E27FC236}">
                <a16:creationId xmlns:a16="http://schemas.microsoft.com/office/drawing/2014/main" id="{66200223-A924-0E43-B97B-CE7F9D963CC9}"/>
              </a:ext>
            </a:extLst>
          </p:cNvPr>
          <p:cNvCxnSpPr>
            <a:cxnSpLocks/>
          </p:cNvCxnSpPr>
          <p:nvPr/>
        </p:nvCxnSpPr>
        <p:spPr>
          <a:xfrm>
            <a:off x="6941109" y="0"/>
            <a:ext cx="0" cy="685800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7CD80DEB-1E99-8E44-A40A-0663EA25F81F}"/>
              </a:ext>
            </a:extLst>
          </p:cNvPr>
          <p:cNvSpPr>
            <a:spLocks noChangeAspect="1"/>
          </p:cNvSpPr>
          <p:nvPr/>
        </p:nvSpPr>
        <p:spPr>
          <a:xfrm>
            <a:off x="6618810" y="439863"/>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312F2D19-A36A-7240-8A97-32DFA0013DE8}"/>
              </a:ext>
            </a:extLst>
          </p:cNvPr>
          <p:cNvSpPr>
            <a:spLocks noChangeAspect="1"/>
          </p:cNvSpPr>
          <p:nvPr/>
        </p:nvSpPr>
        <p:spPr>
          <a:xfrm>
            <a:off x="6618810" y="1179816"/>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D76C616F-C7BA-DE46-8468-16746CA636B8}"/>
              </a:ext>
            </a:extLst>
          </p:cNvPr>
          <p:cNvSpPr>
            <a:spLocks noChangeAspect="1"/>
          </p:cNvSpPr>
          <p:nvPr/>
        </p:nvSpPr>
        <p:spPr>
          <a:xfrm>
            <a:off x="6618810" y="1919769"/>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C2AD9AE-E86D-C54C-B93A-D37BB5D43524}"/>
              </a:ext>
            </a:extLst>
          </p:cNvPr>
          <p:cNvSpPr>
            <a:spLocks noChangeAspect="1"/>
          </p:cNvSpPr>
          <p:nvPr/>
        </p:nvSpPr>
        <p:spPr>
          <a:xfrm>
            <a:off x="6618810" y="2659722"/>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F6E1FD2-7A44-E94F-A804-DAA28C596B47}"/>
              </a:ext>
            </a:extLst>
          </p:cNvPr>
          <p:cNvSpPr>
            <a:spLocks noChangeAspect="1"/>
          </p:cNvSpPr>
          <p:nvPr/>
        </p:nvSpPr>
        <p:spPr>
          <a:xfrm>
            <a:off x="6618810" y="3399675"/>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DCC62153-6954-6E4D-A1F0-A9DF7FC83DA3}"/>
              </a:ext>
            </a:extLst>
          </p:cNvPr>
          <p:cNvSpPr>
            <a:spLocks noChangeAspect="1"/>
          </p:cNvSpPr>
          <p:nvPr/>
        </p:nvSpPr>
        <p:spPr>
          <a:xfrm>
            <a:off x="6618810" y="4139628"/>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C74B7965-51BD-2D40-9427-6C24172A6DC4}"/>
              </a:ext>
            </a:extLst>
          </p:cNvPr>
          <p:cNvSpPr>
            <a:spLocks noChangeAspect="1"/>
          </p:cNvSpPr>
          <p:nvPr/>
        </p:nvSpPr>
        <p:spPr>
          <a:xfrm>
            <a:off x="6618810" y="4879581"/>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D247FB30-0392-B340-A33D-419DD4CD8C3C}"/>
              </a:ext>
            </a:extLst>
          </p:cNvPr>
          <p:cNvSpPr>
            <a:spLocks noChangeAspect="1"/>
          </p:cNvSpPr>
          <p:nvPr/>
        </p:nvSpPr>
        <p:spPr>
          <a:xfrm>
            <a:off x="6618810" y="5619534"/>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phic 30">
            <a:extLst>
              <a:ext uri="{FF2B5EF4-FFF2-40B4-BE49-F238E27FC236}">
                <a16:creationId xmlns:a16="http://schemas.microsoft.com/office/drawing/2014/main" id="{BAF7A6A9-1669-1647-BE1E-4B12173C870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29064" y="562096"/>
            <a:ext cx="250694" cy="398603"/>
          </a:xfrm>
          <a:prstGeom prst="rect">
            <a:avLst/>
          </a:prstGeom>
        </p:spPr>
      </p:pic>
      <p:pic>
        <p:nvPicPr>
          <p:cNvPr id="54" name="Graphic 53">
            <a:extLst>
              <a:ext uri="{FF2B5EF4-FFF2-40B4-BE49-F238E27FC236}">
                <a16:creationId xmlns:a16="http://schemas.microsoft.com/office/drawing/2014/main" id="{DFF4D9FC-2643-3B41-9182-90C8FDC985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34490" y="2779250"/>
            <a:ext cx="217829" cy="413875"/>
          </a:xfrm>
          <a:prstGeom prst="rect">
            <a:avLst/>
          </a:prstGeom>
        </p:spPr>
      </p:pic>
      <p:pic>
        <p:nvPicPr>
          <p:cNvPr id="56" name="Graphic 55">
            <a:extLst>
              <a:ext uri="{FF2B5EF4-FFF2-40B4-BE49-F238E27FC236}">
                <a16:creationId xmlns:a16="http://schemas.microsoft.com/office/drawing/2014/main" id="{CE862FC2-C033-A941-A128-F5B898A8492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48202" y="1393303"/>
            <a:ext cx="431800" cy="228600"/>
          </a:xfrm>
          <a:prstGeom prst="rect">
            <a:avLst/>
          </a:prstGeom>
        </p:spPr>
      </p:pic>
      <p:pic>
        <p:nvPicPr>
          <p:cNvPr id="58" name="Graphic 57">
            <a:extLst>
              <a:ext uri="{FF2B5EF4-FFF2-40B4-BE49-F238E27FC236}">
                <a16:creationId xmlns:a16="http://schemas.microsoft.com/office/drawing/2014/main" id="{52E11639-4E2D-CB4F-823B-E72C14072DC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48201" y="5108776"/>
            <a:ext cx="431800" cy="228600"/>
          </a:xfrm>
          <a:prstGeom prst="rect">
            <a:avLst/>
          </a:prstGeom>
        </p:spPr>
      </p:pic>
      <p:pic>
        <p:nvPicPr>
          <p:cNvPr id="60" name="Graphic 59">
            <a:extLst>
              <a:ext uri="{FF2B5EF4-FFF2-40B4-BE49-F238E27FC236}">
                <a16:creationId xmlns:a16="http://schemas.microsoft.com/office/drawing/2014/main" id="{60D84F10-EFEF-F145-838E-CA61C5D51985}"/>
              </a:ext>
            </a:extLst>
          </p:cNvPr>
          <p:cNvPicPr>
            <a:picLocks noChangeAspect="1"/>
          </p:cNvPicPr>
          <p:nvPr/>
        </p:nvPicPr>
        <p:blipFill rotWithShape="1">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rcRect r="40652" b="-17274"/>
          <a:stretch/>
        </p:blipFill>
        <p:spPr>
          <a:xfrm>
            <a:off x="6699972" y="4358671"/>
            <a:ext cx="487613" cy="232580"/>
          </a:xfrm>
          <a:prstGeom prst="rect">
            <a:avLst/>
          </a:prstGeom>
        </p:spPr>
      </p:pic>
      <p:pic>
        <p:nvPicPr>
          <p:cNvPr id="62" name="Graphic 61">
            <a:extLst>
              <a:ext uri="{FF2B5EF4-FFF2-40B4-BE49-F238E27FC236}">
                <a16:creationId xmlns:a16="http://schemas.microsoft.com/office/drawing/2014/main" id="{A78CD99C-C99C-7943-970E-D35806F4D7A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802909" y="3592212"/>
            <a:ext cx="266700" cy="266700"/>
          </a:xfrm>
          <a:prstGeom prst="rect">
            <a:avLst/>
          </a:prstGeom>
        </p:spPr>
      </p:pic>
      <p:pic>
        <p:nvPicPr>
          <p:cNvPr id="64" name="Graphic 63">
            <a:extLst>
              <a:ext uri="{FF2B5EF4-FFF2-40B4-BE49-F238E27FC236}">
                <a16:creationId xmlns:a16="http://schemas.microsoft.com/office/drawing/2014/main" id="{C68B7DB5-DEF6-484D-98CB-7D8C0109CFE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848561" y="2038179"/>
            <a:ext cx="186553" cy="392743"/>
          </a:xfrm>
          <a:prstGeom prst="rect">
            <a:avLst/>
          </a:prstGeom>
        </p:spPr>
      </p:pic>
      <p:pic>
        <p:nvPicPr>
          <p:cNvPr id="48" name="Graphic 47">
            <a:extLst>
              <a:ext uri="{FF2B5EF4-FFF2-40B4-BE49-F238E27FC236}">
                <a16:creationId xmlns:a16="http://schemas.microsoft.com/office/drawing/2014/main" id="{53C79A36-C6B0-2D4E-A412-FF876185801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830568" y="5856350"/>
            <a:ext cx="206460" cy="211734"/>
          </a:xfrm>
          <a:prstGeom prst="rect">
            <a:avLst/>
          </a:prstGeom>
        </p:spPr>
      </p:pic>
      <p:cxnSp>
        <p:nvCxnSpPr>
          <p:cNvPr id="33" name="Straight Connector 32">
            <a:extLst>
              <a:ext uri="{FF2B5EF4-FFF2-40B4-BE49-F238E27FC236}">
                <a16:creationId xmlns:a16="http://schemas.microsoft.com/office/drawing/2014/main" id="{0CC73D08-7DCF-AC47-B4E9-7B0EDC19D5D4}"/>
              </a:ext>
            </a:extLst>
          </p:cNvPr>
          <p:cNvCxnSpPr>
            <a:cxnSpLocks/>
          </p:cNvCxnSpPr>
          <p:nvPr/>
        </p:nvCxnSpPr>
        <p:spPr>
          <a:xfrm rot="10800000">
            <a:off x="5056928" y="0"/>
            <a:ext cx="0" cy="68580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FEF88BA0-9F3C-614F-A864-B0B2B6B3B1C7}"/>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5305526"/>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8C15BA3-9F03-6143-8C88-FCC3282627B1}"/>
              </a:ext>
            </a:extLst>
          </p:cNvPr>
          <p:cNvSpPr/>
          <p:nvPr/>
        </p:nvSpPr>
        <p:spPr>
          <a:xfrm>
            <a:off x="1" y="0"/>
            <a:ext cx="12192000" cy="6858000"/>
          </a:xfrm>
          <a:prstGeom prst="rect">
            <a:avLst/>
          </a:prstGeom>
          <a:solidFill>
            <a:srgbClr val="244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2D6C17D9-738D-3C40-BEB4-8279FCA0D9C4}"/>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 y="0"/>
            <a:ext cx="5059363" cy="6858000"/>
          </a:xfrm>
          <a:prstGeom prst="rect">
            <a:avLst/>
          </a:prstGeom>
        </p:spPr>
      </p:pic>
      <p:sp>
        <p:nvSpPr>
          <p:cNvPr id="52" name="Rectangle 51">
            <a:extLst>
              <a:ext uri="{FF2B5EF4-FFF2-40B4-BE49-F238E27FC236}">
                <a16:creationId xmlns:a16="http://schemas.microsoft.com/office/drawing/2014/main" id="{B37C1ACF-A9A1-4440-8EE3-FDC19665AC31}"/>
              </a:ext>
            </a:extLst>
          </p:cNvPr>
          <p:cNvSpPr/>
          <p:nvPr/>
        </p:nvSpPr>
        <p:spPr>
          <a:xfrm>
            <a:off x="0" y="2754775"/>
            <a:ext cx="12192000" cy="2083444"/>
          </a:xfrm>
          <a:prstGeom prst="rect">
            <a:avLst/>
          </a:prstGeom>
          <a:solidFill>
            <a:srgbClr val="244582">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9EC33561-8A82-2043-924D-ED3C22EB7CB4}"/>
              </a:ext>
            </a:extLst>
          </p:cNvPr>
          <p:cNvGraphicFramePr>
            <a:graphicFrameLocks noGrp="1"/>
          </p:cNvGraphicFramePr>
          <p:nvPr>
            <p:extLst>
              <p:ext uri="{D42A27DB-BD31-4B8C-83A1-F6EECF244321}">
                <p14:modId xmlns:p14="http://schemas.microsoft.com/office/powerpoint/2010/main" val="2534821873"/>
              </p:ext>
            </p:extLst>
          </p:nvPr>
        </p:nvGraphicFramePr>
        <p:xfrm>
          <a:off x="5694744" y="381963"/>
          <a:ext cx="5764192" cy="5926240"/>
        </p:xfrm>
        <a:graphic>
          <a:graphicData uri="http://schemas.openxmlformats.org/drawingml/2006/table">
            <a:tbl>
              <a:tblPr firstRow="1" bandRow="1">
                <a:tableStyleId>{5C22544A-7EE6-4342-B048-85BDC9FD1C3A}</a:tableStyleId>
              </a:tblPr>
              <a:tblGrid>
                <a:gridCol w="775504">
                  <a:extLst>
                    <a:ext uri="{9D8B030D-6E8A-4147-A177-3AD203B41FA5}">
                      <a16:colId xmlns:a16="http://schemas.microsoft.com/office/drawing/2014/main" val="49999521"/>
                    </a:ext>
                  </a:extLst>
                </a:gridCol>
                <a:gridCol w="937549">
                  <a:extLst>
                    <a:ext uri="{9D8B030D-6E8A-4147-A177-3AD203B41FA5}">
                      <a16:colId xmlns:a16="http://schemas.microsoft.com/office/drawing/2014/main" val="4238721350"/>
                    </a:ext>
                  </a:extLst>
                </a:gridCol>
                <a:gridCol w="4051139">
                  <a:extLst>
                    <a:ext uri="{9D8B030D-6E8A-4147-A177-3AD203B41FA5}">
                      <a16:colId xmlns:a16="http://schemas.microsoft.com/office/drawing/2014/main" val="1266008304"/>
                    </a:ext>
                  </a:extLst>
                </a:gridCol>
              </a:tblGrid>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A95D4"/>
                          </a:solidFill>
                          <a:effectLst/>
                          <a:uLnTx/>
                          <a:uFillTx/>
                          <a:latin typeface="Oswald" pitchFamily="2" charset="77"/>
                          <a:ea typeface="+mn-ea"/>
                          <a:cs typeface="+mn-cs"/>
                        </a:rPr>
                        <a:t>1</a:t>
                      </a: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rPr>
                        <a:t>Door handles and Elevator buttons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7234074"/>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A95D4"/>
                          </a:solidFill>
                          <a:effectLst/>
                          <a:uLnTx/>
                          <a:uFillTx/>
                          <a:latin typeface="Oswald" pitchFamily="2" charset="77"/>
                          <a:ea typeface="+mn-ea"/>
                          <a:cs typeface="+mn-cs"/>
                        </a:rPr>
                        <a:t>2</a:t>
                      </a: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rPr>
                        <a:t>Workstations, Equipment and Tools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77268573"/>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A95D4"/>
                          </a:solidFill>
                          <a:effectLst/>
                          <a:uLnTx/>
                          <a:uFillTx/>
                          <a:latin typeface="Oswald" pitchFamily="2" charset="77"/>
                          <a:ea typeface="+mn-ea"/>
                          <a:cs typeface="+mn-cs"/>
                        </a:rPr>
                        <a:t>3</a:t>
                      </a: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rPr>
                        <a:t>Screens, Buttons and Doorknobs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0562591"/>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A95D4"/>
                          </a:solidFill>
                          <a:effectLst/>
                          <a:uLnTx/>
                          <a:uFillTx/>
                          <a:latin typeface="Oswald" pitchFamily="2" charset="77"/>
                          <a:ea typeface="+mn-ea"/>
                          <a:cs typeface="+mn-cs"/>
                        </a:rPr>
                        <a:t>4</a:t>
                      </a: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rPr>
                        <a:t>Restrooms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44475807"/>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A95D4"/>
                          </a:solidFill>
                          <a:effectLst/>
                          <a:uLnTx/>
                          <a:uFillTx/>
                          <a:latin typeface="Oswald" pitchFamily="2" charset="77"/>
                          <a:ea typeface="+mn-ea"/>
                          <a:cs typeface="+mn-cs"/>
                        </a:rPr>
                        <a:t>5</a:t>
                      </a: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rPr>
                        <a:t>Kitchens/Cafeterias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83046329"/>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A95D4"/>
                          </a:solidFill>
                          <a:effectLst/>
                          <a:uLnTx/>
                          <a:uFillTx/>
                          <a:latin typeface="Oswald" pitchFamily="2" charset="77"/>
                          <a:ea typeface="+mn-ea"/>
                          <a:cs typeface="+mn-cs"/>
                        </a:rPr>
                        <a:t>6</a:t>
                      </a: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rPr>
                        <a:t>Change Rooms/Lockers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05397301"/>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A95D4"/>
                          </a:solidFill>
                          <a:effectLst/>
                          <a:uLnTx/>
                          <a:uFillTx/>
                          <a:latin typeface="Oswald" pitchFamily="2" charset="77"/>
                          <a:ea typeface="+mn-ea"/>
                          <a:cs typeface="+mn-cs"/>
                        </a:rPr>
                        <a:t>7</a:t>
                      </a: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rPr>
                        <a:t>Common surface areas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5789244"/>
                  </a:ext>
                </a:extLst>
              </a:tr>
              <a:tr h="7407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A95D4"/>
                          </a:solidFill>
                          <a:effectLst/>
                          <a:uLnTx/>
                          <a:uFillTx/>
                          <a:latin typeface="Oswald" pitchFamily="2" charset="77"/>
                          <a:ea typeface="+mn-ea"/>
                          <a:cs typeface="+mn-cs"/>
                        </a:rPr>
                        <a:t>8</a:t>
                      </a: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CA" sz="1600" b="0" i="0" u="none" strike="noStrike" kern="1200" cap="none" spc="0" normalizeH="0" baseline="0" noProof="0" dirty="0">
                          <a:ln>
                            <a:noFill/>
                          </a:ln>
                          <a:solidFill>
                            <a:prstClr val="white"/>
                          </a:solidFill>
                          <a:effectLst/>
                          <a:uLnTx/>
                          <a:uFillTx/>
                          <a:latin typeface="Libre Franklin" pitchFamily="2" charset="77"/>
                          <a:ea typeface="+mn-ea"/>
                          <a:cs typeface="+mn-cs"/>
                        </a:rPr>
                        <a:t>Computer screens and Keyboards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4402164"/>
                  </a:ext>
                </a:extLst>
              </a:tr>
            </a:tbl>
          </a:graphicData>
        </a:graphic>
      </p:graphicFrame>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021030"/>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chemeClr val="bg1"/>
                </a:solidFill>
                <a:latin typeface="Oswald" pitchFamily="2" charset="77"/>
              </a:rPr>
              <a:t>Sanitize and Disinfection</a:t>
            </a:r>
          </a:p>
          <a:p>
            <a:pPr>
              <a:lnSpc>
                <a:spcPct val="110000"/>
              </a:lnSpc>
            </a:pPr>
            <a:r>
              <a:rPr lang="en-US" sz="2000" dirty="0">
                <a:solidFill>
                  <a:schemeClr val="bg1"/>
                </a:solidFill>
                <a:latin typeface="Oswald" pitchFamily="2" charset="77"/>
              </a:rPr>
              <a:t>Providers or employees should sanitize </a:t>
            </a:r>
            <a:br>
              <a:rPr lang="en-US" sz="2000" dirty="0">
                <a:solidFill>
                  <a:schemeClr val="bg1"/>
                </a:solidFill>
                <a:latin typeface="Oswald" pitchFamily="2" charset="77"/>
              </a:rPr>
            </a:br>
            <a:r>
              <a:rPr lang="en-US" sz="2000" dirty="0">
                <a:solidFill>
                  <a:schemeClr val="bg1"/>
                </a:solidFill>
                <a:latin typeface="Oswald" pitchFamily="2" charset="77"/>
              </a:rPr>
              <a:t>and disinfect all areas of the Site with </a:t>
            </a:r>
            <a:br>
              <a:rPr lang="en-US" sz="2000" dirty="0">
                <a:solidFill>
                  <a:schemeClr val="bg1"/>
                </a:solidFill>
                <a:latin typeface="Oswald" pitchFamily="2" charset="77"/>
              </a:rPr>
            </a:br>
            <a:r>
              <a:rPr lang="en-US" sz="2000" dirty="0">
                <a:solidFill>
                  <a:schemeClr val="bg1"/>
                </a:solidFill>
                <a:latin typeface="Oswald" pitchFamily="2" charset="77"/>
              </a:rPr>
              <a:t>special attention to:</a:t>
            </a:r>
          </a:p>
        </p:txBody>
      </p:sp>
      <p:sp>
        <p:nvSpPr>
          <p:cNvPr id="8" name="Triangle 7">
            <a:extLst>
              <a:ext uri="{FF2B5EF4-FFF2-40B4-BE49-F238E27FC236}">
                <a16:creationId xmlns:a16="http://schemas.microsoft.com/office/drawing/2014/main" id="{AAF9D0BC-6D0B-EA4D-9CF8-8ABDEF9AD547}"/>
              </a:ext>
            </a:extLst>
          </p:cNvPr>
          <p:cNvSpPr/>
          <p:nvPr/>
        </p:nvSpPr>
        <p:spPr>
          <a:xfrm rot="5400000">
            <a:off x="-122620" y="305041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BASIC EMPLOYEE COVID AWARENESS</a:t>
            </a:r>
            <a:r>
              <a:rPr lang="en-CA" sz="1050" dirty="0">
                <a:solidFill>
                  <a:prstClr val="black"/>
                </a:solidFill>
                <a:latin typeface="Manrope" pitchFamily="2" charset="0"/>
              </a:rPr>
              <a:t>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47</a:t>
            </a:fld>
            <a:r>
              <a:rPr lang="en-CA" sz="1050" dirty="0">
                <a:solidFill>
                  <a:prstClr val="black"/>
                </a:solidFill>
                <a:latin typeface="Manrope" pitchFamily="2" charset="0"/>
              </a:rPr>
              <a:t>  </a:t>
            </a:r>
            <a:endParaRPr lang="en-US" sz="1050"/>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84010" y="5871366"/>
            <a:ext cx="1273892" cy="1135640"/>
          </a:xfrm>
          <a:prstGeom prst="rect">
            <a:avLst/>
          </a:prstGeom>
        </p:spPr>
      </p:pic>
      <p:sp>
        <p:nvSpPr>
          <p:cNvPr id="19" name="Rectangle 18">
            <a:extLst>
              <a:ext uri="{FF2B5EF4-FFF2-40B4-BE49-F238E27FC236}">
                <a16:creationId xmlns:a16="http://schemas.microsoft.com/office/drawing/2014/main" id="{83B701B1-985D-454D-811D-E010BB6BA579}"/>
              </a:ext>
            </a:extLst>
          </p:cNvPr>
          <p:cNvSpPr/>
          <p:nvPr/>
        </p:nvSpPr>
        <p:spPr>
          <a:xfrm>
            <a:off x="6345031" y="-4172385"/>
            <a:ext cx="4838013" cy="506373"/>
          </a:xfrm>
          <a:prstGeom prst="rect">
            <a:avLst/>
          </a:prstGeom>
          <a:noFill/>
          <a:ln>
            <a:noFill/>
          </a:ln>
        </p:spPr>
        <p:txBody>
          <a:bodyPr wrap="square">
            <a:noAutofit/>
          </a:bodyPr>
          <a:lstStyle/>
          <a:p>
            <a:pPr algn="ctr" defTabSz="1219170">
              <a:lnSpc>
                <a:spcPct val="90000"/>
              </a:lnSpc>
              <a:spcAft>
                <a:spcPts val="800"/>
              </a:spcAft>
            </a:pPr>
            <a:r>
              <a:rPr lang="en-CA" sz="1600" b="1" dirty="0">
                <a:solidFill>
                  <a:srgbClr val="F8F8F8">
                    <a:lumMod val="10000"/>
                  </a:srgbClr>
                </a:solidFill>
                <a:latin typeface="Times New Roman" panose="02020603050405020304" pitchFamily="18" charset="0"/>
                <a:cs typeface="Times New Roman" panose="02020603050405020304" pitchFamily="18" charset="0"/>
              </a:rPr>
              <a:t>2 meters</a:t>
            </a:r>
            <a:endParaRPr lang="en-CA" sz="1600" dirty="0">
              <a:solidFill>
                <a:srgbClr val="F8F8F8">
                  <a:lumMod val="10000"/>
                </a:srgbClr>
              </a:solidFill>
              <a:latin typeface="Times New Roman" panose="02020603050405020304" pitchFamily="18" charset="0"/>
              <a:cs typeface="Times New Roman" panose="02020603050405020304" pitchFamily="18" charset="0"/>
            </a:endParaRPr>
          </a:p>
          <a:p>
            <a:pPr algn="ctr" defTabSz="1219170">
              <a:lnSpc>
                <a:spcPct val="90000"/>
              </a:lnSpc>
              <a:spcAft>
                <a:spcPts val="800"/>
              </a:spcAft>
            </a:pPr>
            <a:br>
              <a:rPr lang="en-CA" sz="1600" dirty="0">
                <a:solidFill>
                  <a:srgbClr val="F8F8F8">
                    <a:lumMod val="10000"/>
                  </a:srgbClr>
                </a:solidFill>
                <a:latin typeface="Times New Roman" panose="02020603050405020304" pitchFamily="18" charset="0"/>
                <a:cs typeface="Times New Roman" panose="02020603050405020304" pitchFamily="18" charset="0"/>
              </a:rPr>
            </a:br>
            <a:endParaRPr lang="en-US" sz="1600" dirty="0">
              <a:solidFill>
                <a:srgbClr val="F8F8F8">
                  <a:lumMod val="10000"/>
                </a:srgbClr>
              </a:solidFill>
              <a:latin typeface="Times New Roman" panose="02020603050405020304" pitchFamily="18" charset="0"/>
              <a:cs typeface="Times New Roman" panose="02020603050405020304" pitchFamily="18" charset="0"/>
            </a:endParaRPr>
          </a:p>
        </p:txBody>
      </p:sp>
      <p:cxnSp>
        <p:nvCxnSpPr>
          <p:cNvPr id="26" name="Straight Connector 25">
            <a:extLst>
              <a:ext uri="{FF2B5EF4-FFF2-40B4-BE49-F238E27FC236}">
                <a16:creationId xmlns:a16="http://schemas.microsoft.com/office/drawing/2014/main" id="{66200223-A924-0E43-B97B-CE7F9D963CC9}"/>
              </a:ext>
            </a:extLst>
          </p:cNvPr>
          <p:cNvCxnSpPr>
            <a:cxnSpLocks/>
          </p:cNvCxnSpPr>
          <p:nvPr/>
        </p:nvCxnSpPr>
        <p:spPr>
          <a:xfrm>
            <a:off x="6941109" y="0"/>
            <a:ext cx="0" cy="685800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7CD80DEB-1E99-8E44-A40A-0663EA25F81F}"/>
              </a:ext>
            </a:extLst>
          </p:cNvPr>
          <p:cNvSpPr>
            <a:spLocks noChangeAspect="1"/>
          </p:cNvSpPr>
          <p:nvPr/>
        </p:nvSpPr>
        <p:spPr>
          <a:xfrm>
            <a:off x="6618810" y="439863"/>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312F2D19-A36A-7240-8A97-32DFA0013DE8}"/>
              </a:ext>
            </a:extLst>
          </p:cNvPr>
          <p:cNvSpPr>
            <a:spLocks noChangeAspect="1"/>
          </p:cNvSpPr>
          <p:nvPr/>
        </p:nvSpPr>
        <p:spPr>
          <a:xfrm>
            <a:off x="6618810" y="1179816"/>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D76C616F-C7BA-DE46-8468-16746CA636B8}"/>
              </a:ext>
            </a:extLst>
          </p:cNvPr>
          <p:cNvSpPr>
            <a:spLocks noChangeAspect="1"/>
          </p:cNvSpPr>
          <p:nvPr/>
        </p:nvSpPr>
        <p:spPr>
          <a:xfrm>
            <a:off x="6618810" y="1919769"/>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C2AD9AE-E86D-C54C-B93A-D37BB5D43524}"/>
              </a:ext>
            </a:extLst>
          </p:cNvPr>
          <p:cNvSpPr>
            <a:spLocks noChangeAspect="1"/>
          </p:cNvSpPr>
          <p:nvPr/>
        </p:nvSpPr>
        <p:spPr>
          <a:xfrm>
            <a:off x="6618810" y="2659722"/>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F6E1FD2-7A44-E94F-A804-DAA28C596B47}"/>
              </a:ext>
            </a:extLst>
          </p:cNvPr>
          <p:cNvSpPr>
            <a:spLocks noChangeAspect="1"/>
          </p:cNvSpPr>
          <p:nvPr/>
        </p:nvSpPr>
        <p:spPr>
          <a:xfrm>
            <a:off x="6618810" y="3399675"/>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DCC62153-6954-6E4D-A1F0-A9DF7FC83DA3}"/>
              </a:ext>
            </a:extLst>
          </p:cNvPr>
          <p:cNvSpPr>
            <a:spLocks noChangeAspect="1"/>
          </p:cNvSpPr>
          <p:nvPr/>
        </p:nvSpPr>
        <p:spPr>
          <a:xfrm>
            <a:off x="6618810" y="4139628"/>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C74B7965-51BD-2D40-9427-6C24172A6DC4}"/>
              </a:ext>
            </a:extLst>
          </p:cNvPr>
          <p:cNvSpPr>
            <a:spLocks noChangeAspect="1"/>
          </p:cNvSpPr>
          <p:nvPr/>
        </p:nvSpPr>
        <p:spPr>
          <a:xfrm>
            <a:off x="6618810" y="4879581"/>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D247FB30-0392-B340-A33D-419DD4CD8C3C}"/>
              </a:ext>
            </a:extLst>
          </p:cNvPr>
          <p:cNvSpPr>
            <a:spLocks noChangeAspect="1"/>
          </p:cNvSpPr>
          <p:nvPr/>
        </p:nvSpPr>
        <p:spPr>
          <a:xfrm>
            <a:off x="6618810" y="5619534"/>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phic 30">
            <a:extLst>
              <a:ext uri="{FF2B5EF4-FFF2-40B4-BE49-F238E27FC236}">
                <a16:creationId xmlns:a16="http://schemas.microsoft.com/office/drawing/2014/main" id="{BAF7A6A9-1669-1647-BE1E-4B12173C870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29064" y="562096"/>
            <a:ext cx="250694" cy="398603"/>
          </a:xfrm>
          <a:prstGeom prst="rect">
            <a:avLst/>
          </a:prstGeom>
        </p:spPr>
      </p:pic>
      <p:pic>
        <p:nvPicPr>
          <p:cNvPr id="36" name="Graphic 35">
            <a:extLst>
              <a:ext uri="{FF2B5EF4-FFF2-40B4-BE49-F238E27FC236}">
                <a16:creationId xmlns:a16="http://schemas.microsoft.com/office/drawing/2014/main" id="{FC699B1A-3AFB-BA4E-9DF1-A4AEA987054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49326" y="5799881"/>
            <a:ext cx="406400" cy="304800"/>
          </a:xfrm>
          <a:prstGeom prst="rect">
            <a:avLst/>
          </a:prstGeom>
        </p:spPr>
      </p:pic>
      <p:pic>
        <p:nvPicPr>
          <p:cNvPr id="54" name="Graphic 53">
            <a:extLst>
              <a:ext uri="{FF2B5EF4-FFF2-40B4-BE49-F238E27FC236}">
                <a16:creationId xmlns:a16="http://schemas.microsoft.com/office/drawing/2014/main" id="{DFF4D9FC-2643-3B41-9182-90C8FDC9854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34490" y="2779250"/>
            <a:ext cx="217829" cy="413875"/>
          </a:xfrm>
          <a:prstGeom prst="rect">
            <a:avLst/>
          </a:prstGeom>
        </p:spPr>
      </p:pic>
      <p:pic>
        <p:nvPicPr>
          <p:cNvPr id="56" name="Graphic 55">
            <a:extLst>
              <a:ext uri="{FF2B5EF4-FFF2-40B4-BE49-F238E27FC236}">
                <a16:creationId xmlns:a16="http://schemas.microsoft.com/office/drawing/2014/main" id="{CE862FC2-C033-A941-A128-F5B898A8492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748202" y="1393303"/>
            <a:ext cx="431800" cy="228600"/>
          </a:xfrm>
          <a:prstGeom prst="rect">
            <a:avLst/>
          </a:prstGeom>
        </p:spPr>
      </p:pic>
      <p:pic>
        <p:nvPicPr>
          <p:cNvPr id="58" name="Graphic 57">
            <a:extLst>
              <a:ext uri="{FF2B5EF4-FFF2-40B4-BE49-F238E27FC236}">
                <a16:creationId xmlns:a16="http://schemas.microsoft.com/office/drawing/2014/main" id="{52E11639-4E2D-CB4F-823B-E72C14072DC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748201" y="5108776"/>
            <a:ext cx="431800" cy="228600"/>
          </a:xfrm>
          <a:prstGeom prst="rect">
            <a:avLst/>
          </a:prstGeom>
        </p:spPr>
      </p:pic>
      <p:pic>
        <p:nvPicPr>
          <p:cNvPr id="60" name="Graphic 59">
            <a:extLst>
              <a:ext uri="{FF2B5EF4-FFF2-40B4-BE49-F238E27FC236}">
                <a16:creationId xmlns:a16="http://schemas.microsoft.com/office/drawing/2014/main" id="{60D84F10-EFEF-F145-838E-CA61C5D51985}"/>
              </a:ext>
            </a:extLst>
          </p:cNvPr>
          <p:cNvPicPr>
            <a:picLocks noChangeAspect="1"/>
          </p:cNvPicPr>
          <p:nvPr/>
        </p:nvPicPr>
        <p:blipFill rotWithShape="1">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rcRect r="40652" b="-17274"/>
          <a:stretch/>
        </p:blipFill>
        <p:spPr>
          <a:xfrm>
            <a:off x="6699972" y="4358671"/>
            <a:ext cx="487613" cy="232580"/>
          </a:xfrm>
          <a:prstGeom prst="rect">
            <a:avLst/>
          </a:prstGeom>
        </p:spPr>
      </p:pic>
      <p:pic>
        <p:nvPicPr>
          <p:cNvPr id="62" name="Graphic 61">
            <a:extLst>
              <a:ext uri="{FF2B5EF4-FFF2-40B4-BE49-F238E27FC236}">
                <a16:creationId xmlns:a16="http://schemas.microsoft.com/office/drawing/2014/main" id="{A78CD99C-C99C-7943-970E-D35806F4D7A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802909" y="3592212"/>
            <a:ext cx="266700" cy="266700"/>
          </a:xfrm>
          <a:prstGeom prst="rect">
            <a:avLst/>
          </a:prstGeom>
        </p:spPr>
      </p:pic>
      <p:pic>
        <p:nvPicPr>
          <p:cNvPr id="64" name="Graphic 63">
            <a:extLst>
              <a:ext uri="{FF2B5EF4-FFF2-40B4-BE49-F238E27FC236}">
                <a16:creationId xmlns:a16="http://schemas.microsoft.com/office/drawing/2014/main" id="{C68B7DB5-DEF6-484D-98CB-7D8C0109CFE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848561" y="2038179"/>
            <a:ext cx="186553" cy="392743"/>
          </a:xfrm>
          <a:prstGeom prst="rect">
            <a:avLst/>
          </a:prstGeom>
        </p:spPr>
      </p:pic>
      <p:cxnSp>
        <p:nvCxnSpPr>
          <p:cNvPr id="33" name="Straight Connector 32">
            <a:extLst>
              <a:ext uri="{FF2B5EF4-FFF2-40B4-BE49-F238E27FC236}">
                <a16:creationId xmlns:a16="http://schemas.microsoft.com/office/drawing/2014/main" id="{73A31AE0-DB68-C64E-9DB2-33C794193C19}"/>
              </a:ext>
            </a:extLst>
          </p:cNvPr>
          <p:cNvCxnSpPr>
            <a:cxnSpLocks/>
          </p:cNvCxnSpPr>
          <p:nvPr/>
        </p:nvCxnSpPr>
        <p:spPr>
          <a:xfrm rot="10800000">
            <a:off x="5056928" y="0"/>
            <a:ext cx="0" cy="68580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987F8394-E11C-1142-BCEC-C859C0AD613D}"/>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2509397"/>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9"/>
        <p:cNvGrpSpPr/>
        <p:nvPr/>
      </p:nvGrpSpPr>
      <p:grpSpPr>
        <a:xfrm>
          <a:off x="0" y="0"/>
          <a:ext cx="0" cy="0"/>
          <a:chOff x="0" y="0"/>
          <a:chExt cx="0" cy="0"/>
        </a:xfrm>
      </p:grpSpPr>
      <p:pic>
        <p:nvPicPr>
          <p:cNvPr id="16" name="Picture 15">
            <a:extLst>
              <a:ext uri="{FF2B5EF4-FFF2-40B4-BE49-F238E27FC236}">
                <a16:creationId xmlns:a16="http://schemas.microsoft.com/office/drawing/2014/main" id="{4622462D-C605-FC4B-A369-A2F7DDE02778}"/>
              </a:ext>
            </a:extLst>
          </p:cNvPr>
          <p:cNvPicPr>
            <a:picLocks noChangeAspect="1"/>
          </p:cNvPicPr>
          <p:nvPr/>
        </p:nvPicPr>
        <p:blipFill rotWithShape="1">
          <a:blip r:embed="rId3">
            <a:extLst>
              <a:ext uri="{28A0092B-C50C-407E-A947-70E740481C1C}">
                <a14:useLocalDpi xmlns:a14="http://schemas.microsoft.com/office/drawing/2010/main"/>
              </a:ext>
            </a:extLst>
          </a:blip>
          <a:srcRect b="-19223"/>
          <a:stretch/>
        </p:blipFill>
        <p:spPr>
          <a:xfrm>
            <a:off x="0" y="-1"/>
            <a:ext cx="12192000" cy="6858001"/>
          </a:xfrm>
          <a:prstGeom prst="rect">
            <a:avLst/>
          </a:prstGeom>
        </p:spPr>
      </p:pic>
      <p:sp>
        <p:nvSpPr>
          <p:cNvPr id="14" name="Title 3">
            <a:extLst>
              <a:ext uri="{FF2B5EF4-FFF2-40B4-BE49-F238E27FC236}">
                <a16:creationId xmlns:a16="http://schemas.microsoft.com/office/drawing/2014/main" id="{E10C33B4-FAD7-9F4E-9391-2AAA54C6C4AA}"/>
              </a:ext>
            </a:extLst>
          </p:cNvPr>
          <p:cNvSpPr txBox="1">
            <a:spLocks/>
          </p:cNvSpPr>
          <p:nvPr/>
        </p:nvSpPr>
        <p:spPr>
          <a:xfrm>
            <a:off x="1179991" y="2994931"/>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endParaRPr lang="en-US" sz="5400" dirty="0">
              <a:solidFill>
                <a:schemeClr val="bg1"/>
              </a:solidFill>
              <a:latin typeface="Oswald" pitchFamily="2" charset="77"/>
            </a:endParaRPr>
          </a:p>
        </p:txBody>
      </p:sp>
      <p:sp>
        <p:nvSpPr>
          <p:cNvPr id="18" name="Rectangle 17">
            <a:extLst>
              <a:ext uri="{FF2B5EF4-FFF2-40B4-BE49-F238E27FC236}">
                <a16:creationId xmlns:a16="http://schemas.microsoft.com/office/drawing/2014/main" id="{5F973377-5A75-504C-9A19-80B897AE06B3}"/>
              </a:ext>
            </a:extLst>
          </p:cNvPr>
          <p:cNvSpPr/>
          <p:nvPr/>
        </p:nvSpPr>
        <p:spPr>
          <a:xfrm>
            <a:off x="0" y="4848447"/>
            <a:ext cx="12192000" cy="2009553"/>
          </a:xfrm>
          <a:prstGeom prst="rect">
            <a:avLst/>
          </a:prstGeom>
          <a:solidFill>
            <a:srgbClr val="242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3">
            <a:extLst>
              <a:ext uri="{FF2B5EF4-FFF2-40B4-BE49-F238E27FC236}">
                <a16:creationId xmlns:a16="http://schemas.microsoft.com/office/drawing/2014/main" id="{5DA700E7-B3FF-2341-9EA3-C909C32A042D}"/>
              </a:ext>
            </a:extLst>
          </p:cNvPr>
          <p:cNvSpPr txBox="1">
            <a:spLocks/>
          </p:cNvSpPr>
          <p:nvPr/>
        </p:nvSpPr>
        <p:spPr>
          <a:xfrm>
            <a:off x="1827548" y="5380946"/>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5400" dirty="0">
                <a:solidFill>
                  <a:schemeClr val="bg1"/>
                </a:solidFill>
                <a:latin typeface="Oswald" pitchFamily="2" charset="77"/>
              </a:rPr>
              <a:t>COVID-19 Protective Measures</a:t>
            </a:r>
          </a:p>
        </p:txBody>
      </p:sp>
      <p:pic>
        <p:nvPicPr>
          <p:cNvPr id="15" name="Picture 14">
            <a:extLst>
              <a:ext uri="{FF2B5EF4-FFF2-40B4-BE49-F238E27FC236}">
                <a16:creationId xmlns:a16="http://schemas.microsoft.com/office/drawing/2014/main" id="{36870C88-7306-2C42-A2D0-2A897D958F6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84010" y="5871366"/>
            <a:ext cx="1273892" cy="1135640"/>
          </a:xfrm>
          <a:prstGeom prst="rect">
            <a:avLst/>
          </a:prstGeom>
        </p:spPr>
      </p:pic>
      <p:grpSp>
        <p:nvGrpSpPr>
          <p:cNvPr id="22" name="Group 21">
            <a:extLst>
              <a:ext uri="{FF2B5EF4-FFF2-40B4-BE49-F238E27FC236}">
                <a16:creationId xmlns:a16="http://schemas.microsoft.com/office/drawing/2014/main" id="{050831F2-84BB-FE4C-851A-0162A54B051A}"/>
              </a:ext>
            </a:extLst>
          </p:cNvPr>
          <p:cNvGrpSpPr/>
          <p:nvPr/>
        </p:nvGrpSpPr>
        <p:grpSpPr>
          <a:xfrm>
            <a:off x="9500260" y="0"/>
            <a:ext cx="2691740" cy="2671948"/>
            <a:chOff x="9500260" y="0"/>
            <a:chExt cx="2691740" cy="2671948"/>
          </a:xfrm>
        </p:grpSpPr>
        <p:pic>
          <p:nvPicPr>
            <p:cNvPr id="23" name="Graphic 22">
              <a:extLst>
                <a:ext uri="{FF2B5EF4-FFF2-40B4-BE49-F238E27FC236}">
                  <a16:creationId xmlns:a16="http://schemas.microsoft.com/office/drawing/2014/main" id="{FC5CBACF-B189-4B41-A99B-69704AFC6BAC}"/>
                </a:ext>
              </a:extLst>
            </p:cNvPr>
            <p:cNvPicPr>
              <a:picLocks noChangeAspect="1"/>
            </p:cNvPicPr>
            <p:nvPr/>
          </p:nvPicPr>
          <p:blipFill rotWithShape="1">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l="-3403" t="35059" r="35543" b="-2419"/>
            <a:stretch/>
          </p:blipFill>
          <p:spPr>
            <a:xfrm>
              <a:off x="9500260" y="0"/>
              <a:ext cx="2691740" cy="2671948"/>
            </a:xfrm>
            <a:prstGeom prst="rect">
              <a:avLst/>
            </a:prstGeom>
          </p:spPr>
        </p:pic>
        <p:pic>
          <p:nvPicPr>
            <p:cNvPr id="24" name="Graphic 23">
              <a:extLst>
                <a:ext uri="{FF2B5EF4-FFF2-40B4-BE49-F238E27FC236}">
                  <a16:creationId xmlns:a16="http://schemas.microsoft.com/office/drawing/2014/main" id="{5AB3DD7C-6E7A-F046-82FE-C7C918D81C7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357536" y="318766"/>
              <a:ext cx="557636" cy="571882"/>
            </a:xfrm>
            <a:prstGeom prst="rect">
              <a:avLst/>
            </a:prstGeom>
          </p:spPr>
        </p:pic>
      </p:grpSp>
      <p:cxnSp>
        <p:nvCxnSpPr>
          <p:cNvPr id="25" name="Straight Connector 24">
            <a:extLst>
              <a:ext uri="{FF2B5EF4-FFF2-40B4-BE49-F238E27FC236}">
                <a16:creationId xmlns:a16="http://schemas.microsoft.com/office/drawing/2014/main" id="{DD788A3C-FA7F-6949-9400-BD7060688BD1}"/>
              </a:ext>
            </a:extLst>
          </p:cNvPr>
          <p:cNvCxnSpPr>
            <a:cxnSpLocks/>
          </p:cNvCxnSpPr>
          <p:nvPr/>
        </p:nvCxnSpPr>
        <p:spPr>
          <a:xfrm flipH="1">
            <a:off x="0" y="4843021"/>
            <a:ext cx="1219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16B1CF17-B0DD-E145-95CE-8ACDF5189904}"/>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BASIC EMPLOYEE COVID AWARENESS</a:t>
            </a:r>
            <a:r>
              <a:rPr lang="en-CA" sz="1050" dirty="0">
                <a:solidFill>
                  <a:prstClr val="black"/>
                </a:solidFill>
                <a:latin typeface="Manrope" pitchFamily="2" charset="0"/>
              </a:rPr>
              <a:t>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48</a:t>
            </a:fld>
            <a:r>
              <a:rPr lang="en-CA" sz="1050" dirty="0">
                <a:solidFill>
                  <a:prstClr val="black"/>
                </a:solidFill>
                <a:latin typeface="Manrope" pitchFamily="2" charset="0"/>
              </a:rPr>
              <a:t>  </a:t>
            </a:r>
            <a:endParaRPr lang="en-US" sz="1050"/>
          </a:p>
        </p:txBody>
      </p:sp>
      <p:sp>
        <p:nvSpPr>
          <p:cNvPr id="20" name="Rectangle 19">
            <a:extLst>
              <a:ext uri="{FF2B5EF4-FFF2-40B4-BE49-F238E27FC236}">
                <a16:creationId xmlns:a16="http://schemas.microsoft.com/office/drawing/2014/main" id="{40B52C51-D6EB-DB4C-A3B8-0ECEA7959DC5}"/>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6458585"/>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9"/>
        <p:cNvGrpSpPr/>
        <p:nvPr/>
      </p:nvGrpSpPr>
      <p:grpSpPr>
        <a:xfrm>
          <a:off x="0" y="0"/>
          <a:ext cx="0" cy="0"/>
          <a:chOff x="0" y="0"/>
          <a:chExt cx="0" cy="0"/>
        </a:xfrm>
      </p:grpSpPr>
      <p:sp>
        <p:nvSpPr>
          <p:cNvPr id="140" name="Google Shape;140;p13"/>
          <p:cNvSpPr txBox="1">
            <a:spLocks noGrp="1"/>
          </p:cNvSpPr>
          <p:nvPr>
            <p:ph type="ctrTitle" idx="4294967295"/>
          </p:nvPr>
        </p:nvSpPr>
        <p:spPr>
          <a:xfrm>
            <a:off x="0" y="2413000"/>
            <a:ext cx="6105525" cy="2032000"/>
          </a:xfrm>
          <a:prstGeom prst="rect">
            <a:avLst/>
          </a:prstGeom>
        </p:spPr>
        <p:txBody>
          <a:bodyPr spcFirstLastPara="1" vert="horz" wrap="square" lIns="0" tIns="0" rIns="0" bIns="0" rtlCol="0" anchor="t" anchorCtr="0">
            <a:normAutofit fontScale="90000"/>
          </a:bodyPr>
          <a:lstStyle/>
          <a:p>
            <a:pPr marL="487668" algn="ctr">
              <a:spcBef>
                <a:spcPts val="1600"/>
              </a:spcBef>
            </a:pPr>
            <a:r>
              <a:rPr lang="en-CA" sz="6533" b="1" dirty="0">
                <a:solidFill>
                  <a:srgbClr val="FFFFFF"/>
                </a:solidFill>
                <a:latin typeface="Apple Braille" pitchFamily="2" charset="0"/>
              </a:rPr>
              <a:t>Return to Work</a:t>
            </a:r>
            <a:br>
              <a:rPr lang="en-CA" sz="6533" b="1" dirty="0">
                <a:solidFill>
                  <a:srgbClr val="FFFFFF"/>
                </a:solidFill>
                <a:latin typeface="Apple Braille" pitchFamily="2" charset="0"/>
              </a:rPr>
            </a:br>
            <a:r>
              <a:rPr lang="en-CA" sz="6533" b="1" dirty="0">
                <a:solidFill>
                  <a:srgbClr val="FFFFFF"/>
                </a:solidFill>
                <a:latin typeface="Apple Braille" pitchFamily="2" charset="0"/>
              </a:rPr>
              <a:t>Orientation</a:t>
            </a:r>
            <a:br>
              <a:rPr lang="en-CA" sz="6533" b="1" dirty="0">
                <a:solidFill>
                  <a:srgbClr val="FFFFFF"/>
                </a:solidFill>
                <a:latin typeface="Apple Braille" pitchFamily="2" charset="0"/>
              </a:rPr>
            </a:br>
            <a:endParaRPr lang="en-CA" sz="6533" b="1" dirty="0">
              <a:solidFill>
                <a:srgbClr val="FFFFFF"/>
              </a:solidFill>
              <a:latin typeface="Apple Braille" pitchFamily="2" charset="0"/>
            </a:endParaRPr>
          </a:p>
        </p:txBody>
      </p:sp>
      <p:sp>
        <p:nvSpPr>
          <p:cNvPr id="3" name="Rectangle 3">
            <a:extLst>
              <a:ext uri="{FF2B5EF4-FFF2-40B4-BE49-F238E27FC236}">
                <a16:creationId xmlns:a16="http://schemas.microsoft.com/office/drawing/2014/main" id="{5FC3B80D-51D0-EB4E-8A87-F0719FB5387B}"/>
              </a:ext>
            </a:extLst>
          </p:cNvPr>
          <p:cNvSpPr>
            <a:spLocks noChangeArrowheads="1"/>
          </p:cNvSpPr>
          <p:nvPr/>
        </p:nvSpPr>
        <p:spPr bwMode="auto">
          <a:xfrm>
            <a:off x="3043401" y="5260088"/>
            <a:ext cx="6105193" cy="782349"/>
          </a:xfrm>
          <a:prstGeom prst="rect">
            <a:avLst/>
          </a:prstGeom>
        </p:spPr>
        <p:txBody>
          <a:bodyPr spcFirstLastPara="1" vert="horz" wrap="square" lIns="0" tIns="0" rIns="0" bIns="0" rtlCol="0" anchor="t" anchorCtr="0">
            <a:noAutofit/>
          </a:bodyPr>
          <a:lstStyle/>
          <a:p>
            <a:pPr marL="487668" algn="ctr" defTabSz="914377">
              <a:lnSpc>
                <a:spcPct val="90000"/>
              </a:lnSpc>
              <a:spcBef>
                <a:spcPts val="1600"/>
              </a:spcBef>
              <a:buSzPts val="5800"/>
            </a:pPr>
            <a:r>
              <a:rPr lang="en-US" altLang="en-US" sz="1200" b="1" dirty="0">
                <a:solidFill>
                  <a:srgbClr val="FFFFFF"/>
                </a:solidFill>
                <a:latin typeface="Apple Braille" pitchFamily="2" charset="0"/>
              </a:rPr>
              <a:t>Compiled and Edited by Akash Kapoor &amp; Gwendolyn DelGuidice </a:t>
            </a:r>
          </a:p>
          <a:p>
            <a:pPr marL="487668" algn="ctr" defTabSz="914377">
              <a:lnSpc>
                <a:spcPct val="90000"/>
              </a:lnSpc>
              <a:spcBef>
                <a:spcPts val="1600"/>
              </a:spcBef>
              <a:buSzPts val="5800"/>
            </a:pPr>
            <a:r>
              <a:rPr lang="en-US" altLang="en-US" sz="1200" b="1" dirty="0">
                <a:solidFill>
                  <a:srgbClr val="FFFFFF"/>
                </a:solidFill>
                <a:latin typeface="Apple Braille" pitchFamily="2" charset="0"/>
              </a:rPr>
              <a:t>for Akash Kapoor Advisors Inc. </a:t>
            </a:r>
          </a:p>
          <a:p>
            <a:pPr marL="487668" algn="ctr" defTabSz="914377">
              <a:lnSpc>
                <a:spcPct val="90000"/>
              </a:lnSpc>
              <a:spcBef>
                <a:spcPts val="1600"/>
              </a:spcBef>
              <a:buSzPts val="5800"/>
            </a:pPr>
            <a:r>
              <a:rPr lang="en-US" altLang="en-US" sz="1200" b="1" dirty="0">
                <a:solidFill>
                  <a:srgbClr val="FFFFFF"/>
                </a:solidFill>
                <a:latin typeface="Apple Braille" pitchFamily="2" charset="0"/>
              </a:rPr>
              <a:t>        </a:t>
            </a:r>
          </a:p>
        </p:txBody>
      </p:sp>
      <p:sp>
        <p:nvSpPr>
          <p:cNvPr id="2" name="Rectangle 1">
            <a:extLst>
              <a:ext uri="{FF2B5EF4-FFF2-40B4-BE49-F238E27FC236}">
                <a16:creationId xmlns:a16="http://schemas.microsoft.com/office/drawing/2014/main" id="{05A7D48C-B94D-3F46-850B-92132553040A}"/>
              </a:ext>
            </a:extLst>
          </p:cNvPr>
          <p:cNvSpPr/>
          <p:nvPr/>
        </p:nvSpPr>
        <p:spPr>
          <a:xfrm>
            <a:off x="0" y="0"/>
            <a:ext cx="12192000" cy="6858000"/>
          </a:xfrm>
          <a:prstGeom prst="rect">
            <a:avLst/>
          </a:prstGeom>
          <a:solidFill>
            <a:srgbClr val="1C3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3">
            <a:extLst>
              <a:ext uri="{FF2B5EF4-FFF2-40B4-BE49-F238E27FC236}">
                <a16:creationId xmlns:a16="http://schemas.microsoft.com/office/drawing/2014/main" id="{E10C33B4-FAD7-9F4E-9391-2AAA54C6C4AA}"/>
              </a:ext>
            </a:extLst>
          </p:cNvPr>
          <p:cNvSpPr txBox="1">
            <a:spLocks/>
          </p:cNvSpPr>
          <p:nvPr/>
        </p:nvSpPr>
        <p:spPr>
          <a:xfrm>
            <a:off x="0" y="2481364"/>
            <a:ext cx="12100141"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gn="ctr">
              <a:lnSpc>
                <a:spcPct val="110000"/>
              </a:lnSpc>
            </a:pPr>
            <a:r>
              <a:rPr lang="en-US" sz="5400" dirty="0">
                <a:solidFill>
                  <a:schemeClr val="bg1"/>
                </a:solidFill>
                <a:latin typeface="Oswald" pitchFamily="2" charset="77"/>
              </a:rPr>
              <a:t>COVID-19 Protective Measures</a:t>
            </a:r>
          </a:p>
          <a:p>
            <a:pPr algn="ctr">
              <a:lnSpc>
                <a:spcPct val="110000"/>
              </a:lnSpc>
            </a:pPr>
            <a:br>
              <a:rPr lang="en-US" sz="2800" dirty="0">
                <a:solidFill>
                  <a:srgbClr val="5BA6DC"/>
                </a:solidFill>
                <a:latin typeface="Oswald" pitchFamily="2" charset="77"/>
              </a:rPr>
            </a:br>
            <a:r>
              <a:rPr lang="en-US" sz="2800" dirty="0">
                <a:solidFill>
                  <a:srgbClr val="5BA6DC"/>
                </a:solidFill>
                <a:latin typeface="Oswald" pitchFamily="2" charset="77"/>
              </a:rPr>
              <a:t>Safe operations are critical </a:t>
            </a:r>
            <a:br>
              <a:rPr lang="en-US" sz="2800" dirty="0">
                <a:solidFill>
                  <a:srgbClr val="5BA6DC"/>
                </a:solidFill>
                <a:latin typeface="Oswald" pitchFamily="2" charset="77"/>
              </a:rPr>
            </a:br>
            <a:r>
              <a:rPr lang="en-US" sz="2800" dirty="0">
                <a:solidFill>
                  <a:schemeClr val="bg1"/>
                </a:solidFill>
                <a:latin typeface="Oswald" pitchFamily="2" charset="77"/>
              </a:rPr>
              <a:t>to the long-term success of everyone in our company</a:t>
            </a:r>
          </a:p>
        </p:txBody>
      </p:sp>
      <p:pic>
        <p:nvPicPr>
          <p:cNvPr id="16" name="Picture 15">
            <a:extLst>
              <a:ext uri="{FF2B5EF4-FFF2-40B4-BE49-F238E27FC236}">
                <a16:creationId xmlns:a16="http://schemas.microsoft.com/office/drawing/2014/main" id="{26EA6EF1-B67C-C549-9166-D05307A9EB2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84010" y="5871366"/>
            <a:ext cx="1273892" cy="1135640"/>
          </a:xfrm>
          <a:prstGeom prst="rect">
            <a:avLst/>
          </a:prstGeom>
        </p:spPr>
      </p:pic>
      <p:grpSp>
        <p:nvGrpSpPr>
          <p:cNvPr id="15" name="Group 14">
            <a:extLst>
              <a:ext uri="{FF2B5EF4-FFF2-40B4-BE49-F238E27FC236}">
                <a16:creationId xmlns:a16="http://schemas.microsoft.com/office/drawing/2014/main" id="{E98C7479-0767-9D44-8F77-EC733A544236}"/>
              </a:ext>
            </a:extLst>
          </p:cNvPr>
          <p:cNvGrpSpPr/>
          <p:nvPr/>
        </p:nvGrpSpPr>
        <p:grpSpPr>
          <a:xfrm>
            <a:off x="9500260" y="0"/>
            <a:ext cx="2691740" cy="2671948"/>
            <a:chOff x="9500260" y="0"/>
            <a:chExt cx="2691740" cy="2671948"/>
          </a:xfrm>
        </p:grpSpPr>
        <p:pic>
          <p:nvPicPr>
            <p:cNvPr id="17" name="Graphic 16">
              <a:extLst>
                <a:ext uri="{FF2B5EF4-FFF2-40B4-BE49-F238E27FC236}">
                  <a16:creationId xmlns:a16="http://schemas.microsoft.com/office/drawing/2014/main" id="{CE969A98-F09C-884A-958D-5F68C8916621}"/>
                </a:ext>
              </a:extLst>
            </p:cNvPr>
            <p:cNvPicPr>
              <a:picLocks noChangeAspect="1"/>
            </p:cNvPicPr>
            <p:nvPr/>
          </p:nvPicPr>
          <p:blipFill rotWithShape="1">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l="-3403" t="35059" r="35543" b="-2419"/>
            <a:stretch/>
          </p:blipFill>
          <p:spPr>
            <a:xfrm>
              <a:off x="9500260" y="0"/>
              <a:ext cx="2691740" cy="2671948"/>
            </a:xfrm>
            <a:prstGeom prst="rect">
              <a:avLst/>
            </a:prstGeom>
          </p:spPr>
        </p:pic>
        <p:pic>
          <p:nvPicPr>
            <p:cNvPr id="18" name="Graphic 17">
              <a:extLst>
                <a:ext uri="{FF2B5EF4-FFF2-40B4-BE49-F238E27FC236}">
                  <a16:creationId xmlns:a16="http://schemas.microsoft.com/office/drawing/2014/main" id="{98E413E5-1B3E-FD43-8FDD-BF94C38897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7536" y="318766"/>
              <a:ext cx="557636" cy="571882"/>
            </a:xfrm>
            <a:prstGeom prst="rect">
              <a:avLst/>
            </a:prstGeom>
          </p:spPr>
        </p:pic>
      </p:grpSp>
      <p:sp>
        <p:nvSpPr>
          <p:cNvPr id="21" name="Rectangle 20">
            <a:extLst>
              <a:ext uri="{FF2B5EF4-FFF2-40B4-BE49-F238E27FC236}">
                <a16:creationId xmlns:a16="http://schemas.microsoft.com/office/drawing/2014/main" id="{C8EAD8BB-B1A9-CB47-BA8D-983410E982D5}"/>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BASIC EMPLOYEE COVID AWARENESS</a:t>
            </a:r>
            <a:r>
              <a:rPr lang="en-CA" sz="1050" dirty="0">
                <a:solidFill>
                  <a:prstClr val="black"/>
                </a:solidFill>
                <a:latin typeface="Manrope" pitchFamily="2" charset="0"/>
              </a:rPr>
              <a:t>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49</a:t>
            </a:fld>
            <a:r>
              <a:rPr lang="en-CA" sz="1050" dirty="0">
                <a:solidFill>
                  <a:prstClr val="black"/>
                </a:solidFill>
                <a:latin typeface="Manrope" pitchFamily="2" charset="0"/>
              </a:rPr>
              <a:t>  </a:t>
            </a:r>
            <a:endParaRPr lang="en-US" sz="1050"/>
          </a:p>
        </p:txBody>
      </p:sp>
      <p:sp>
        <p:nvSpPr>
          <p:cNvPr id="22" name="Rectangle 21">
            <a:extLst>
              <a:ext uri="{FF2B5EF4-FFF2-40B4-BE49-F238E27FC236}">
                <a16:creationId xmlns:a16="http://schemas.microsoft.com/office/drawing/2014/main" id="{55694CAF-B17E-E245-B827-3B7B546BE775}"/>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7B5A9BD4-1DC5-AF42-8FEA-92733FFD010C}"/>
              </a:ext>
            </a:extLst>
          </p:cNvPr>
          <p:cNvGrpSpPr/>
          <p:nvPr/>
        </p:nvGrpSpPr>
        <p:grpSpPr>
          <a:xfrm>
            <a:off x="1550096" y="3607496"/>
            <a:ext cx="9091807" cy="1580367"/>
            <a:chOff x="1617946" y="3607496"/>
            <a:chExt cx="9091807" cy="1580367"/>
          </a:xfrm>
        </p:grpSpPr>
        <p:cxnSp>
          <p:nvCxnSpPr>
            <p:cNvPr id="5" name="Straight Connector 4">
              <a:extLst>
                <a:ext uri="{FF2B5EF4-FFF2-40B4-BE49-F238E27FC236}">
                  <a16:creationId xmlns:a16="http://schemas.microsoft.com/office/drawing/2014/main" id="{8358123D-E2BA-654E-BF0B-8898DC7498B8}"/>
                </a:ext>
              </a:extLst>
            </p:cNvPr>
            <p:cNvCxnSpPr/>
            <p:nvPr/>
          </p:nvCxnSpPr>
          <p:spPr>
            <a:xfrm>
              <a:off x="1628384" y="3607496"/>
              <a:ext cx="908136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820C306-9164-A14F-9B48-A80163F3BDD9}"/>
                </a:ext>
              </a:extLst>
            </p:cNvPr>
            <p:cNvCxnSpPr/>
            <p:nvPr/>
          </p:nvCxnSpPr>
          <p:spPr>
            <a:xfrm>
              <a:off x="1617946" y="5187863"/>
              <a:ext cx="908136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2125028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8C15BA3-9F03-6143-8C88-FCC3282627B1}"/>
              </a:ext>
            </a:extLst>
          </p:cNvPr>
          <p:cNvSpPr/>
          <p:nvPr/>
        </p:nvSpPr>
        <p:spPr>
          <a:xfrm>
            <a:off x="1" y="0"/>
            <a:ext cx="12192000" cy="6858000"/>
          </a:xfrm>
          <a:prstGeom prst="rect">
            <a:avLst/>
          </a:prstGeom>
          <a:solidFill>
            <a:srgbClr val="244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2000"/>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chemeClr val="bg1"/>
                </a:solidFill>
                <a:latin typeface="Oswald" pitchFamily="2" charset="77"/>
              </a:rPr>
              <a:t>COVID-19 Protective Measures</a:t>
            </a:r>
          </a:p>
          <a:p>
            <a:pPr>
              <a:lnSpc>
                <a:spcPct val="110000"/>
              </a:lnSpc>
            </a:pPr>
            <a:r>
              <a:rPr lang="en-US" sz="2000" dirty="0">
                <a:solidFill>
                  <a:srgbClr val="5BA6DC"/>
                </a:solidFill>
                <a:latin typeface="Oswald" pitchFamily="2" charset="77"/>
              </a:rPr>
              <a:t>Recently, our company has implemented several measures, including:</a:t>
            </a:r>
          </a:p>
        </p:txBody>
      </p:sp>
      <p:sp>
        <p:nvSpPr>
          <p:cNvPr id="8" name="Triangle 7">
            <a:extLst>
              <a:ext uri="{FF2B5EF4-FFF2-40B4-BE49-F238E27FC236}">
                <a16:creationId xmlns:a16="http://schemas.microsoft.com/office/drawing/2014/main" id="{AAF9D0BC-6D0B-EA4D-9CF8-8ABDEF9AD547}"/>
              </a:ext>
            </a:extLst>
          </p:cNvPr>
          <p:cNvSpPr/>
          <p:nvPr/>
        </p:nvSpPr>
        <p:spPr>
          <a:xfrm rot="5400000">
            <a:off x="-122620" y="41138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84010" y="5871366"/>
            <a:ext cx="1273892" cy="1135640"/>
          </a:xfrm>
          <a:prstGeom prst="rect">
            <a:avLst/>
          </a:prstGeom>
        </p:spPr>
      </p:pic>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BASIC EMPLOYEE COVID AWARENESS</a:t>
            </a:r>
            <a:r>
              <a:rPr lang="en-CA" sz="1050" dirty="0">
                <a:solidFill>
                  <a:prstClr val="black"/>
                </a:solidFill>
                <a:latin typeface="Manrope" pitchFamily="2" charset="0"/>
              </a:rPr>
              <a:t>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5</a:t>
            </a:fld>
            <a:r>
              <a:rPr lang="en-CA" sz="1050" dirty="0">
                <a:solidFill>
                  <a:prstClr val="black"/>
                </a:solidFill>
                <a:latin typeface="Manrope" pitchFamily="2" charset="0"/>
              </a:rPr>
              <a:t>  </a:t>
            </a:r>
            <a:endParaRPr lang="en-US" sz="1050"/>
          </a:p>
        </p:txBody>
      </p:sp>
      <p:cxnSp>
        <p:nvCxnSpPr>
          <p:cNvPr id="23" name="Straight Connector 22">
            <a:extLst>
              <a:ext uri="{FF2B5EF4-FFF2-40B4-BE49-F238E27FC236}">
                <a16:creationId xmlns:a16="http://schemas.microsoft.com/office/drawing/2014/main" id="{174EA98C-FFA8-6F4C-95DF-0607B4BCA467}"/>
              </a:ext>
            </a:extLst>
          </p:cNvPr>
          <p:cNvCxnSpPr>
            <a:cxnSpLocks/>
          </p:cNvCxnSpPr>
          <p:nvPr/>
        </p:nvCxnSpPr>
        <p:spPr>
          <a:xfrm>
            <a:off x="0" y="3085430"/>
            <a:ext cx="7006856"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57236596-79FC-E24D-9495-15DCB16B76CC}"/>
              </a:ext>
            </a:extLst>
          </p:cNvPr>
          <p:cNvSpPr>
            <a:spLocks noChangeAspect="1"/>
          </p:cNvSpPr>
          <p:nvPr/>
        </p:nvSpPr>
        <p:spPr>
          <a:xfrm>
            <a:off x="986320" y="2754799"/>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424C1897-F4E0-C74B-9DB2-2DA7905B6834}"/>
              </a:ext>
            </a:extLst>
          </p:cNvPr>
          <p:cNvSpPr>
            <a:spLocks noChangeAspect="1"/>
          </p:cNvSpPr>
          <p:nvPr/>
        </p:nvSpPr>
        <p:spPr>
          <a:xfrm>
            <a:off x="2413734" y="2754799"/>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07771FF-DFAF-C345-B224-D783BEAE6ED5}"/>
              </a:ext>
            </a:extLst>
          </p:cNvPr>
          <p:cNvSpPr>
            <a:spLocks noChangeAspect="1"/>
          </p:cNvSpPr>
          <p:nvPr/>
        </p:nvSpPr>
        <p:spPr>
          <a:xfrm>
            <a:off x="3841148" y="2754799"/>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A1742D1-C5DB-A547-9AF3-9AD746E5AA21}"/>
              </a:ext>
            </a:extLst>
          </p:cNvPr>
          <p:cNvSpPr>
            <a:spLocks noChangeAspect="1"/>
          </p:cNvSpPr>
          <p:nvPr/>
        </p:nvSpPr>
        <p:spPr>
          <a:xfrm>
            <a:off x="5268562" y="2754799"/>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386313D2-9917-CA43-AA8E-D8E8811FF984}"/>
              </a:ext>
            </a:extLst>
          </p:cNvPr>
          <p:cNvSpPr>
            <a:spLocks noChangeAspect="1"/>
          </p:cNvSpPr>
          <p:nvPr/>
        </p:nvSpPr>
        <p:spPr>
          <a:xfrm>
            <a:off x="6695976" y="2754799"/>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phic 30">
            <a:extLst>
              <a:ext uri="{FF2B5EF4-FFF2-40B4-BE49-F238E27FC236}">
                <a16:creationId xmlns:a16="http://schemas.microsoft.com/office/drawing/2014/main" id="{5BD13CA2-DC15-A94E-8930-5A204CFB10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42616" y="2972942"/>
            <a:ext cx="206460" cy="211734"/>
          </a:xfrm>
          <a:prstGeom prst="rect">
            <a:avLst/>
          </a:prstGeom>
        </p:spPr>
      </p:pic>
      <p:pic>
        <p:nvPicPr>
          <p:cNvPr id="32" name="Graphic 31">
            <a:extLst>
              <a:ext uri="{FF2B5EF4-FFF2-40B4-BE49-F238E27FC236}">
                <a16:creationId xmlns:a16="http://schemas.microsoft.com/office/drawing/2014/main" id="{79837154-D49E-B74D-B47A-E94B802513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73144" y="2972942"/>
            <a:ext cx="206460" cy="211734"/>
          </a:xfrm>
          <a:prstGeom prst="rect">
            <a:avLst/>
          </a:prstGeom>
        </p:spPr>
      </p:pic>
      <p:pic>
        <p:nvPicPr>
          <p:cNvPr id="33" name="Graphic 32">
            <a:extLst>
              <a:ext uri="{FF2B5EF4-FFF2-40B4-BE49-F238E27FC236}">
                <a16:creationId xmlns:a16="http://schemas.microsoft.com/office/drawing/2014/main" id="{0E7619F6-B58D-684D-B38C-1FFEAA9642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03672" y="2972942"/>
            <a:ext cx="206460" cy="211734"/>
          </a:xfrm>
          <a:prstGeom prst="rect">
            <a:avLst/>
          </a:prstGeom>
        </p:spPr>
      </p:pic>
      <p:pic>
        <p:nvPicPr>
          <p:cNvPr id="34" name="Graphic 33">
            <a:extLst>
              <a:ext uri="{FF2B5EF4-FFF2-40B4-BE49-F238E27FC236}">
                <a16:creationId xmlns:a16="http://schemas.microsoft.com/office/drawing/2014/main" id="{2506D8C8-49A2-6941-841E-0925A3DC828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34200" y="2972942"/>
            <a:ext cx="206460" cy="211734"/>
          </a:xfrm>
          <a:prstGeom prst="rect">
            <a:avLst/>
          </a:prstGeom>
        </p:spPr>
      </p:pic>
      <p:pic>
        <p:nvPicPr>
          <p:cNvPr id="35" name="Graphic 34">
            <a:extLst>
              <a:ext uri="{FF2B5EF4-FFF2-40B4-BE49-F238E27FC236}">
                <a16:creationId xmlns:a16="http://schemas.microsoft.com/office/drawing/2014/main" id="{8BDC996E-4D93-7E49-AFAD-814FA037E69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22248" y="2969894"/>
            <a:ext cx="206460" cy="211734"/>
          </a:xfrm>
          <a:prstGeom prst="rect">
            <a:avLst/>
          </a:prstGeom>
        </p:spPr>
      </p:pic>
      <p:pic>
        <p:nvPicPr>
          <p:cNvPr id="20" name="Graphic 19">
            <a:extLst>
              <a:ext uri="{FF2B5EF4-FFF2-40B4-BE49-F238E27FC236}">
                <a16:creationId xmlns:a16="http://schemas.microsoft.com/office/drawing/2014/main" id="{BF535BF4-75E6-F443-924D-53E536C20977}"/>
              </a:ext>
            </a:extLst>
          </p:cNvPr>
          <p:cNvPicPr>
            <a:picLocks noChangeAspect="1"/>
          </p:cNvPicPr>
          <p:nvPr/>
        </p:nvPicPr>
        <p:blipFill rotWithShape="1">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l="-5305" b="72691"/>
          <a:stretch/>
        </p:blipFill>
        <p:spPr>
          <a:xfrm flipH="1">
            <a:off x="1549383" y="5509767"/>
            <a:ext cx="5198888" cy="1348234"/>
          </a:xfrm>
          <a:prstGeom prst="rect">
            <a:avLst/>
          </a:prstGeom>
        </p:spPr>
      </p:pic>
      <p:sp>
        <p:nvSpPr>
          <p:cNvPr id="22" name="Rectangle 21">
            <a:extLst>
              <a:ext uri="{FF2B5EF4-FFF2-40B4-BE49-F238E27FC236}">
                <a16:creationId xmlns:a16="http://schemas.microsoft.com/office/drawing/2014/main" id="{10514E21-4226-8D4D-A87C-9355C140E4BE}"/>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9915068"/>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9"/>
        <p:cNvGrpSpPr/>
        <p:nvPr/>
      </p:nvGrpSpPr>
      <p:grpSpPr>
        <a:xfrm>
          <a:off x="0" y="0"/>
          <a:ext cx="0" cy="0"/>
          <a:chOff x="0" y="0"/>
          <a:chExt cx="0" cy="0"/>
        </a:xfrm>
      </p:grpSpPr>
      <p:pic>
        <p:nvPicPr>
          <p:cNvPr id="15" name="Picture 14">
            <a:extLst>
              <a:ext uri="{FF2B5EF4-FFF2-40B4-BE49-F238E27FC236}">
                <a16:creationId xmlns:a16="http://schemas.microsoft.com/office/drawing/2014/main" id="{E1AC3431-51F9-2647-86BE-737F2C64AEF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Title 3">
            <a:extLst>
              <a:ext uri="{FF2B5EF4-FFF2-40B4-BE49-F238E27FC236}">
                <a16:creationId xmlns:a16="http://schemas.microsoft.com/office/drawing/2014/main" id="{E10C33B4-FAD7-9F4E-9391-2AAA54C6C4AA}"/>
              </a:ext>
            </a:extLst>
          </p:cNvPr>
          <p:cNvSpPr txBox="1">
            <a:spLocks/>
          </p:cNvSpPr>
          <p:nvPr/>
        </p:nvSpPr>
        <p:spPr>
          <a:xfrm>
            <a:off x="693103" y="1679145"/>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5400" dirty="0">
                <a:solidFill>
                  <a:schemeClr val="bg1"/>
                </a:solidFill>
                <a:latin typeface="Oswald" pitchFamily="2" charset="77"/>
              </a:rPr>
              <a:t>COVID-19 </a:t>
            </a:r>
            <a:br>
              <a:rPr lang="en-US" sz="5400" dirty="0">
                <a:solidFill>
                  <a:schemeClr val="bg1"/>
                </a:solidFill>
                <a:latin typeface="Oswald" pitchFamily="2" charset="77"/>
              </a:rPr>
            </a:br>
            <a:r>
              <a:rPr lang="en-US" sz="5400" dirty="0">
                <a:solidFill>
                  <a:schemeClr val="bg1"/>
                </a:solidFill>
                <a:latin typeface="Oswald" pitchFamily="2" charset="77"/>
              </a:rPr>
              <a:t>Protective </a:t>
            </a:r>
            <a:br>
              <a:rPr lang="en-US" sz="5400" dirty="0">
                <a:solidFill>
                  <a:schemeClr val="bg1"/>
                </a:solidFill>
                <a:latin typeface="Oswald" pitchFamily="2" charset="77"/>
              </a:rPr>
            </a:br>
            <a:r>
              <a:rPr lang="en-US" sz="5400" dirty="0">
                <a:solidFill>
                  <a:schemeClr val="bg1"/>
                </a:solidFill>
                <a:latin typeface="Oswald" pitchFamily="2" charset="77"/>
              </a:rPr>
              <a:t>Measures</a:t>
            </a:r>
          </a:p>
          <a:p>
            <a:pPr>
              <a:lnSpc>
                <a:spcPct val="110000"/>
              </a:lnSpc>
            </a:pPr>
            <a:r>
              <a:rPr lang="en-US" sz="3600" dirty="0">
                <a:solidFill>
                  <a:srgbClr val="5BA6DC"/>
                </a:solidFill>
                <a:latin typeface="Oswald" pitchFamily="2" charset="77"/>
              </a:rPr>
              <a:t>Stay safe!</a:t>
            </a:r>
          </a:p>
        </p:txBody>
      </p:sp>
      <p:pic>
        <p:nvPicPr>
          <p:cNvPr id="17" name="Picture 16">
            <a:extLst>
              <a:ext uri="{FF2B5EF4-FFF2-40B4-BE49-F238E27FC236}">
                <a16:creationId xmlns:a16="http://schemas.microsoft.com/office/drawing/2014/main" id="{B8E54789-7C6F-1746-A52B-E5D11E5BD42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0169462" y="5203968"/>
            <a:ext cx="2022538" cy="1803038"/>
          </a:xfrm>
          <a:prstGeom prst="rect">
            <a:avLst/>
          </a:prstGeom>
        </p:spPr>
      </p:pic>
      <p:grpSp>
        <p:nvGrpSpPr>
          <p:cNvPr id="8" name="Group 7">
            <a:extLst>
              <a:ext uri="{FF2B5EF4-FFF2-40B4-BE49-F238E27FC236}">
                <a16:creationId xmlns:a16="http://schemas.microsoft.com/office/drawing/2014/main" id="{E1E28F60-5137-7749-B5D4-96DB50286695}"/>
              </a:ext>
            </a:extLst>
          </p:cNvPr>
          <p:cNvGrpSpPr/>
          <p:nvPr/>
        </p:nvGrpSpPr>
        <p:grpSpPr>
          <a:xfrm>
            <a:off x="9500260" y="0"/>
            <a:ext cx="2691740" cy="2671948"/>
            <a:chOff x="9500260" y="0"/>
            <a:chExt cx="2691740" cy="2671948"/>
          </a:xfrm>
        </p:grpSpPr>
        <p:pic>
          <p:nvPicPr>
            <p:cNvPr id="9" name="Graphic 8">
              <a:extLst>
                <a:ext uri="{FF2B5EF4-FFF2-40B4-BE49-F238E27FC236}">
                  <a16:creationId xmlns:a16="http://schemas.microsoft.com/office/drawing/2014/main" id="{F9ECE7CE-E810-AF42-9B52-A64C316617C2}"/>
                </a:ext>
              </a:extLst>
            </p:cNvPr>
            <p:cNvPicPr>
              <a:picLocks noChangeAspect="1"/>
            </p:cNvPicPr>
            <p:nvPr/>
          </p:nvPicPr>
          <p:blipFill rotWithShape="1">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l="-3403" t="35059" r="35543" b="-2419"/>
            <a:stretch/>
          </p:blipFill>
          <p:spPr>
            <a:xfrm>
              <a:off x="9500260" y="0"/>
              <a:ext cx="2691740" cy="2671948"/>
            </a:xfrm>
            <a:prstGeom prst="rect">
              <a:avLst/>
            </a:prstGeom>
          </p:spPr>
        </p:pic>
        <p:pic>
          <p:nvPicPr>
            <p:cNvPr id="10" name="Graphic 9">
              <a:extLst>
                <a:ext uri="{FF2B5EF4-FFF2-40B4-BE49-F238E27FC236}">
                  <a16:creationId xmlns:a16="http://schemas.microsoft.com/office/drawing/2014/main" id="{F87168C9-FECC-E647-A50E-A30261B529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357536" y="318766"/>
              <a:ext cx="557636" cy="571882"/>
            </a:xfrm>
            <a:prstGeom prst="rect">
              <a:avLst/>
            </a:prstGeom>
          </p:spPr>
        </p:pic>
      </p:grpSp>
      <p:sp>
        <p:nvSpPr>
          <p:cNvPr id="11" name="Rectangle 10">
            <a:extLst>
              <a:ext uri="{FF2B5EF4-FFF2-40B4-BE49-F238E27FC236}">
                <a16:creationId xmlns:a16="http://schemas.microsoft.com/office/drawing/2014/main" id="{6B89453D-CEA7-454F-843E-0854087C765F}"/>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9573462"/>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2" name="Rectangle 1">
            <a:extLst>
              <a:ext uri="{FF2B5EF4-FFF2-40B4-BE49-F238E27FC236}">
                <a16:creationId xmlns:a16="http://schemas.microsoft.com/office/drawing/2014/main" id="{05A7D48C-B94D-3F46-850B-92132553040A}"/>
              </a:ext>
            </a:extLst>
          </p:cNvPr>
          <p:cNvSpPr/>
          <p:nvPr/>
        </p:nvSpPr>
        <p:spPr>
          <a:xfrm>
            <a:off x="0" y="0"/>
            <a:ext cx="12192000" cy="6858000"/>
          </a:xfrm>
          <a:prstGeom prst="rect">
            <a:avLst/>
          </a:prstGeom>
          <a:solidFill>
            <a:srgbClr val="242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3">
            <a:extLst>
              <a:ext uri="{FF2B5EF4-FFF2-40B4-BE49-F238E27FC236}">
                <a16:creationId xmlns:a16="http://schemas.microsoft.com/office/drawing/2014/main" id="{E10C33B4-FAD7-9F4E-9391-2AAA54C6C4AA}"/>
              </a:ext>
            </a:extLst>
          </p:cNvPr>
          <p:cNvSpPr txBox="1">
            <a:spLocks/>
          </p:cNvSpPr>
          <p:nvPr/>
        </p:nvSpPr>
        <p:spPr>
          <a:xfrm>
            <a:off x="1108072" y="386944"/>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3200" dirty="0">
                <a:solidFill>
                  <a:schemeClr val="bg1"/>
                </a:solidFill>
                <a:latin typeface="Oswald" pitchFamily="2" charset="77"/>
              </a:rPr>
              <a:t>Contact Information</a:t>
            </a:r>
          </a:p>
        </p:txBody>
      </p:sp>
      <p:sp>
        <p:nvSpPr>
          <p:cNvPr id="16" name="TextBox 15">
            <a:extLst>
              <a:ext uri="{FF2B5EF4-FFF2-40B4-BE49-F238E27FC236}">
                <a16:creationId xmlns:a16="http://schemas.microsoft.com/office/drawing/2014/main" id="{A26FD34E-6F88-C14F-BA34-A9AAD052E317}"/>
              </a:ext>
            </a:extLst>
          </p:cNvPr>
          <p:cNvSpPr txBox="1"/>
          <p:nvPr/>
        </p:nvSpPr>
        <p:spPr>
          <a:xfrm>
            <a:off x="1238249" y="1081992"/>
            <a:ext cx="10848975" cy="1696038"/>
          </a:xfrm>
          <a:prstGeom prst="rect">
            <a:avLst/>
          </a:prstGeom>
        </p:spPr>
        <p:txBody>
          <a:bodyPr vert="horz" lIns="0" tIns="0" rIns="0" bIns="0" rtlCol="0" anchor="t">
            <a:noAutofit/>
          </a:bodyPr>
          <a:lstStyle/>
          <a:p>
            <a:pPr defTabSz="1219170" fontAlgn="base">
              <a:lnSpc>
                <a:spcPct val="130000"/>
              </a:lnSpc>
              <a:spcAft>
                <a:spcPts val="1800"/>
              </a:spcAft>
            </a:pPr>
            <a:r>
              <a:rPr lang="en-US" sz="1400" b="1" dirty="0">
                <a:solidFill>
                  <a:schemeClr val="bg1"/>
                </a:solidFill>
                <a:latin typeface="Libre Franklin" pitchFamily="2" charset="77"/>
              </a:rPr>
              <a:t>Local Site Leader email / phone number:</a:t>
            </a:r>
            <a:r>
              <a:rPr lang="en-US" sz="1400" dirty="0">
                <a:solidFill>
                  <a:schemeClr val="bg1"/>
                </a:solidFill>
                <a:latin typeface="Libre Franklin" pitchFamily="2" charset="77"/>
              </a:rPr>
              <a:t> </a:t>
            </a:r>
            <a:br>
              <a:rPr lang="en-US" sz="1400" dirty="0">
                <a:solidFill>
                  <a:schemeClr val="bg1"/>
                </a:solidFill>
                <a:latin typeface="Libre Franklin" pitchFamily="2" charset="77"/>
              </a:rPr>
            </a:br>
            <a:r>
              <a:rPr lang="en-US" sz="1400" dirty="0">
                <a:solidFill>
                  <a:schemeClr val="bg1"/>
                </a:solidFill>
                <a:latin typeface="Libre Franklin" pitchFamily="2" charset="77"/>
              </a:rPr>
              <a:t>XXXX-1234-1234</a:t>
            </a:r>
          </a:p>
          <a:p>
            <a:pPr defTabSz="1219170" fontAlgn="base">
              <a:lnSpc>
                <a:spcPct val="130000"/>
              </a:lnSpc>
              <a:spcAft>
                <a:spcPts val="1800"/>
              </a:spcAft>
            </a:pPr>
            <a:r>
              <a:rPr lang="en-US" sz="1400" b="1" dirty="0">
                <a:solidFill>
                  <a:schemeClr val="bg1"/>
                </a:solidFill>
                <a:latin typeface="Libre Franklin" pitchFamily="2" charset="77"/>
              </a:rPr>
              <a:t>Local HR email / phone number:</a:t>
            </a:r>
            <a:r>
              <a:rPr lang="en-US" sz="1400" dirty="0">
                <a:solidFill>
                  <a:schemeClr val="bg1"/>
                </a:solidFill>
                <a:latin typeface="Libre Franklin" pitchFamily="2" charset="77"/>
              </a:rPr>
              <a:t> </a:t>
            </a:r>
            <a:br>
              <a:rPr lang="en-US" sz="1400" dirty="0">
                <a:solidFill>
                  <a:schemeClr val="bg1"/>
                </a:solidFill>
                <a:latin typeface="Libre Franklin" pitchFamily="2" charset="77"/>
              </a:rPr>
            </a:br>
            <a:r>
              <a:rPr lang="en-US" sz="1400" dirty="0">
                <a:solidFill>
                  <a:schemeClr val="bg1"/>
                </a:solidFill>
                <a:latin typeface="Libre Franklin" pitchFamily="2" charset="77"/>
              </a:rPr>
              <a:t>XXXX-1234-1234</a:t>
            </a:r>
          </a:p>
        </p:txBody>
      </p:sp>
      <p:pic>
        <p:nvPicPr>
          <p:cNvPr id="7" name="Graphic 6">
            <a:extLst>
              <a:ext uri="{FF2B5EF4-FFF2-40B4-BE49-F238E27FC236}">
                <a16:creationId xmlns:a16="http://schemas.microsoft.com/office/drawing/2014/main" id="{5F13C3C3-A1B1-BD4C-A3CC-58066FEE37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1447" y="3726369"/>
            <a:ext cx="283797" cy="297987"/>
          </a:xfrm>
          <a:prstGeom prst="rect">
            <a:avLst/>
          </a:prstGeom>
        </p:spPr>
      </p:pic>
      <p:pic>
        <p:nvPicPr>
          <p:cNvPr id="17" name="Graphic 16">
            <a:extLst>
              <a:ext uri="{FF2B5EF4-FFF2-40B4-BE49-F238E27FC236}">
                <a16:creationId xmlns:a16="http://schemas.microsoft.com/office/drawing/2014/main" id="{EA2A2EF2-68F3-8B41-A799-83A787AA638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9660" y="1141377"/>
            <a:ext cx="184468" cy="297987"/>
          </a:xfrm>
          <a:prstGeom prst="rect">
            <a:avLst/>
          </a:prstGeom>
        </p:spPr>
      </p:pic>
      <p:pic>
        <p:nvPicPr>
          <p:cNvPr id="20" name="Graphic 19">
            <a:extLst>
              <a:ext uri="{FF2B5EF4-FFF2-40B4-BE49-F238E27FC236}">
                <a16:creationId xmlns:a16="http://schemas.microsoft.com/office/drawing/2014/main" id="{B6E41A30-BC75-E741-9D0D-4102621100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1805" y="1935230"/>
            <a:ext cx="184468" cy="297987"/>
          </a:xfrm>
          <a:prstGeom prst="rect">
            <a:avLst/>
          </a:prstGeom>
        </p:spPr>
      </p:pic>
      <p:pic>
        <p:nvPicPr>
          <p:cNvPr id="18" name="Graphic 17">
            <a:extLst>
              <a:ext uri="{FF2B5EF4-FFF2-40B4-BE49-F238E27FC236}">
                <a16:creationId xmlns:a16="http://schemas.microsoft.com/office/drawing/2014/main" id="{86D9E375-7D38-E44B-86D4-F78630AD2DE7}"/>
              </a:ext>
            </a:extLst>
          </p:cNvPr>
          <p:cNvPicPr>
            <a:picLocks noChangeAspect="1"/>
          </p:cNvPicPr>
          <p:nvPr/>
        </p:nvPicPr>
        <p:blipFill rotWithShape="1">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l="-3403" t="35059" r="35543" b="-2419"/>
          <a:stretch/>
        </p:blipFill>
        <p:spPr>
          <a:xfrm>
            <a:off x="9500260" y="0"/>
            <a:ext cx="2691740" cy="2671948"/>
          </a:xfrm>
          <a:prstGeom prst="rect">
            <a:avLst/>
          </a:prstGeom>
        </p:spPr>
      </p:pic>
      <p:pic>
        <p:nvPicPr>
          <p:cNvPr id="21" name="Graphic 20">
            <a:extLst>
              <a:ext uri="{FF2B5EF4-FFF2-40B4-BE49-F238E27FC236}">
                <a16:creationId xmlns:a16="http://schemas.microsoft.com/office/drawing/2014/main" id="{A091C2B3-BA53-C44E-972D-D1277E8DF84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357536" y="318766"/>
            <a:ext cx="557636" cy="571882"/>
          </a:xfrm>
          <a:prstGeom prst="rect">
            <a:avLst/>
          </a:prstGeom>
        </p:spPr>
      </p:pic>
      <p:sp>
        <p:nvSpPr>
          <p:cNvPr id="23" name="Title 3">
            <a:extLst>
              <a:ext uri="{FF2B5EF4-FFF2-40B4-BE49-F238E27FC236}">
                <a16:creationId xmlns:a16="http://schemas.microsoft.com/office/drawing/2014/main" id="{60F3796E-FC1B-7D40-9ABB-7207CA484D47}"/>
              </a:ext>
            </a:extLst>
          </p:cNvPr>
          <p:cNvSpPr txBox="1">
            <a:spLocks/>
          </p:cNvSpPr>
          <p:nvPr/>
        </p:nvSpPr>
        <p:spPr>
          <a:xfrm>
            <a:off x="1106359" y="2970313"/>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3200" dirty="0">
                <a:solidFill>
                  <a:schemeClr val="bg1"/>
                </a:solidFill>
                <a:latin typeface="Oswald" pitchFamily="2" charset="77"/>
              </a:rPr>
              <a:t>Further Information</a:t>
            </a:r>
          </a:p>
        </p:txBody>
      </p:sp>
      <p:sp>
        <p:nvSpPr>
          <p:cNvPr id="24" name="TextBox 23">
            <a:extLst>
              <a:ext uri="{FF2B5EF4-FFF2-40B4-BE49-F238E27FC236}">
                <a16:creationId xmlns:a16="http://schemas.microsoft.com/office/drawing/2014/main" id="{3B9AA609-11DD-174A-BEF8-9A505E51E5B3}"/>
              </a:ext>
            </a:extLst>
          </p:cNvPr>
          <p:cNvSpPr txBox="1"/>
          <p:nvPr/>
        </p:nvSpPr>
        <p:spPr>
          <a:xfrm>
            <a:off x="1236536" y="3665361"/>
            <a:ext cx="10848975" cy="1696038"/>
          </a:xfrm>
          <a:prstGeom prst="rect">
            <a:avLst/>
          </a:prstGeom>
        </p:spPr>
        <p:txBody>
          <a:bodyPr vert="horz" lIns="0" tIns="0" rIns="0" bIns="0" rtlCol="0" anchor="t">
            <a:noAutofit/>
          </a:bodyPr>
          <a:lstStyle/>
          <a:p>
            <a:pPr defTabSz="1219170" fontAlgn="base">
              <a:lnSpc>
                <a:spcPct val="130000"/>
              </a:lnSpc>
              <a:spcAft>
                <a:spcPts val="1800"/>
              </a:spcAft>
            </a:pPr>
            <a:r>
              <a:rPr lang="en-US" sz="1400" b="1" dirty="0">
                <a:solidFill>
                  <a:schemeClr val="bg1"/>
                </a:solidFill>
                <a:latin typeface="Libre Franklin" pitchFamily="2" charset="77"/>
              </a:rPr>
              <a:t>Public Health Agency of Canada</a:t>
            </a:r>
            <a:br>
              <a:rPr lang="en-US" sz="1400" b="1" dirty="0">
                <a:solidFill>
                  <a:schemeClr val="bg1"/>
                </a:solidFill>
                <a:latin typeface="Libre Franklin" pitchFamily="2" charset="77"/>
              </a:rPr>
            </a:br>
            <a:r>
              <a:rPr lang="en-US" sz="1400" dirty="0">
                <a:solidFill>
                  <a:schemeClr val="bg1"/>
                </a:solidFill>
                <a:latin typeface="Libre Franklin" pitchFamily="2" charset="77"/>
                <a:hlinkClick r:id="rId13">
                  <a:extLst>
                    <a:ext uri="{A12FA001-AC4F-418D-AE19-62706E023703}">
                      <ahyp:hlinkClr xmlns:ahyp="http://schemas.microsoft.com/office/drawing/2018/hyperlinkcolor" val="tx"/>
                    </a:ext>
                  </a:extLst>
                </a:hlinkClick>
              </a:rPr>
              <a:t>https://www.canada.ca/en/public-health/services/diseases/coronavirus-disease-covid-19.html</a:t>
            </a:r>
            <a:endParaRPr lang="en-US" sz="1400" dirty="0">
              <a:solidFill>
                <a:schemeClr val="bg1"/>
              </a:solidFill>
              <a:latin typeface="Libre Franklin" pitchFamily="2" charset="77"/>
            </a:endParaRPr>
          </a:p>
          <a:p>
            <a:pPr defTabSz="1219170" fontAlgn="base">
              <a:lnSpc>
                <a:spcPct val="130000"/>
              </a:lnSpc>
              <a:spcAft>
                <a:spcPts val="1800"/>
              </a:spcAft>
            </a:pPr>
            <a:r>
              <a:rPr lang="en-US" sz="1400" b="1" dirty="0">
                <a:solidFill>
                  <a:schemeClr val="bg1"/>
                </a:solidFill>
                <a:latin typeface="Libre Franklin" pitchFamily="2" charset="77"/>
              </a:rPr>
              <a:t>World Health Organization (WHO)</a:t>
            </a:r>
            <a:r>
              <a:rPr lang="en-US" sz="1400" dirty="0">
                <a:solidFill>
                  <a:schemeClr val="bg1"/>
                </a:solidFill>
                <a:latin typeface="Libre Franklin" pitchFamily="2" charset="77"/>
              </a:rPr>
              <a:t> </a:t>
            </a:r>
            <a:br>
              <a:rPr lang="en-US" sz="1400" dirty="0">
                <a:solidFill>
                  <a:schemeClr val="bg1"/>
                </a:solidFill>
                <a:latin typeface="Libre Franklin" pitchFamily="2" charset="77"/>
              </a:rPr>
            </a:br>
            <a:r>
              <a:rPr lang="en-US" sz="1400" u="sng" dirty="0">
                <a:solidFill>
                  <a:schemeClr val="bg1"/>
                </a:solidFill>
                <a:latin typeface="Libre Franklin" pitchFamily="2" charset="77"/>
                <a:hlinkClick r:id="rId14">
                  <a:extLst>
                    <a:ext uri="{A12FA001-AC4F-418D-AE19-62706E023703}">
                      <ahyp:hlinkClr xmlns:ahyp="http://schemas.microsoft.com/office/drawing/2018/hyperlinkcolor" val="tx"/>
                    </a:ext>
                  </a:extLst>
                </a:hlinkClick>
              </a:rPr>
              <a:t>https://www.who.int/emergencies/diseases/novel-coronavirus-2019</a:t>
            </a:r>
            <a:endParaRPr lang="en-US" sz="1400" u="sng" dirty="0">
              <a:solidFill>
                <a:schemeClr val="bg1"/>
              </a:solidFill>
              <a:latin typeface="Libre Franklin" pitchFamily="2" charset="77"/>
            </a:endParaRPr>
          </a:p>
          <a:p>
            <a:pPr defTabSz="1219170" fontAlgn="base">
              <a:lnSpc>
                <a:spcPct val="130000"/>
              </a:lnSpc>
              <a:spcAft>
                <a:spcPts val="1800"/>
              </a:spcAft>
            </a:pPr>
            <a:r>
              <a:rPr lang="en-US" sz="1400" b="1" dirty="0">
                <a:solidFill>
                  <a:schemeClr val="bg1"/>
                </a:solidFill>
                <a:latin typeface="Libre Franklin" pitchFamily="2" charset="77"/>
              </a:rPr>
              <a:t>Re-Opening Safely</a:t>
            </a:r>
            <a:br>
              <a:rPr lang="en-US" sz="1400" dirty="0">
                <a:solidFill>
                  <a:schemeClr val="bg1"/>
                </a:solidFill>
                <a:latin typeface="Libre Franklin" pitchFamily="2" charset="77"/>
              </a:rPr>
            </a:br>
            <a:r>
              <a:rPr lang="en-CA" sz="1400" u="sng" dirty="0">
                <a:solidFill>
                  <a:schemeClr val="bg1"/>
                </a:solidFill>
                <a:latin typeface="Libre Franklin" pitchFamily="2" charset="77"/>
                <a:hlinkClick r:id="rId15">
                  <a:extLst>
                    <a:ext uri="{A12FA001-AC4F-418D-AE19-62706E023703}">
                      <ahyp:hlinkClr xmlns:ahyp="http://schemas.microsoft.com/office/drawing/2018/hyperlinkcolor" val="tx"/>
                    </a:ext>
                  </a:extLst>
                </a:hlinkClick>
              </a:rPr>
              <a:t>www.reopeningsafely.ca</a:t>
            </a:r>
            <a:br>
              <a:rPr lang="en-US" sz="1400" dirty="0">
                <a:solidFill>
                  <a:schemeClr val="bg1"/>
                </a:solidFill>
                <a:latin typeface="Libre Franklin" pitchFamily="2" charset="77"/>
              </a:rPr>
            </a:br>
            <a:endParaRPr lang="en-US" sz="1400" dirty="0">
              <a:solidFill>
                <a:schemeClr val="bg1"/>
              </a:solidFill>
              <a:latin typeface="Libre Franklin" pitchFamily="2" charset="77"/>
            </a:endParaRPr>
          </a:p>
        </p:txBody>
      </p:sp>
      <p:cxnSp>
        <p:nvCxnSpPr>
          <p:cNvPr id="6" name="Straight Connector 5">
            <a:extLst>
              <a:ext uri="{FF2B5EF4-FFF2-40B4-BE49-F238E27FC236}">
                <a16:creationId xmlns:a16="http://schemas.microsoft.com/office/drawing/2014/main" id="{8B4DA9AB-0A19-4C4D-ABB2-0C3D2EB8234C}"/>
              </a:ext>
            </a:extLst>
          </p:cNvPr>
          <p:cNvCxnSpPr/>
          <p:nvPr/>
        </p:nvCxnSpPr>
        <p:spPr>
          <a:xfrm>
            <a:off x="1243173" y="2687309"/>
            <a:ext cx="95652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5" name="Graphic 24">
            <a:extLst>
              <a:ext uri="{FF2B5EF4-FFF2-40B4-BE49-F238E27FC236}">
                <a16:creationId xmlns:a16="http://schemas.microsoft.com/office/drawing/2014/main" id="{176CE2BC-36BA-984B-BD3D-AF7C204F7B3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29735" y="4514329"/>
            <a:ext cx="283797" cy="297987"/>
          </a:xfrm>
          <a:prstGeom prst="rect">
            <a:avLst/>
          </a:prstGeom>
        </p:spPr>
      </p:pic>
      <p:sp>
        <p:nvSpPr>
          <p:cNvPr id="26" name="Rectangle 25">
            <a:extLst>
              <a:ext uri="{FF2B5EF4-FFF2-40B4-BE49-F238E27FC236}">
                <a16:creationId xmlns:a16="http://schemas.microsoft.com/office/drawing/2014/main" id="{B699778B-7893-0E40-969E-0FF31993A273}"/>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54CF9B69-0833-6642-BD16-944E8C76804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44975" y="5306809"/>
            <a:ext cx="283797" cy="297987"/>
          </a:xfrm>
          <a:prstGeom prst="rect">
            <a:avLst/>
          </a:prstGeom>
        </p:spPr>
      </p:pic>
      <p:pic>
        <p:nvPicPr>
          <p:cNvPr id="22" name="Picture 21">
            <a:extLst>
              <a:ext uri="{FF2B5EF4-FFF2-40B4-BE49-F238E27FC236}">
                <a16:creationId xmlns:a16="http://schemas.microsoft.com/office/drawing/2014/main" id="{8D364007-08C4-6F41-AF97-24F977A85A77}"/>
              </a:ext>
            </a:extLst>
          </p:cNvPr>
          <p:cNvPicPr>
            <a:picLocks noChangeAspect="1"/>
          </p:cNvPicPr>
          <p:nvPr/>
        </p:nvPicPr>
        <p:blipFill>
          <a:blip r:embed="rId18">
            <a:extLst>
              <a:ext uri="{BEBA8EAE-BF5A-486C-A8C5-ECC9F3942E4B}">
                <a14:imgProps xmlns:a14="http://schemas.microsoft.com/office/drawing/2010/main">
                  <a14:imgLayer r:embed="rId19">
                    <a14:imgEffect>
                      <a14:brightnessContrast bright="100000"/>
                    </a14:imgEffect>
                  </a14:imgLayer>
                </a14:imgProps>
              </a:ext>
            </a:extLst>
          </a:blip>
          <a:stretch>
            <a:fillRect/>
          </a:stretch>
        </p:blipFill>
        <p:spPr>
          <a:xfrm>
            <a:off x="10169462" y="5310294"/>
            <a:ext cx="2022538" cy="1803038"/>
          </a:xfrm>
          <a:prstGeom prst="rect">
            <a:avLst/>
          </a:prstGeom>
        </p:spPr>
      </p:pic>
      <p:sp>
        <p:nvSpPr>
          <p:cNvPr id="27" name="Title 3">
            <a:extLst>
              <a:ext uri="{FF2B5EF4-FFF2-40B4-BE49-F238E27FC236}">
                <a16:creationId xmlns:a16="http://schemas.microsoft.com/office/drawing/2014/main" id="{F7B83672-8DE0-AA48-9D73-A1E56072F8FF}"/>
              </a:ext>
            </a:extLst>
          </p:cNvPr>
          <p:cNvSpPr txBox="1">
            <a:spLocks/>
          </p:cNvSpPr>
          <p:nvPr/>
        </p:nvSpPr>
        <p:spPr>
          <a:xfrm>
            <a:off x="0" y="5802119"/>
            <a:ext cx="12192000"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gn="ctr">
              <a:lnSpc>
                <a:spcPct val="110000"/>
              </a:lnSpc>
            </a:pPr>
            <a:r>
              <a:rPr lang="en-US" sz="2400" dirty="0">
                <a:solidFill>
                  <a:schemeClr val="bg1"/>
                </a:solidFill>
                <a:latin typeface="Oswald" pitchFamily="2" charset="77"/>
              </a:rPr>
              <a:t> </a:t>
            </a:r>
          </a:p>
          <a:p>
            <a:pPr algn="ctr">
              <a:lnSpc>
                <a:spcPct val="110000"/>
              </a:lnSpc>
            </a:pPr>
            <a:r>
              <a:rPr lang="en-US" sz="2000" dirty="0">
                <a:solidFill>
                  <a:schemeClr val="bg1"/>
                </a:solidFill>
                <a:latin typeface="Oswald" pitchFamily="2" charset="77"/>
              </a:rPr>
              <a:t>www.reopeningsafely.ca</a:t>
            </a:r>
          </a:p>
        </p:txBody>
      </p:sp>
    </p:spTree>
    <p:extLst>
      <p:ext uri="{BB962C8B-B14F-4D97-AF65-F5344CB8AC3E}">
        <p14:creationId xmlns:p14="http://schemas.microsoft.com/office/powerpoint/2010/main" val="249023875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8C15BA3-9F03-6143-8C88-FCC3282627B1}"/>
              </a:ext>
            </a:extLst>
          </p:cNvPr>
          <p:cNvSpPr/>
          <p:nvPr/>
        </p:nvSpPr>
        <p:spPr>
          <a:xfrm>
            <a:off x="1" y="0"/>
            <a:ext cx="12192000" cy="6858000"/>
          </a:xfrm>
          <a:prstGeom prst="rect">
            <a:avLst/>
          </a:prstGeom>
          <a:solidFill>
            <a:srgbClr val="244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a:extLst>
              <a:ext uri="{FF2B5EF4-FFF2-40B4-BE49-F238E27FC236}">
                <a16:creationId xmlns:a16="http://schemas.microsoft.com/office/drawing/2014/main" id="{5AB82E27-7B7B-7A42-8ECD-5F8BF25F5E92}"/>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022107" y="0"/>
            <a:ext cx="4169893" cy="6858000"/>
          </a:xfrm>
          <a:prstGeom prst="rect">
            <a:avLst/>
          </a:prstGeom>
        </p:spPr>
      </p:pic>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2000"/>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chemeClr val="bg1"/>
                </a:solidFill>
                <a:latin typeface="Oswald" pitchFamily="2" charset="77"/>
              </a:rPr>
              <a:t>COVID-19 Protective Measures</a:t>
            </a:r>
          </a:p>
          <a:p>
            <a:pPr>
              <a:lnSpc>
                <a:spcPct val="110000"/>
              </a:lnSpc>
            </a:pPr>
            <a:r>
              <a:rPr lang="en-US" sz="2000" dirty="0">
                <a:solidFill>
                  <a:srgbClr val="5BA6DC"/>
                </a:solidFill>
                <a:latin typeface="Oswald" pitchFamily="2" charset="77"/>
              </a:rPr>
              <a:t>Recently, our company has implemented several measures, including:</a:t>
            </a:r>
          </a:p>
        </p:txBody>
      </p:sp>
      <p:sp>
        <p:nvSpPr>
          <p:cNvPr id="8" name="Triangle 7">
            <a:extLst>
              <a:ext uri="{FF2B5EF4-FFF2-40B4-BE49-F238E27FC236}">
                <a16:creationId xmlns:a16="http://schemas.microsoft.com/office/drawing/2014/main" id="{AAF9D0BC-6D0B-EA4D-9CF8-8ABDEF9AD547}"/>
              </a:ext>
            </a:extLst>
          </p:cNvPr>
          <p:cNvSpPr/>
          <p:nvPr/>
        </p:nvSpPr>
        <p:spPr>
          <a:xfrm rot="5400000">
            <a:off x="-122620" y="41138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84010" y="5871366"/>
            <a:ext cx="1273892" cy="1135640"/>
          </a:xfrm>
          <a:prstGeom prst="rect">
            <a:avLst/>
          </a:prstGeom>
        </p:spPr>
      </p:pic>
      <p:graphicFrame>
        <p:nvGraphicFramePr>
          <p:cNvPr id="25" name="Table 24">
            <a:extLst>
              <a:ext uri="{FF2B5EF4-FFF2-40B4-BE49-F238E27FC236}">
                <a16:creationId xmlns:a16="http://schemas.microsoft.com/office/drawing/2014/main" id="{4D92DACF-A2AD-084E-B308-B6FD41723203}"/>
              </a:ext>
            </a:extLst>
          </p:cNvPr>
          <p:cNvGraphicFramePr>
            <a:graphicFrameLocks noGrp="1"/>
          </p:cNvGraphicFramePr>
          <p:nvPr>
            <p:extLst>
              <p:ext uri="{D42A27DB-BD31-4B8C-83A1-F6EECF244321}">
                <p14:modId xmlns:p14="http://schemas.microsoft.com/office/powerpoint/2010/main" val="2279424515"/>
              </p:ext>
            </p:extLst>
          </p:nvPr>
        </p:nvGraphicFramePr>
        <p:xfrm>
          <a:off x="609599" y="2197416"/>
          <a:ext cx="7109640" cy="2973990"/>
        </p:xfrm>
        <a:graphic>
          <a:graphicData uri="http://schemas.openxmlformats.org/drawingml/2006/table">
            <a:tbl>
              <a:tblPr firstRow="1" bandRow="1">
                <a:tableStyleId>{5C22544A-7EE6-4342-B048-85BDC9FD1C3A}</a:tableStyleId>
              </a:tblPr>
              <a:tblGrid>
                <a:gridCol w="1421928">
                  <a:extLst>
                    <a:ext uri="{9D8B030D-6E8A-4147-A177-3AD203B41FA5}">
                      <a16:colId xmlns:a16="http://schemas.microsoft.com/office/drawing/2014/main" val="822227214"/>
                    </a:ext>
                  </a:extLst>
                </a:gridCol>
                <a:gridCol w="1421928">
                  <a:extLst>
                    <a:ext uri="{9D8B030D-6E8A-4147-A177-3AD203B41FA5}">
                      <a16:colId xmlns:a16="http://schemas.microsoft.com/office/drawing/2014/main" val="1181374369"/>
                    </a:ext>
                  </a:extLst>
                </a:gridCol>
                <a:gridCol w="1421928">
                  <a:extLst>
                    <a:ext uri="{9D8B030D-6E8A-4147-A177-3AD203B41FA5}">
                      <a16:colId xmlns:a16="http://schemas.microsoft.com/office/drawing/2014/main" val="354228381"/>
                    </a:ext>
                  </a:extLst>
                </a:gridCol>
                <a:gridCol w="1421928">
                  <a:extLst>
                    <a:ext uri="{9D8B030D-6E8A-4147-A177-3AD203B41FA5}">
                      <a16:colId xmlns:a16="http://schemas.microsoft.com/office/drawing/2014/main" val="3574130326"/>
                    </a:ext>
                  </a:extLst>
                </a:gridCol>
                <a:gridCol w="1421928">
                  <a:extLst>
                    <a:ext uri="{9D8B030D-6E8A-4147-A177-3AD203B41FA5}">
                      <a16:colId xmlns:a16="http://schemas.microsoft.com/office/drawing/2014/main" val="1249984641"/>
                    </a:ext>
                  </a:extLst>
                </a:gridCol>
              </a:tblGrid>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A95D4"/>
                          </a:solidFill>
                          <a:effectLst/>
                          <a:uLnTx/>
                          <a:uFillTx/>
                          <a:latin typeface="Oswald" pitchFamily="2" charset="77"/>
                          <a:ea typeface="+mn-ea"/>
                          <a:cs typeface="+mn-cs"/>
                        </a:rPr>
                        <a:t>1</a:t>
                      </a: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33102497"/>
                  </a:ext>
                </a:extLst>
              </a:tr>
              <a:tr h="790415">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7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7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7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7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7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995289"/>
                  </a:ext>
                </a:extLst>
              </a:tr>
              <a:tr h="196609">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CA" sz="1000" b="0" i="0" u="none" strike="noStrike" kern="1200" cap="none" spc="0" normalizeH="0" baseline="0" noProof="0" dirty="0">
                          <a:ln>
                            <a:noFill/>
                          </a:ln>
                          <a:solidFill>
                            <a:schemeClr val="bg1"/>
                          </a:solidFill>
                          <a:effectLst/>
                          <a:uLnTx/>
                          <a:uFillTx/>
                          <a:latin typeface="Libre Franklin" pitchFamily="2" charset="77"/>
                          <a:ea typeface="+mn-ea"/>
                          <a:cs typeface="+mn-cs"/>
                        </a:rPr>
                        <a:t>Installing additional hand sanitizer dispensers and more frequently cleaning often-touched surfaces and common areas</a:t>
                      </a:r>
                      <a:br>
                        <a:rPr kumimoji="0" lang="en-CA" sz="1000" b="0" i="0" u="none" strike="noStrike" kern="1200" cap="none" spc="0" normalizeH="0" baseline="0" noProof="0" dirty="0">
                          <a:ln>
                            <a:noFill/>
                          </a:ln>
                          <a:solidFill>
                            <a:schemeClr val="bg1"/>
                          </a:solidFill>
                          <a:effectLst/>
                          <a:uLnTx/>
                          <a:uFillTx/>
                          <a:latin typeface="Libre Franklin" pitchFamily="2" charset="77"/>
                          <a:ea typeface="+mn-ea"/>
                          <a:cs typeface="+mn-cs"/>
                        </a:rPr>
                      </a:br>
                      <a:endParaRPr kumimoji="0" lang="en-CA" sz="1000" b="0" i="0" u="none" strike="noStrike" kern="1200" cap="none" spc="0" normalizeH="0" baseline="0" noProof="0" dirty="0">
                        <a:ln>
                          <a:noFill/>
                        </a:ln>
                        <a:solidFill>
                          <a:schemeClr val="bg1"/>
                        </a:solidFill>
                        <a:effectLst/>
                        <a:uLnTx/>
                        <a:uFillTx/>
                        <a:latin typeface="Libre Franklin" pitchFamily="2" charset="77"/>
                        <a:ea typeface="+mn-ea"/>
                        <a:cs typeface="+mn-cs"/>
                      </a:endParaRPr>
                    </a:p>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CA" sz="1000" b="0" i="0" u="none" strike="noStrike" kern="1200" cap="none" spc="0" normalizeH="0" baseline="0" noProof="0" dirty="0">
                        <a:ln>
                          <a:noFill/>
                        </a:ln>
                        <a:solidFill>
                          <a:schemeClr val="bg1"/>
                        </a:solidFill>
                        <a:effectLst/>
                        <a:uLnTx/>
                        <a:uFillTx/>
                        <a:latin typeface="Libre Franklin" pitchFamily="2" charset="77"/>
                        <a:ea typeface="+mn-ea"/>
                        <a:cs typeface="+mn-cs"/>
                      </a:endParaRP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CA" sz="1000" b="0" i="0" u="none" strike="noStrike" kern="1200" cap="none" spc="0" normalizeH="0" baseline="0" noProof="0" dirty="0">
                        <a:ln>
                          <a:noFill/>
                        </a:ln>
                        <a:solidFill>
                          <a:schemeClr val="bg1"/>
                        </a:solidFill>
                        <a:effectLst/>
                        <a:uLnTx/>
                        <a:uFillTx/>
                        <a:latin typeface="Libre Franklin" pitchFamily="2" charset="77"/>
                        <a:ea typeface="+mn-ea"/>
                        <a:cs typeface="+mn-cs"/>
                      </a:endParaRP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CA" sz="1000" b="0" i="0" u="none" strike="noStrike" kern="1200" cap="none" spc="0" normalizeH="0" baseline="0" noProof="0" dirty="0">
                        <a:ln>
                          <a:noFill/>
                        </a:ln>
                        <a:solidFill>
                          <a:schemeClr val="bg1"/>
                        </a:solidFill>
                        <a:effectLst/>
                        <a:uLnTx/>
                        <a:uFillTx/>
                        <a:latin typeface="Libre Franklin" pitchFamily="2" charset="77"/>
                        <a:ea typeface="+mn-ea"/>
                        <a:cs typeface="+mn-cs"/>
                      </a:endParaRP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CA" sz="1000" b="0" i="0" u="none" strike="noStrike" kern="1200" cap="none" spc="0" normalizeH="0" baseline="0" noProof="0" dirty="0">
                        <a:ln>
                          <a:noFill/>
                        </a:ln>
                        <a:solidFill>
                          <a:schemeClr val="bg1"/>
                        </a:solidFill>
                        <a:effectLst/>
                        <a:uLnTx/>
                        <a:uFillTx/>
                        <a:latin typeface="Libre Franklin" pitchFamily="2" charset="77"/>
                        <a:ea typeface="+mn-ea"/>
                        <a:cs typeface="+mn-cs"/>
                      </a:endParaRP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CA" sz="1000" b="0" i="0" u="none" strike="noStrike" kern="1200" cap="none" spc="0" normalizeH="0" baseline="0" noProof="0" dirty="0">
                        <a:ln>
                          <a:noFill/>
                        </a:ln>
                        <a:solidFill>
                          <a:schemeClr val="bg1"/>
                        </a:solidFill>
                        <a:effectLst/>
                        <a:uLnTx/>
                        <a:uFillTx/>
                        <a:latin typeface="Libre Franklin" pitchFamily="2" charset="77"/>
                        <a:ea typeface="+mn-ea"/>
                        <a:cs typeface="+mn-cs"/>
                      </a:endParaRP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2257201"/>
                  </a:ext>
                </a:extLst>
              </a:tr>
            </a:tbl>
          </a:graphicData>
        </a:graphic>
      </p:graphicFrame>
      <p:cxnSp>
        <p:nvCxnSpPr>
          <p:cNvPr id="26" name="Straight Connector 25">
            <a:extLst>
              <a:ext uri="{FF2B5EF4-FFF2-40B4-BE49-F238E27FC236}">
                <a16:creationId xmlns:a16="http://schemas.microsoft.com/office/drawing/2014/main" id="{66200223-A924-0E43-B97B-CE7F9D963CC9}"/>
              </a:ext>
            </a:extLst>
          </p:cNvPr>
          <p:cNvCxnSpPr>
            <a:cxnSpLocks/>
          </p:cNvCxnSpPr>
          <p:nvPr/>
        </p:nvCxnSpPr>
        <p:spPr>
          <a:xfrm>
            <a:off x="0" y="3085430"/>
            <a:ext cx="7006856"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0AFA3ECA-1FE6-DB49-BAAE-19172E67E985}"/>
              </a:ext>
            </a:extLst>
          </p:cNvPr>
          <p:cNvSpPr>
            <a:spLocks noChangeAspect="1"/>
          </p:cNvSpPr>
          <p:nvPr/>
        </p:nvSpPr>
        <p:spPr>
          <a:xfrm>
            <a:off x="986320" y="2754799"/>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BFCFD406-8AA9-E342-A1E0-E8475D2AE3C3}"/>
              </a:ext>
            </a:extLst>
          </p:cNvPr>
          <p:cNvSpPr>
            <a:spLocks noChangeAspect="1"/>
          </p:cNvSpPr>
          <p:nvPr/>
        </p:nvSpPr>
        <p:spPr>
          <a:xfrm>
            <a:off x="2413734" y="2754799"/>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A1B9ADC9-9E55-9940-901D-4C607DFDCFFF}"/>
              </a:ext>
            </a:extLst>
          </p:cNvPr>
          <p:cNvSpPr>
            <a:spLocks noChangeAspect="1"/>
          </p:cNvSpPr>
          <p:nvPr/>
        </p:nvSpPr>
        <p:spPr>
          <a:xfrm>
            <a:off x="3841148" y="2754799"/>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D347A02F-BAD0-DE4F-AC12-E6C1426B53CC}"/>
              </a:ext>
            </a:extLst>
          </p:cNvPr>
          <p:cNvSpPr>
            <a:spLocks noChangeAspect="1"/>
          </p:cNvSpPr>
          <p:nvPr/>
        </p:nvSpPr>
        <p:spPr>
          <a:xfrm>
            <a:off x="5268562" y="2754799"/>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7CD80DEB-1E99-8E44-A40A-0663EA25F81F}"/>
              </a:ext>
            </a:extLst>
          </p:cNvPr>
          <p:cNvSpPr>
            <a:spLocks noChangeAspect="1"/>
          </p:cNvSpPr>
          <p:nvPr/>
        </p:nvSpPr>
        <p:spPr>
          <a:xfrm>
            <a:off x="6695976" y="2754799"/>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B7FE48F7-22EB-504C-B2A5-021A62B7B8D9}"/>
              </a:ext>
            </a:extLst>
          </p:cNvPr>
          <p:cNvCxnSpPr/>
          <p:nvPr/>
        </p:nvCxnSpPr>
        <p:spPr>
          <a:xfrm>
            <a:off x="8015288" y="0"/>
            <a:ext cx="0" cy="68580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39" name="Graphic 38">
            <a:extLst>
              <a:ext uri="{FF2B5EF4-FFF2-40B4-BE49-F238E27FC236}">
                <a16:creationId xmlns:a16="http://schemas.microsoft.com/office/drawing/2014/main" id="{2B2279F1-FE29-BD46-B8C2-077E6A6C1D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17090" y="2922502"/>
            <a:ext cx="190500" cy="304800"/>
          </a:xfrm>
          <a:prstGeom prst="rect">
            <a:avLst/>
          </a:prstGeom>
        </p:spPr>
      </p:pic>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BASIC EMPLOYEE COVID AWARENESS</a:t>
            </a:r>
            <a:r>
              <a:rPr lang="en-CA" sz="1050" dirty="0">
                <a:solidFill>
                  <a:prstClr val="black"/>
                </a:solidFill>
                <a:latin typeface="Manrope" pitchFamily="2" charset="0"/>
              </a:rPr>
              <a:t>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6</a:t>
            </a:fld>
            <a:r>
              <a:rPr lang="en-CA" sz="1050" dirty="0">
                <a:solidFill>
                  <a:prstClr val="black"/>
                </a:solidFill>
                <a:latin typeface="Manrope" pitchFamily="2" charset="0"/>
              </a:rPr>
              <a:t>  </a:t>
            </a:r>
            <a:endParaRPr lang="en-US" sz="1050"/>
          </a:p>
        </p:txBody>
      </p:sp>
      <p:pic>
        <p:nvPicPr>
          <p:cNvPr id="31" name="Graphic 30">
            <a:extLst>
              <a:ext uri="{FF2B5EF4-FFF2-40B4-BE49-F238E27FC236}">
                <a16:creationId xmlns:a16="http://schemas.microsoft.com/office/drawing/2014/main" id="{BCFB79AB-1B68-4043-AAF3-5AD75660BF59}"/>
              </a:ext>
            </a:extLst>
          </p:cNvPr>
          <p:cNvPicPr>
            <a:picLocks noChangeAspect="1"/>
          </p:cNvPicPr>
          <p:nvPr/>
        </p:nvPicPr>
        <p:blipFill rotWithShape="1">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l="-5305" b="72691"/>
          <a:stretch/>
        </p:blipFill>
        <p:spPr>
          <a:xfrm flipH="1">
            <a:off x="1549383" y="5509767"/>
            <a:ext cx="5198888" cy="1348234"/>
          </a:xfrm>
          <a:prstGeom prst="rect">
            <a:avLst/>
          </a:prstGeom>
        </p:spPr>
      </p:pic>
      <p:pic>
        <p:nvPicPr>
          <p:cNvPr id="36" name="Graphic 35">
            <a:extLst>
              <a:ext uri="{FF2B5EF4-FFF2-40B4-BE49-F238E27FC236}">
                <a16:creationId xmlns:a16="http://schemas.microsoft.com/office/drawing/2014/main" id="{3FA38037-3215-5F47-9BF2-72A0F9430EA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42616" y="2972942"/>
            <a:ext cx="206460" cy="211734"/>
          </a:xfrm>
          <a:prstGeom prst="rect">
            <a:avLst/>
          </a:prstGeom>
        </p:spPr>
      </p:pic>
      <p:pic>
        <p:nvPicPr>
          <p:cNvPr id="45" name="Graphic 44">
            <a:extLst>
              <a:ext uri="{FF2B5EF4-FFF2-40B4-BE49-F238E27FC236}">
                <a16:creationId xmlns:a16="http://schemas.microsoft.com/office/drawing/2014/main" id="{C2563356-EEC3-B646-A5A0-64BEC94034A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73144" y="2972942"/>
            <a:ext cx="206460" cy="211734"/>
          </a:xfrm>
          <a:prstGeom prst="rect">
            <a:avLst/>
          </a:prstGeom>
        </p:spPr>
      </p:pic>
      <p:pic>
        <p:nvPicPr>
          <p:cNvPr id="46" name="Graphic 45">
            <a:extLst>
              <a:ext uri="{FF2B5EF4-FFF2-40B4-BE49-F238E27FC236}">
                <a16:creationId xmlns:a16="http://schemas.microsoft.com/office/drawing/2014/main" id="{2AC1125B-0E5E-794E-83B8-6F42DF2039B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03672" y="2972942"/>
            <a:ext cx="206460" cy="211734"/>
          </a:xfrm>
          <a:prstGeom prst="rect">
            <a:avLst/>
          </a:prstGeom>
        </p:spPr>
      </p:pic>
      <p:pic>
        <p:nvPicPr>
          <p:cNvPr id="47" name="Graphic 46">
            <a:extLst>
              <a:ext uri="{FF2B5EF4-FFF2-40B4-BE49-F238E27FC236}">
                <a16:creationId xmlns:a16="http://schemas.microsoft.com/office/drawing/2014/main" id="{0AE45EAD-B6CC-7343-AF56-8FB3CC750D0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34200" y="2972942"/>
            <a:ext cx="206460" cy="211734"/>
          </a:xfrm>
          <a:prstGeom prst="rect">
            <a:avLst/>
          </a:prstGeom>
        </p:spPr>
      </p:pic>
      <p:sp>
        <p:nvSpPr>
          <p:cNvPr id="35" name="Rectangle 34">
            <a:extLst>
              <a:ext uri="{FF2B5EF4-FFF2-40B4-BE49-F238E27FC236}">
                <a16:creationId xmlns:a16="http://schemas.microsoft.com/office/drawing/2014/main" id="{40C8DA32-B7B8-4941-A851-DBC9F0B1D621}"/>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143152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8C15BA3-9F03-6143-8C88-FCC3282627B1}"/>
              </a:ext>
            </a:extLst>
          </p:cNvPr>
          <p:cNvSpPr/>
          <p:nvPr/>
        </p:nvSpPr>
        <p:spPr>
          <a:xfrm>
            <a:off x="1" y="0"/>
            <a:ext cx="12192000" cy="6858000"/>
          </a:xfrm>
          <a:prstGeom prst="rect">
            <a:avLst/>
          </a:prstGeom>
          <a:solidFill>
            <a:srgbClr val="244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2000"/>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chemeClr val="bg1"/>
                </a:solidFill>
                <a:latin typeface="Oswald" pitchFamily="2" charset="77"/>
              </a:rPr>
              <a:t>COVID-19 Protective Measures</a:t>
            </a:r>
          </a:p>
          <a:p>
            <a:pPr>
              <a:lnSpc>
                <a:spcPct val="110000"/>
              </a:lnSpc>
            </a:pPr>
            <a:r>
              <a:rPr lang="en-US" sz="2000" dirty="0">
                <a:solidFill>
                  <a:srgbClr val="5BA6DC"/>
                </a:solidFill>
                <a:latin typeface="Oswald" pitchFamily="2" charset="77"/>
              </a:rPr>
              <a:t>Recently, our company has implemented several measures, including:</a:t>
            </a:r>
          </a:p>
        </p:txBody>
      </p:sp>
      <p:sp>
        <p:nvSpPr>
          <p:cNvPr id="8" name="Triangle 7">
            <a:extLst>
              <a:ext uri="{FF2B5EF4-FFF2-40B4-BE49-F238E27FC236}">
                <a16:creationId xmlns:a16="http://schemas.microsoft.com/office/drawing/2014/main" id="{AAF9D0BC-6D0B-EA4D-9CF8-8ABDEF9AD547}"/>
              </a:ext>
            </a:extLst>
          </p:cNvPr>
          <p:cNvSpPr/>
          <p:nvPr/>
        </p:nvSpPr>
        <p:spPr>
          <a:xfrm rot="5400000">
            <a:off x="-122620" y="41138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84010" y="5871366"/>
            <a:ext cx="1273892" cy="1135640"/>
          </a:xfrm>
          <a:prstGeom prst="rect">
            <a:avLst/>
          </a:prstGeom>
        </p:spPr>
      </p:pic>
      <p:pic>
        <p:nvPicPr>
          <p:cNvPr id="35" name="Picture 34">
            <a:extLst>
              <a:ext uri="{FF2B5EF4-FFF2-40B4-BE49-F238E27FC236}">
                <a16:creationId xmlns:a16="http://schemas.microsoft.com/office/drawing/2014/main" id="{8775617C-AEB7-064B-9592-03A694653D34}"/>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8009681" y="0"/>
            <a:ext cx="4182319" cy="6858000"/>
          </a:xfrm>
          <a:prstGeom prst="rect">
            <a:avLst/>
          </a:prstGeom>
        </p:spPr>
      </p:pic>
      <p:sp>
        <p:nvSpPr>
          <p:cNvPr id="15" name="Rectangle 14">
            <a:extLst>
              <a:ext uri="{FF2B5EF4-FFF2-40B4-BE49-F238E27FC236}">
                <a16:creationId xmlns:a16="http://schemas.microsoft.com/office/drawing/2014/main" id="{A210C54D-28E5-5F40-924B-8F451705D241}"/>
              </a:ext>
            </a:extLst>
          </p:cNvPr>
          <p:cNvSpPr/>
          <p:nvPr/>
        </p:nvSpPr>
        <p:spPr>
          <a:xfrm>
            <a:off x="-12128708" y="2449754"/>
            <a:ext cx="4838013" cy="506373"/>
          </a:xfrm>
          <a:prstGeom prst="rect">
            <a:avLst/>
          </a:prstGeom>
          <a:noFill/>
          <a:ln>
            <a:noFill/>
          </a:ln>
        </p:spPr>
        <p:txBody>
          <a:bodyPr wrap="square">
            <a:noAutofit/>
          </a:bodyPr>
          <a:lstStyle/>
          <a:p>
            <a:pPr algn="ctr" defTabSz="1219170">
              <a:lnSpc>
                <a:spcPct val="90000"/>
              </a:lnSpc>
              <a:spcAft>
                <a:spcPts val="800"/>
              </a:spcAft>
            </a:pPr>
            <a:r>
              <a:rPr lang="en-CA" sz="1600" b="1" dirty="0">
                <a:solidFill>
                  <a:srgbClr val="F8F8F8">
                    <a:lumMod val="10000"/>
                  </a:srgbClr>
                </a:solidFill>
                <a:latin typeface="Times New Roman" panose="02020603050405020304" pitchFamily="18" charset="0"/>
                <a:cs typeface="Times New Roman" panose="02020603050405020304" pitchFamily="18" charset="0"/>
              </a:rPr>
              <a:t>2 meters</a:t>
            </a:r>
            <a:endParaRPr lang="en-CA" sz="1600" dirty="0">
              <a:solidFill>
                <a:srgbClr val="F8F8F8">
                  <a:lumMod val="10000"/>
                </a:srgbClr>
              </a:solidFill>
              <a:latin typeface="Times New Roman" panose="02020603050405020304" pitchFamily="18" charset="0"/>
              <a:cs typeface="Times New Roman" panose="02020603050405020304" pitchFamily="18" charset="0"/>
            </a:endParaRPr>
          </a:p>
          <a:p>
            <a:pPr algn="ctr" defTabSz="1219170">
              <a:lnSpc>
                <a:spcPct val="90000"/>
              </a:lnSpc>
              <a:spcAft>
                <a:spcPts val="800"/>
              </a:spcAft>
            </a:pPr>
            <a:br>
              <a:rPr lang="en-CA" sz="1600" dirty="0">
                <a:solidFill>
                  <a:srgbClr val="F8F8F8">
                    <a:lumMod val="10000"/>
                  </a:srgbClr>
                </a:solidFill>
                <a:latin typeface="Times New Roman" panose="02020603050405020304" pitchFamily="18" charset="0"/>
                <a:cs typeface="Times New Roman" panose="02020603050405020304" pitchFamily="18" charset="0"/>
              </a:rPr>
            </a:br>
            <a:endParaRPr lang="en-US" sz="1600" dirty="0">
              <a:solidFill>
                <a:srgbClr val="F8F8F8">
                  <a:lumMod val="10000"/>
                </a:srgbClr>
              </a:solidFill>
              <a:latin typeface="Times New Roman" panose="02020603050405020304" pitchFamily="18" charset="0"/>
              <a:cs typeface="Times New Roman" panose="02020603050405020304" pitchFamily="18" charset="0"/>
            </a:endParaRPr>
          </a:p>
        </p:txBody>
      </p:sp>
      <p:graphicFrame>
        <p:nvGraphicFramePr>
          <p:cNvPr id="25" name="Table 24">
            <a:extLst>
              <a:ext uri="{FF2B5EF4-FFF2-40B4-BE49-F238E27FC236}">
                <a16:creationId xmlns:a16="http://schemas.microsoft.com/office/drawing/2014/main" id="{4D92DACF-A2AD-084E-B308-B6FD41723203}"/>
              </a:ext>
            </a:extLst>
          </p:cNvPr>
          <p:cNvGraphicFramePr>
            <a:graphicFrameLocks noGrp="1"/>
          </p:cNvGraphicFramePr>
          <p:nvPr>
            <p:extLst>
              <p:ext uri="{D42A27DB-BD31-4B8C-83A1-F6EECF244321}">
                <p14:modId xmlns:p14="http://schemas.microsoft.com/office/powerpoint/2010/main" val="2686768283"/>
              </p:ext>
            </p:extLst>
          </p:nvPr>
        </p:nvGraphicFramePr>
        <p:xfrm>
          <a:off x="609599" y="2197416"/>
          <a:ext cx="7109640" cy="2973990"/>
        </p:xfrm>
        <a:graphic>
          <a:graphicData uri="http://schemas.openxmlformats.org/drawingml/2006/table">
            <a:tbl>
              <a:tblPr firstRow="1" bandRow="1">
                <a:tableStyleId>{5C22544A-7EE6-4342-B048-85BDC9FD1C3A}</a:tableStyleId>
              </a:tblPr>
              <a:tblGrid>
                <a:gridCol w="1421928">
                  <a:extLst>
                    <a:ext uri="{9D8B030D-6E8A-4147-A177-3AD203B41FA5}">
                      <a16:colId xmlns:a16="http://schemas.microsoft.com/office/drawing/2014/main" val="822227214"/>
                    </a:ext>
                  </a:extLst>
                </a:gridCol>
                <a:gridCol w="1421928">
                  <a:extLst>
                    <a:ext uri="{9D8B030D-6E8A-4147-A177-3AD203B41FA5}">
                      <a16:colId xmlns:a16="http://schemas.microsoft.com/office/drawing/2014/main" val="1181374369"/>
                    </a:ext>
                  </a:extLst>
                </a:gridCol>
                <a:gridCol w="1421928">
                  <a:extLst>
                    <a:ext uri="{9D8B030D-6E8A-4147-A177-3AD203B41FA5}">
                      <a16:colId xmlns:a16="http://schemas.microsoft.com/office/drawing/2014/main" val="354228381"/>
                    </a:ext>
                  </a:extLst>
                </a:gridCol>
                <a:gridCol w="1421928">
                  <a:extLst>
                    <a:ext uri="{9D8B030D-6E8A-4147-A177-3AD203B41FA5}">
                      <a16:colId xmlns:a16="http://schemas.microsoft.com/office/drawing/2014/main" val="3574130326"/>
                    </a:ext>
                  </a:extLst>
                </a:gridCol>
                <a:gridCol w="1421928">
                  <a:extLst>
                    <a:ext uri="{9D8B030D-6E8A-4147-A177-3AD203B41FA5}">
                      <a16:colId xmlns:a16="http://schemas.microsoft.com/office/drawing/2014/main" val="1249984641"/>
                    </a:ext>
                  </a:extLst>
                </a:gridCol>
              </a:tblGrid>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A95D4"/>
                          </a:solidFill>
                          <a:effectLst/>
                          <a:uLnTx/>
                          <a:uFillTx/>
                          <a:latin typeface="Oswald" pitchFamily="2" charset="77"/>
                          <a:ea typeface="+mn-ea"/>
                          <a:cs typeface="+mn-cs"/>
                        </a:rPr>
                        <a:t>1</a:t>
                      </a: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A95D4"/>
                          </a:solidFill>
                          <a:effectLst/>
                          <a:uLnTx/>
                          <a:uFillTx/>
                          <a:latin typeface="Oswald" pitchFamily="2" charset="77"/>
                          <a:ea typeface="+mn-ea"/>
                          <a:cs typeface="+mn-cs"/>
                        </a:rPr>
                        <a:t>2</a:t>
                      </a: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33102497"/>
                  </a:ext>
                </a:extLst>
              </a:tr>
              <a:tr h="790415">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7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7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7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7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7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995289"/>
                  </a:ext>
                </a:extLst>
              </a:tr>
              <a:tr h="196609">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CA" sz="1000" b="0" i="0" u="none" strike="noStrike" kern="1200" cap="none" spc="0" normalizeH="0" baseline="0" noProof="0" dirty="0">
                          <a:ln>
                            <a:noFill/>
                          </a:ln>
                          <a:solidFill>
                            <a:schemeClr val="bg1"/>
                          </a:solidFill>
                          <a:effectLst/>
                          <a:uLnTx/>
                          <a:uFillTx/>
                          <a:latin typeface="Libre Franklin" pitchFamily="2" charset="77"/>
                          <a:ea typeface="+mn-ea"/>
                          <a:cs typeface="+mn-cs"/>
                        </a:rPr>
                        <a:t>Installing additional hand sanitizer dispensers and more frequently cleaning often-touched surfaces and common areas</a:t>
                      </a: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CA" sz="1000" b="0" i="0" u="none" strike="noStrike" kern="1200" cap="none" spc="0" normalizeH="0" baseline="0" noProof="0" dirty="0">
                          <a:ln>
                            <a:noFill/>
                          </a:ln>
                          <a:solidFill>
                            <a:schemeClr val="bg1"/>
                          </a:solidFill>
                          <a:effectLst/>
                          <a:uLnTx/>
                          <a:uFillTx/>
                          <a:latin typeface="Libre Franklin" pitchFamily="2" charset="77"/>
                          <a:ea typeface="+mn-ea"/>
                          <a:cs typeface="+mn-cs"/>
                        </a:rPr>
                        <a:t>Managing start times and shift changes and staggering lunch breaks to thoroughly disinfect common areas and promote social distancing</a:t>
                      </a:r>
                    </a:p>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CA" sz="1000" b="0" i="0" u="none" strike="noStrike" kern="1200" cap="none" spc="0" normalizeH="0" baseline="0" noProof="0" dirty="0">
                        <a:ln>
                          <a:noFill/>
                        </a:ln>
                        <a:solidFill>
                          <a:schemeClr val="bg1"/>
                        </a:solidFill>
                        <a:effectLst/>
                        <a:uLnTx/>
                        <a:uFillTx/>
                        <a:latin typeface="Libre Franklin" pitchFamily="2" charset="77"/>
                        <a:ea typeface="+mn-ea"/>
                        <a:cs typeface="+mn-cs"/>
                      </a:endParaRP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CA" sz="1000" b="0" i="0" u="none" strike="noStrike" kern="1200" cap="none" spc="0" normalizeH="0" baseline="0" noProof="0" dirty="0">
                        <a:ln>
                          <a:noFill/>
                        </a:ln>
                        <a:solidFill>
                          <a:schemeClr val="bg1"/>
                        </a:solidFill>
                        <a:effectLst/>
                        <a:uLnTx/>
                        <a:uFillTx/>
                        <a:latin typeface="Libre Franklin" pitchFamily="2" charset="77"/>
                        <a:ea typeface="+mn-ea"/>
                        <a:cs typeface="+mn-cs"/>
                      </a:endParaRP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CA" sz="1000" b="0" i="0" u="none" strike="noStrike" kern="1200" cap="none" spc="0" normalizeH="0" baseline="0" noProof="0" dirty="0">
                        <a:ln>
                          <a:noFill/>
                        </a:ln>
                        <a:solidFill>
                          <a:schemeClr val="bg1"/>
                        </a:solidFill>
                        <a:effectLst/>
                        <a:uLnTx/>
                        <a:uFillTx/>
                        <a:latin typeface="Libre Franklin" pitchFamily="2" charset="77"/>
                        <a:ea typeface="+mn-ea"/>
                        <a:cs typeface="+mn-cs"/>
                      </a:endParaRP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CA" sz="1000" b="0" i="0" u="none" strike="noStrike" kern="1200" cap="none" spc="0" normalizeH="0" baseline="0" noProof="0" dirty="0">
                        <a:ln>
                          <a:noFill/>
                        </a:ln>
                        <a:solidFill>
                          <a:schemeClr val="bg1"/>
                        </a:solidFill>
                        <a:effectLst/>
                        <a:uLnTx/>
                        <a:uFillTx/>
                        <a:latin typeface="Libre Franklin" pitchFamily="2" charset="77"/>
                        <a:ea typeface="+mn-ea"/>
                        <a:cs typeface="+mn-cs"/>
                      </a:endParaRP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2257201"/>
                  </a:ext>
                </a:extLst>
              </a:tr>
            </a:tbl>
          </a:graphicData>
        </a:graphic>
      </p:graphicFrame>
      <p:cxnSp>
        <p:nvCxnSpPr>
          <p:cNvPr id="26" name="Straight Connector 25">
            <a:extLst>
              <a:ext uri="{FF2B5EF4-FFF2-40B4-BE49-F238E27FC236}">
                <a16:creationId xmlns:a16="http://schemas.microsoft.com/office/drawing/2014/main" id="{66200223-A924-0E43-B97B-CE7F9D963CC9}"/>
              </a:ext>
            </a:extLst>
          </p:cNvPr>
          <p:cNvCxnSpPr>
            <a:cxnSpLocks/>
          </p:cNvCxnSpPr>
          <p:nvPr/>
        </p:nvCxnSpPr>
        <p:spPr>
          <a:xfrm>
            <a:off x="0" y="3085430"/>
            <a:ext cx="7006856"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0AFA3ECA-1FE6-DB49-BAAE-19172E67E985}"/>
              </a:ext>
            </a:extLst>
          </p:cNvPr>
          <p:cNvSpPr>
            <a:spLocks noChangeAspect="1"/>
          </p:cNvSpPr>
          <p:nvPr/>
        </p:nvSpPr>
        <p:spPr>
          <a:xfrm>
            <a:off x="986320" y="2754799"/>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BFCFD406-8AA9-E342-A1E0-E8475D2AE3C3}"/>
              </a:ext>
            </a:extLst>
          </p:cNvPr>
          <p:cNvSpPr>
            <a:spLocks noChangeAspect="1"/>
          </p:cNvSpPr>
          <p:nvPr/>
        </p:nvSpPr>
        <p:spPr>
          <a:xfrm>
            <a:off x="2413734" y="2754799"/>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A1B9ADC9-9E55-9940-901D-4C607DFDCFFF}"/>
              </a:ext>
            </a:extLst>
          </p:cNvPr>
          <p:cNvSpPr>
            <a:spLocks noChangeAspect="1"/>
          </p:cNvSpPr>
          <p:nvPr/>
        </p:nvSpPr>
        <p:spPr>
          <a:xfrm>
            <a:off x="3841148" y="2754799"/>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D347A02F-BAD0-DE4F-AC12-E6C1426B53CC}"/>
              </a:ext>
            </a:extLst>
          </p:cNvPr>
          <p:cNvSpPr>
            <a:spLocks noChangeAspect="1"/>
          </p:cNvSpPr>
          <p:nvPr/>
        </p:nvSpPr>
        <p:spPr>
          <a:xfrm>
            <a:off x="5268562" y="2754799"/>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7CD80DEB-1E99-8E44-A40A-0663EA25F81F}"/>
              </a:ext>
            </a:extLst>
          </p:cNvPr>
          <p:cNvSpPr>
            <a:spLocks noChangeAspect="1"/>
          </p:cNvSpPr>
          <p:nvPr/>
        </p:nvSpPr>
        <p:spPr>
          <a:xfrm>
            <a:off x="6695976" y="2754799"/>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B7FE48F7-22EB-504C-B2A5-021A62B7B8D9}"/>
              </a:ext>
            </a:extLst>
          </p:cNvPr>
          <p:cNvCxnSpPr/>
          <p:nvPr/>
        </p:nvCxnSpPr>
        <p:spPr>
          <a:xfrm>
            <a:off x="8015288" y="0"/>
            <a:ext cx="0" cy="68580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39" name="Graphic 38">
            <a:extLst>
              <a:ext uri="{FF2B5EF4-FFF2-40B4-BE49-F238E27FC236}">
                <a16:creationId xmlns:a16="http://schemas.microsoft.com/office/drawing/2014/main" id="{2B2279F1-FE29-BD46-B8C2-077E6A6C1D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17090" y="2922502"/>
            <a:ext cx="190500" cy="304800"/>
          </a:xfrm>
          <a:prstGeom prst="rect">
            <a:avLst/>
          </a:prstGeom>
        </p:spPr>
      </p:pic>
      <p:pic>
        <p:nvPicPr>
          <p:cNvPr id="49" name="Graphic 48">
            <a:extLst>
              <a:ext uri="{FF2B5EF4-FFF2-40B4-BE49-F238E27FC236}">
                <a16:creationId xmlns:a16="http://schemas.microsoft.com/office/drawing/2014/main" id="{C3E62037-B04B-754E-9F3A-B45C6156BA2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02134" y="2944862"/>
            <a:ext cx="279400" cy="279400"/>
          </a:xfrm>
          <a:prstGeom prst="rect">
            <a:avLst/>
          </a:prstGeom>
        </p:spPr>
      </p:pic>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BASIC EMPLOYEE COVID AWARENESS</a:t>
            </a:r>
            <a:r>
              <a:rPr lang="en-CA" sz="1050" dirty="0">
                <a:solidFill>
                  <a:prstClr val="black"/>
                </a:solidFill>
                <a:latin typeface="Manrope" pitchFamily="2" charset="0"/>
              </a:rPr>
              <a:t>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7</a:t>
            </a:fld>
            <a:r>
              <a:rPr lang="en-CA" sz="1050" dirty="0">
                <a:solidFill>
                  <a:prstClr val="black"/>
                </a:solidFill>
                <a:latin typeface="Manrope" pitchFamily="2" charset="0"/>
              </a:rPr>
              <a:t>  </a:t>
            </a:r>
            <a:endParaRPr lang="en-US" sz="1050"/>
          </a:p>
        </p:txBody>
      </p:sp>
      <p:pic>
        <p:nvPicPr>
          <p:cNvPr id="36" name="Graphic 35">
            <a:extLst>
              <a:ext uri="{FF2B5EF4-FFF2-40B4-BE49-F238E27FC236}">
                <a16:creationId xmlns:a16="http://schemas.microsoft.com/office/drawing/2014/main" id="{C6EEADD5-D9EC-4641-9909-8054AF24B822}"/>
              </a:ext>
            </a:extLst>
          </p:cNvPr>
          <p:cNvPicPr>
            <a:picLocks noChangeAspect="1"/>
          </p:cNvPicPr>
          <p:nvPr/>
        </p:nvPicPr>
        <p:blipFill rotWithShape="1">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l="-5305" b="72691"/>
          <a:stretch/>
        </p:blipFill>
        <p:spPr>
          <a:xfrm flipH="1">
            <a:off x="1549383" y="5509767"/>
            <a:ext cx="5198888" cy="1348234"/>
          </a:xfrm>
          <a:prstGeom prst="rect">
            <a:avLst/>
          </a:prstGeom>
        </p:spPr>
      </p:pic>
      <p:pic>
        <p:nvPicPr>
          <p:cNvPr id="38" name="Graphic 37">
            <a:extLst>
              <a:ext uri="{FF2B5EF4-FFF2-40B4-BE49-F238E27FC236}">
                <a16:creationId xmlns:a16="http://schemas.microsoft.com/office/drawing/2014/main" id="{77A53255-F56B-E543-AF94-6CF5AD1A701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073144" y="2972942"/>
            <a:ext cx="206460" cy="211734"/>
          </a:xfrm>
          <a:prstGeom prst="rect">
            <a:avLst/>
          </a:prstGeom>
        </p:spPr>
      </p:pic>
      <p:pic>
        <p:nvPicPr>
          <p:cNvPr id="40" name="Graphic 39">
            <a:extLst>
              <a:ext uri="{FF2B5EF4-FFF2-40B4-BE49-F238E27FC236}">
                <a16:creationId xmlns:a16="http://schemas.microsoft.com/office/drawing/2014/main" id="{E71B0C56-054B-D44C-A161-B25303D9132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03672" y="2972942"/>
            <a:ext cx="206460" cy="211734"/>
          </a:xfrm>
          <a:prstGeom prst="rect">
            <a:avLst/>
          </a:prstGeom>
        </p:spPr>
      </p:pic>
      <p:pic>
        <p:nvPicPr>
          <p:cNvPr id="41" name="Graphic 40">
            <a:extLst>
              <a:ext uri="{FF2B5EF4-FFF2-40B4-BE49-F238E27FC236}">
                <a16:creationId xmlns:a16="http://schemas.microsoft.com/office/drawing/2014/main" id="{E80C4607-1622-074E-A006-698FA06C489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934200" y="2972942"/>
            <a:ext cx="206460" cy="211734"/>
          </a:xfrm>
          <a:prstGeom prst="rect">
            <a:avLst/>
          </a:prstGeom>
        </p:spPr>
      </p:pic>
      <p:sp>
        <p:nvSpPr>
          <p:cNvPr id="27" name="Rectangle 26">
            <a:extLst>
              <a:ext uri="{FF2B5EF4-FFF2-40B4-BE49-F238E27FC236}">
                <a16:creationId xmlns:a16="http://schemas.microsoft.com/office/drawing/2014/main" id="{D26E252F-775D-B84B-A939-D103D6D41E66}"/>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394443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8C15BA3-9F03-6143-8C88-FCC3282627B1}"/>
              </a:ext>
            </a:extLst>
          </p:cNvPr>
          <p:cNvSpPr/>
          <p:nvPr/>
        </p:nvSpPr>
        <p:spPr>
          <a:xfrm>
            <a:off x="1" y="0"/>
            <a:ext cx="12192000" cy="6858000"/>
          </a:xfrm>
          <a:prstGeom prst="rect">
            <a:avLst/>
          </a:prstGeom>
          <a:solidFill>
            <a:srgbClr val="244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EC32BBCB-C71A-1048-AC28-F2E664F555FB}"/>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017659" y="0"/>
            <a:ext cx="4174342" cy="6858000"/>
          </a:xfrm>
          <a:prstGeom prst="rect">
            <a:avLst/>
          </a:prstGeom>
        </p:spPr>
      </p:pic>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2000"/>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chemeClr val="bg1"/>
                </a:solidFill>
                <a:latin typeface="Oswald" pitchFamily="2" charset="77"/>
              </a:rPr>
              <a:t>COVID-19 Protective Measures</a:t>
            </a:r>
          </a:p>
          <a:p>
            <a:pPr>
              <a:lnSpc>
                <a:spcPct val="110000"/>
              </a:lnSpc>
            </a:pPr>
            <a:r>
              <a:rPr lang="en-US" sz="2000" dirty="0">
                <a:solidFill>
                  <a:srgbClr val="5BA6DC"/>
                </a:solidFill>
                <a:latin typeface="Oswald" pitchFamily="2" charset="77"/>
              </a:rPr>
              <a:t>Recently, our company has implemented several measures, including:</a:t>
            </a:r>
          </a:p>
        </p:txBody>
      </p:sp>
      <p:sp>
        <p:nvSpPr>
          <p:cNvPr id="8" name="Triangle 7">
            <a:extLst>
              <a:ext uri="{FF2B5EF4-FFF2-40B4-BE49-F238E27FC236}">
                <a16:creationId xmlns:a16="http://schemas.microsoft.com/office/drawing/2014/main" id="{AAF9D0BC-6D0B-EA4D-9CF8-8ABDEF9AD547}"/>
              </a:ext>
            </a:extLst>
          </p:cNvPr>
          <p:cNvSpPr/>
          <p:nvPr/>
        </p:nvSpPr>
        <p:spPr>
          <a:xfrm rot="5400000">
            <a:off x="-122620" y="41138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84010" y="5871366"/>
            <a:ext cx="1273892" cy="1135640"/>
          </a:xfrm>
          <a:prstGeom prst="rect">
            <a:avLst/>
          </a:prstGeom>
        </p:spPr>
      </p:pic>
      <p:graphicFrame>
        <p:nvGraphicFramePr>
          <p:cNvPr id="25" name="Table 24">
            <a:extLst>
              <a:ext uri="{FF2B5EF4-FFF2-40B4-BE49-F238E27FC236}">
                <a16:creationId xmlns:a16="http://schemas.microsoft.com/office/drawing/2014/main" id="{4D92DACF-A2AD-084E-B308-B6FD41723203}"/>
              </a:ext>
            </a:extLst>
          </p:cNvPr>
          <p:cNvGraphicFramePr>
            <a:graphicFrameLocks noGrp="1"/>
          </p:cNvGraphicFramePr>
          <p:nvPr>
            <p:extLst>
              <p:ext uri="{D42A27DB-BD31-4B8C-83A1-F6EECF244321}">
                <p14:modId xmlns:p14="http://schemas.microsoft.com/office/powerpoint/2010/main" val="2417516544"/>
              </p:ext>
            </p:extLst>
          </p:nvPr>
        </p:nvGraphicFramePr>
        <p:xfrm>
          <a:off x="609599" y="2197416"/>
          <a:ext cx="7109640" cy="2973990"/>
        </p:xfrm>
        <a:graphic>
          <a:graphicData uri="http://schemas.openxmlformats.org/drawingml/2006/table">
            <a:tbl>
              <a:tblPr firstRow="1" bandRow="1">
                <a:tableStyleId>{5C22544A-7EE6-4342-B048-85BDC9FD1C3A}</a:tableStyleId>
              </a:tblPr>
              <a:tblGrid>
                <a:gridCol w="1421928">
                  <a:extLst>
                    <a:ext uri="{9D8B030D-6E8A-4147-A177-3AD203B41FA5}">
                      <a16:colId xmlns:a16="http://schemas.microsoft.com/office/drawing/2014/main" val="822227214"/>
                    </a:ext>
                  </a:extLst>
                </a:gridCol>
                <a:gridCol w="1421928">
                  <a:extLst>
                    <a:ext uri="{9D8B030D-6E8A-4147-A177-3AD203B41FA5}">
                      <a16:colId xmlns:a16="http://schemas.microsoft.com/office/drawing/2014/main" val="1181374369"/>
                    </a:ext>
                  </a:extLst>
                </a:gridCol>
                <a:gridCol w="1421928">
                  <a:extLst>
                    <a:ext uri="{9D8B030D-6E8A-4147-A177-3AD203B41FA5}">
                      <a16:colId xmlns:a16="http://schemas.microsoft.com/office/drawing/2014/main" val="354228381"/>
                    </a:ext>
                  </a:extLst>
                </a:gridCol>
                <a:gridCol w="1421928">
                  <a:extLst>
                    <a:ext uri="{9D8B030D-6E8A-4147-A177-3AD203B41FA5}">
                      <a16:colId xmlns:a16="http://schemas.microsoft.com/office/drawing/2014/main" val="3574130326"/>
                    </a:ext>
                  </a:extLst>
                </a:gridCol>
                <a:gridCol w="1421928">
                  <a:extLst>
                    <a:ext uri="{9D8B030D-6E8A-4147-A177-3AD203B41FA5}">
                      <a16:colId xmlns:a16="http://schemas.microsoft.com/office/drawing/2014/main" val="1249984641"/>
                    </a:ext>
                  </a:extLst>
                </a:gridCol>
              </a:tblGrid>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A95D4"/>
                          </a:solidFill>
                          <a:effectLst/>
                          <a:uLnTx/>
                          <a:uFillTx/>
                          <a:latin typeface="Oswald" pitchFamily="2" charset="77"/>
                          <a:ea typeface="+mn-ea"/>
                          <a:cs typeface="+mn-cs"/>
                        </a:rPr>
                        <a:t>1</a:t>
                      </a: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A95D4"/>
                          </a:solidFill>
                          <a:effectLst/>
                          <a:uLnTx/>
                          <a:uFillTx/>
                          <a:latin typeface="Oswald" pitchFamily="2" charset="77"/>
                          <a:ea typeface="+mn-ea"/>
                          <a:cs typeface="+mn-cs"/>
                        </a:rPr>
                        <a:t>2</a:t>
                      </a: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A95D4"/>
                          </a:solidFill>
                          <a:effectLst/>
                          <a:uLnTx/>
                          <a:uFillTx/>
                          <a:latin typeface="Oswald" pitchFamily="2" charset="77"/>
                          <a:ea typeface="+mn-ea"/>
                          <a:cs typeface="+mn-cs"/>
                        </a:rPr>
                        <a:t>3</a:t>
                      </a: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33102497"/>
                  </a:ext>
                </a:extLst>
              </a:tr>
              <a:tr h="790415">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7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7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7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7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7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995289"/>
                  </a:ext>
                </a:extLst>
              </a:tr>
              <a:tr h="196609">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CA" sz="1000" b="0" i="0" u="none" strike="noStrike" kern="1200" cap="none" spc="0" normalizeH="0" baseline="0" noProof="0" dirty="0">
                          <a:ln>
                            <a:noFill/>
                          </a:ln>
                          <a:solidFill>
                            <a:schemeClr val="bg1"/>
                          </a:solidFill>
                          <a:effectLst/>
                          <a:uLnTx/>
                          <a:uFillTx/>
                          <a:latin typeface="Libre Franklin" pitchFamily="2" charset="77"/>
                          <a:ea typeface="+mn-ea"/>
                          <a:cs typeface="+mn-cs"/>
                        </a:rPr>
                        <a:t>Installing additional hand sanitizer dispensers and more frequently cleaning often-touched </a:t>
                      </a:r>
                      <a:r>
                        <a:rPr kumimoji="0" lang="en-CA" sz="1000" b="0" i="0" u="none" strike="noStrike" kern="1200" cap="none" spc="0" normalizeH="0" baseline="0" noProof="0" dirty="0" err="1">
                          <a:ln>
                            <a:noFill/>
                          </a:ln>
                          <a:solidFill>
                            <a:schemeClr val="bg1"/>
                          </a:solidFill>
                          <a:effectLst/>
                          <a:uLnTx/>
                          <a:uFillTx/>
                          <a:latin typeface="Libre Franklin" pitchFamily="2" charset="77"/>
                          <a:ea typeface="+mn-ea"/>
                          <a:cs typeface="+mn-cs"/>
                        </a:rPr>
                        <a:t>surfacse</a:t>
                      </a:r>
                      <a:r>
                        <a:rPr kumimoji="0" lang="en-CA" sz="1000" b="0" i="0" u="none" strike="noStrike" kern="1200" cap="none" spc="0" normalizeH="0" baseline="0" noProof="0" dirty="0">
                          <a:ln>
                            <a:noFill/>
                          </a:ln>
                          <a:solidFill>
                            <a:schemeClr val="bg1"/>
                          </a:solidFill>
                          <a:effectLst/>
                          <a:uLnTx/>
                          <a:uFillTx/>
                          <a:latin typeface="Libre Franklin" pitchFamily="2" charset="77"/>
                          <a:ea typeface="+mn-ea"/>
                          <a:cs typeface="+mn-cs"/>
                        </a:rPr>
                        <a:t> and common areas</a:t>
                      </a: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CA" sz="1000" b="0" i="0" u="none" strike="noStrike" kern="1200" cap="none" spc="0" normalizeH="0" baseline="0" noProof="0" dirty="0">
                          <a:ln>
                            <a:noFill/>
                          </a:ln>
                          <a:solidFill>
                            <a:schemeClr val="bg1"/>
                          </a:solidFill>
                          <a:effectLst/>
                          <a:uLnTx/>
                          <a:uFillTx/>
                          <a:latin typeface="Libre Franklin" pitchFamily="2" charset="77"/>
                          <a:ea typeface="+mn-ea"/>
                          <a:cs typeface="+mn-cs"/>
                        </a:rPr>
                        <a:t>Managing start times and shift changes and staggering lunch breaks to thoroughly disinfect common areas and promote social distancing</a:t>
                      </a:r>
                    </a:p>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CA" sz="1000" b="0" i="0" u="none" strike="noStrike" kern="1200" cap="none" spc="0" normalizeH="0" baseline="0" noProof="0" dirty="0">
                        <a:ln>
                          <a:noFill/>
                        </a:ln>
                        <a:solidFill>
                          <a:schemeClr val="bg1"/>
                        </a:solidFill>
                        <a:effectLst/>
                        <a:uLnTx/>
                        <a:uFillTx/>
                        <a:latin typeface="Libre Franklin" pitchFamily="2" charset="77"/>
                        <a:ea typeface="+mn-ea"/>
                        <a:cs typeface="+mn-cs"/>
                      </a:endParaRP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CA" sz="1000" b="0" i="0" u="none" strike="noStrike" kern="1200" cap="none" spc="0" normalizeH="0" baseline="0" noProof="0" dirty="0">
                          <a:ln>
                            <a:noFill/>
                          </a:ln>
                          <a:solidFill>
                            <a:schemeClr val="bg1"/>
                          </a:solidFill>
                          <a:effectLst/>
                          <a:uLnTx/>
                          <a:uFillTx/>
                          <a:latin typeface="Libre Franklin" pitchFamily="2" charset="77"/>
                          <a:ea typeface="+mn-ea"/>
                          <a:cs typeface="+mn-cs"/>
                        </a:rPr>
                        <a:t>Placing signage throughout buildings to remind employees of proper preventative measures</a:t>
                      </a: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CA" sz="1000" b="0" i="0" u="none" strike="noStrike" kern="1200" cap="none" spc="0" normalizeH="0" baseline="0" noProof="0" dirty="0">
                        <a:ln>
                          <a:noFill/>
                        </a:ln>
                        <a:solidFill>
                          <a:schemeClr val="bg1"/>
                        </a:solidFill>
                        <a:effectLst/>
                        <a:uLnTx/>
                        <a:uFillTx/>
                        <a:latin typeface="Libre Franklin" pitchFamily="2" charset="77"/>
                        <a:ea typeface="+mn-ea"/>
                        <a:cs typeface="+mn-cs"/>
                      </a:endParaRP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CA" sz="1000" b="0" i="0" u="none" strike="noStrike" kern="1200" cap="none" spc="0" normalizeH="0" baseline="0" noProof="0" dirty="0">
                        <a:ln>
                          <a:noFill/>
                        </a:ln>
                        <a:solidFill>
                          <a:schemeClr val="bg1"/>
                        </a:solidFill>
                        <a:effectLst/>
                        <a:uLnTx/>
                        <a:uFillTx/>
                        <a:latin typeface="Libre Franklin" pitchFamily="2" charset="77"/>
                        <a:ea typeface="+mn-ea"/>
                        <a:cs typeface="+mn-cs"/>
                      </a:endParaRP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2257201"/>
                  </a:ext>
                </a:extLst>
              </a:tr>
            </a:tbl>
          </a:graphicData>
        </a:graphic>
      </p:graphicFrame>
      <p:pic>
        <p:nvPicPr>
          <p:cNvPr id="35" name="Picture 34">
            <a:extLst>
              <a:ext uri="{FF2B5EF4-FFF2-40B4-BE49-F238E27FC236}">
                <a16:creationId xmlns:a16="http://schemas.microsoft.com/office/drawing/2014/main" id="{7FF43CE8-37F6-CE40-968C-77362309D124}"/>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8009681" y="0"/>
            <a:ext cx="4182319" cy="6858000"/>
          </a:xfrm>
          <a:prstGeom prst="rect">
            <a:avLst/>
          </a:prstGeom>
        </p:spPr>
      </p:pic>
      <p:cxnSp>
        <p:nvCxnSpPr>
          <p:cNvPr id="26" name="Straight Connector 25">
            <a:extLst>
              <a:ext uri="{FF2B5EF4-FFF2-40B4-BE49-F238E27FC236}">
                <a16:creationId xmlns:a16="http://schemas.microsoft.com/office/drawing/2014/main" id="{66200223-A924-0E43-B97B-CE7F9D963CC9}"/>
              </a:ext>
            </a:extLst>
          </p:cNvPr>
          <p:cNvCxnSpPr>
            <a:cxnSpLocks/>
          </p:cNvCxnSpPr>
          <p:nvPr/>
        </p:nvCxnSpPr>
        <p:spPr>
          <a:xfrm>
            <a:off x="0" y="3085430"/>
            <a:ext cx="7006856"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0AFA3ECA-1FE6-DB49-BAAE-19172E67E985}"/>
              </a:ext>
            </a:extLst>
          </p:cNvPr>
          <p:cNvSpPr>
            <a:spLocks noChangeAspect="1"/>
          </p:cNvSpPr>
          <p:nvPr/>
        </p:nvSpPr>
        <p:spPr>
          <a:xfrm>
            <a:off x="986320" y="2754799"/>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BFCFD406-8AA9-E342-A1E0-E8475D2AE3C3}"/>
              </a:ext>
            </a:extLst>
          </p:cNvPr>
          <p:cNvSpPr>
            <a:spLocks noChangeAspect="1"/>
          </p:cNvSpPr>
          <p:nvPr/>
        </p:nvSpPr>
        <p:spPr>
          <a:xfrm>
            <a:off x="2413734" y="2754799"/>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A1B9ADC9-9E55-9940-901D-4C607DFDCFFF}"/>
              </a:ext>
            </a:extLst>
          </p:cNvPr>
          <p:cNvSpPr>
            <a:spLocks noChangeAspect="1"/>
          </p:cNvSpPr>
          <p:nvPr/>
        </p:nvSpPr>
        <p:spPr>
          <a:xfrm>
            <a:off x="3841148" y="2754799"/>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D347A02F-BAD0-DE4F-AC12-E6C1426B53CC}"/>
              </a:ext>
            </a:extLst>
          </p:cNvPr>
          <p:cNvSpPr>
            <a:spLocks noChangeAspect="1"/>
          </p:cNvSpPr>
          <p:nvPr/>
        </p:nvSpPr>
        <p:spPr>
          <a:xfrm>
            <a:off x="5268562" y="2754799"/>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7CD80DEB-1E99-8E44-A40A-0663EA25F81F}"/>
              </a:ext>
            </a:extLst>
          </p:cNvPr>
          <p:cNvSpPr>
            <a:spLocks noChangeAspect="1"/>
          </p:cNvSpPr>
          <p:nvPr/>
        </p:nvSpPr>
        <p:spPr>
          <a:xfrm>
            <a:off x="6695976" y="2754799"/>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B7FE48F7-22EB-504C-B2A5-021A62B7B8D9}"/>
              </a:ext>
            </a:extLst>
          </p:cNvPr>
          <p:cNvCxnSpPr/>
          <p:nvPr/>
        </p:nvCxnSpPr>
        <p:spPr>
          <a:xfrm>
            <a:off x="8015288" y="0"/>
            <a:ext cx="0" cy="68580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39" name="Graphic 38">
            <a:extLst>
              <a:ext uri="{FF2B5EF4-FFF2-40B4-BE49-F238E27FC236}">
                <a16:creationId xmlns:a16="http://schemas.microsoft.com/office/drawing/2014/main" id="{2B2279F1-FE29-BD46-B8C2-077E6A6C1D3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17090" y="2922502"/>
            <a:ext cx="190500" cy="304800"/>
          </a:xfrm>
          <a:prstGeom prst="rect">
            <a:avLst/>
          </a:prstGeom>
        </p:spPr>
      </p:pic>
      <p:pic>
        <p:nvPicPr>
          <p:cNvPr id="40" name="Graphic 39">
            <a:extLst>
              <a:ext uri="{FF2B5EF4-FFF2-40B4-BE49-F238E27FC236}">
                <a16:creationId xmlns:a16="http://schemas.microsoft.com/office/drawing/2014/main" id="{D28DD4A4-EDF1-B446-89A2-1F6B72F69B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78724" y="2907229"/>
            <a:ext cx="228600" cy="304800"/>
          </a:xfrm>
          <a:prstGeom prst="rect">
            <a:avLst/>
          </a:prstGeom>
        </p:spPr>
      </p:pic>
      <p:pic>
        <p:nvPicPr>
          <p:cNvPr id="49" name="Graphic 48">
            <a:extLst>
              <a:ext uri="{FF2B5EF4-FFF2-40B4-BE49-F238E27FC236}">
                <a16:creationId xmlns:a16="http://schemas.microsoft.com/office/drawing/2014/main" id="{C3E62037-B04B-754E-9F3A-B45C6156BA2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602134" y="2944862"/>
            <a:ext cx="279400" cy="279400"/>
          </a:xfrm>
          <a:prstGeom prst="rect">
            <a:avLst/>
          </a:prstGeom>
        </p:spPr>
      </p:pic>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BASIC EMPLOYEE COVID AWARENESS</a:t>
            </a:r>
            <a:r>
              <a:rPr lang="en-CA" sz="1050" dirty="0">
                <a:solidFill>
                  <a:prstClr val="black"/>
                </a:solidFill>
                <a:latin typeface="Manrope" pitchFamily="2" charset="0"/>
              </a:rPr>
              <a:t>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8</a:t>
            </a:fld>
            <a:r>
              <a:rPr lang="en-CA" sz="1050" dirty="0">
                <a:solidFill>
                  <a:prstClr val="black"/>
                </a:solidFill>
                <a:latin typeface="Manrope" pitchFamily="2" charset="0"/>
              </a:rPr>
              <a:t>  </a:t>
            </a:r>
            <a:endParaRPr lang="en-US" sz="1050"/>
          </a:p>
        </p:txBody>
      </p:sp>
      <p:pic>
        <p:nvPicPr>
          <p:cNvPr id="36" name="Graphic 35">
            <a:extLst>
              <a:ext uri="{FF2B5EF4-FFF2-40B4-BE49-F238E27FC236}">
                <a16:creationId xmlns:a16="http://schemas.microsoft.com/office/drawing/2014/main" id="{597EF5BC-A249-1A41-AF1C-925067FD4EDC}"/>
              </a:ext>
            </a:extLst>
          </p:cNvPr>
          <p:cNvPicPr>
            <a:picLocks noChangeAspect="1"/>
          </p:cNvPicPr>
          <p:nvPr/>
        </p:nvPicPr>
        <p:blipFill rotWithShape="1">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rcRect l="-5305" b="72691"/>
          <a:stretch/>
        </p:blipFill>
        <p:spPr>
          <a:xfrm flipH="1">
            <a:off x="1549383" y="5509767"/>
            <a:ext cx="5198888" cy="1348234"/>
          </a:xfrm>
          <a:prstGeom prst="rect">
            <a:avLst/>
          </a:prstGeom>
        </p:spPr>
      </p:pic>
      <p:pic>
        <p:nvPicPr>
          <p:cNvPr id="41" name="Graphic 40">
            <a:extLst>
              <a:ext uri="{FF2B5EF4-FFF2-40B4-BE49-F238E27FC236}">
                <a16:creationId xmlns:a16="http://schemas.microsoft.com/office/drawing/2014/main" id="{B8F9BDF5-C1CB-C84C-845F-354BBACCA71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503672" y="2972942"/>
            <a:ext cx="206460" cy="211734"/>
          </a:xfrm>
          <a:prstGeom prst="rect">
            <a:avLst/>
          </a:prstGeom>
        </p:spPr>
      </p:pic>
      <p:pic>
        <p:nvPicPr>
          <p:cNvPr id="42" name="Graphic 41">
            <a:extLst>
              <a:ext uri="{FF2B5EF4-FFF2-40B4-BE49-F238E27FC236}">
                <a16:creationId xmlns:a16="http://schemas.microsoft.com/office/drawing/2014/main" id="{ED120B00-AA54-C147-A611-A47264F1F55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934200" y="2972942"/>
            <a:ext cx="206460" cy="211734"/>
          </a:xfrm>
          <a:prstGeom prst="rect">
            <a:avLst/>
          </a:prstGeom>
        </p:spPr>
      </p:pic>
      <p:sp>
        <p:nvSpPr>
          <p:cNvPr id="27" name="Rectangle 26">
            <a:extLst>
              <a:ext uri="{FF2B5EF4-FFF2-40B4-BE49-F238E27FC236}">
                <a16:creationId xmlns:a16="http://schemas.microsoft.com/office/drawing/2014/main" id="{6B33BE4E-E109-FE49-A2ED-76BF7E95C195}"/>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444022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8C15BA3-9F03-6143-8C88-FCC3282627B1}"/>
              </a:ext>
            </a:extLst>
          </p:cNvPr>
          <p:cNvSpPr/>
          <p:nvPr/>
        </p:nvSpPr>
        <p:spPr>
          <a:xfrm>
            <a:off x="1" y="0"/>
            <a:ext cx="12192000" cy="6858000"/>
          </a:xfrm>
          <a:prstGeom prst="rect">
            <a:avLst/>
          </a:prstGeom>
          <a:solidFill>
            <a:srgbClr val="244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BF0FE64E-A5E2-8743-9264-C5A17843336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021256" y="0"/>
            <a:ext cx="4170743" cy="6858000"/>
          </a:xfrm>
          <a:prstGeom prst="rect">
            <a:avLst/>
          </a:prstGeom>
        </p:spPr>
      </p:pic>
      <p:sp>
        <p:nvSpPr>
          <p:cNvPr id="6" name="Title 3">
            <a:extLst>
              <a:ext uri="{FF2B5EF4-FFF2-40B4-BE49-F238E27FC236}">
                <a16:creationId xmlns:a16="http://schemas.microsoft.com/office/drawing/2014/main" id="{13E8D0F8-DBAE-CE4A-AAA7-2C24D87537FE}"/>
              </a:ext>
            </a:extLst>
          </p:cNvPr>
          <p:cNvSpPr txBox="1">
            <a:spLocks/>
          </p:cNvSpPr>
          <p:nvPr/>
        </p:nvSpPr>
        <p:spPr>
          <a:xfrm>
            <a:off x="522942" y="382000"/>
            <a:ext cx="10364452" cy="5762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Manrope" pitchFamily="2" charset="0"/>
                <a:ea typeface="+mj-ea"/>
                <a:cs typeface="+mj-cs"/>
              </a:defRPr>
            </a:lvl1pPr>
          </a:lstStyle>
          <a:p>
            <a:pPr>
              <a:lnSpc>
                <a:spcPct val="110000"/>
              </a:lnSpc>
            </a:pPr>
            <a:r>
              <a:rPr lang="en-US" sz="2800" dirty="0">
                <a:solidFill>
                  <a:schemeClr val="bg1"/>
                </a:solidFill>
                <a:latin typeface="Oswald" pitchFamily="2" charset="77"/>
              </a:rPr>
              <a:t>COVID-19 Protective Measures</a:t>
            </a:r>
          </a:p>
          <a:p>
            <a:pPr>
              <a:lnSpc>
                <a:spcPct val="110000"/>
              </a:lnSpc>
            </a:pPr>
            <a:r>
              <a:rPr lang="en-US" sz="2000" dirty="0">
                <a:solidFill>
                  <a:srgbClr val="5BA6DC"/>
                </a:solidFill>
                <a:latin typeface="Oswald" pitchFamily="2" charset="77"/>
              </a:rPr>
              <a:t>Recently, our company has implemented several measures, including:</a:t>
            </a:r>
          </a:p>
        </p:txBody>
      </p:sp>
      <p:sp>
        <p:nvSpPr>
          <p:cNvPr id="8" name="Triangle 7">
            <a:extLst>
              <a:ext uri="{FF2B5EF4-FFF2-40B4-BE49-F238E27FC236}">
                <a16:creationId xmlns:a16="http://schemas.microsoft.com/office/drawing/2014/main" id="{AAF9D0BC-6D0B-EA4D-9CF8-8ABDEF9AD547}"/>
              </a:ext>
            </a:extLst>
          </p:cNvPr>
          <p:cNvSpPr/>
          <p:nvPr/>
        </p:nvSpPr>
        <p:spPr>
          <a:xfrm rot="5400000">
            <a:off x="-122620" y="411385"/>
            <a:ext cx="679954" cy="434715"/>
          </a:xfrm>
          <a:prstGeom prst="triangle">
            <a:avLst/>
          </a:prstGeom>
          <a:solidFill>
            <a:srgbClr val="B9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82E994E-8332-444B-85A0-66CE132DBCF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84010" y="5871366"/>
            <a:ext cx="1273892" cy="1135640"/>
          </a:xfrm>
          <a:prstGeom prst="rect">
            <a:avLst/>
          </a:prstGeom>
        </p:spPr>
      </p:pic>
      <p:pic>
        <p:nvPicPr>
          <p:cNvPr id="22" name="Graphic 21">
            <a:extLst>
              <a:ext uri="{FF2B5EF4-FFF2-40B4-BE49-F238E27FC236}">
                <a16:creationId xmlns:a16="http://schemas.microsoft.com/office/drawing/2014/main" id="{CD9AF8F3-B90D-B745-B7CE-FBC0C2E1F39A}"/>
              </a:ext>
            </a:extLst>
          </p:cNvPr>
          <p:cNvPicPr>
            <a:picLocks noChangeAspect="1"/>
          </p:cNvPicPr>
          <p:nvPr/>
        </p:nvPicPr>
        <p:blipFill rotWithShape="1">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l="-5305" b="72691"/>
          <a:stretch/>
        </p:blipFill>
        <p:spPr>
          <a:xfrm flipH="1">
            <a:off x="1549383" y="5509767"/>
            <a:ext cx="5198888" cy="1348234"/>
          </a:xfrm>
          <a:prstGeom prst="rect">
            <a:avLst/>
          </a:prstGeom>
        </p:spPr>
      </p:pic>
      <p:graphicFrame>
        <p:nvGraphicFramePr>
          <p:cNvPr id="25" name="Table 24">
            <a:extLst>
              <a:ext uri="{FF2B5EF4-FFF2-40B4-BE49-F238E27FC236}">
                <a16:creationId xmlns:a16="http://schemas.microsoft.com/office/drawing/2014/main" id="{4D92DACF-A2AD-084E-B308-B6FD41723203}"/>
              </a:ext>
            </a:extLst>
          </p:cNvPr>
          <p:cNvGraphicFramePr>
            <a:graphicFrameLocks noGrp="1"/>
          </p:cNvGraphicFramePr>
          <p:nvPr>
            <p:extLst>
              <p:ext uri="{D42A27DB-BD31-4B8C-83A1-F6EECF244321}">
                <p14:modId xmlns:p14="http://schemas.microsoft.com/office/powerpoint/2010/main" val="1147471023"/>
              </p:ext>
            </p:extLst>
          </p:nvPr>
        </p:nvGraphicFramePr>
        <p:xfrm>
          <a:off x="609599" y="2197416"/>
          <a:ext cx="7109640" cy="2973990"/>
        </p:xfrm>
        <a:graphic>
          <a:graphicData uri="http://schemas.openxmlformats.org/drawingml/2006/table">
            <a:tbl>
              <a:tblPr firstRow="1" bandRow="1">
                <a:tableStyleId>{5C22544A-7EE6-4342-B048-85BDC9FD1C3A}</a:tableStyleId>
              </a:tblPr>
              <a:tblGrid>
                <a:gridCol w="1421928">
                  <a:extLst>
                    <a:ext uri="{9D8B030D-6E8A-4147-A177-3AD203B41FA5}">
                      <a16:colId xmlns:a16="http://schemas.microsoft.com/office/drawing/2014/main" val="822227214"/>
                    </a:ext>
                  </a:extLst>
                </a:gridCol>
                <a:gridCol w="1421928">
                  <a:extLst>
                    <a:ext uri="{9D8B030D-6E8A-4147-A177-3AD203B41FA5}">
                      <a16:colId xmlns:a16="http://schemas.microsoft.com/office/drawing/2014/main" val="1181374369"/>
                    </a:ext>
                  </a:extLst>
                </a:gridCol>
                <a:gridCol w="1421928">
                  <a:extLst>
                    <a:ext uri="{9D8B030D-6E8A-4147-A177-3AD203B41FA5}">
                      <a16:colId xmlns:a16="http://schemas.microsoft.com/office/drawing/2014/main" val="354228381"/>
                    </a:ext>
                  </a:extLst>
                </a:gridCol>
                <a:gridCol w="1421928">
                  <a:extLst>
                    <a:ext uri="{9D8B030D-6E8A-4147-A177-3AD203B41FA5}">
                      <a16:colId xmlns:a16="http://schemas.microsoft.com/office/drawing/2014/main" val="3574130326"/>
                    </a:ext>
                  </a:extLst>
                </a:gridCol>
                <a:gridCol w="1421928">
                  <a:extLst>
                    <a:ext uri="{9D8B030D-6E8A-4147-A177-3AD203B41FA5}">
                      <a16:colId xmlns:a16="http://schemas.microsoft.com/office/drawing/2014/main" val="1249984641"/>
                    </a:ext>
                  </a:extLst>
                </a:gridCol>
              </a:tblGrid>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A95D4"/>
                          </a:solidFill>
                          <a:effectLst/>
                          <a:uLnTx/>
                          <a:uFillTx/>
                          <a:latin typeface="Oswald" pitchFamily="2" charset="77"/>
                          <a:ea typeface="+mn-ea"/>
                          <a:cs typeface="+mn-cs"/>
                        </a:rPr>
                        <a:t>1</a:t>
                      </a: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A95D4"/>
                          </a:solidFill>
                          <a:effectLst/>
                          <a:uLnTx/>
                          <a:uFillTx/>
                          <a:latin typeface="Oswald" pitchFamily="2" charset="77"/>
                          <a:ea typeface="+mn-ea"/>
                          <a:cs typeface="+mn-cs"/>
                        </a:rPr>
                        <a:t>2</a:t>
                      </a: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A95D4"/>
                          </a:solidFill>
                          <a:effectLst/>
                          <a:uLnTx/>
                          <a:uFillTx/>
                          <a:latin typeface="Oswald" pitchFamily="2" charset="77"/>
                          <a:ea typeface="+mn-ea"/>
                          <a:cs typeface="+mn-cs"/>
                        </a:rPr>
                        <a:t>3</a:t>
                      </a: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A95D4"/>
                          </a:solidFill>
                          <a:effectLst/>
                          <a:uLnTx/>
                          <a:uFillTx/>
                          <a:latin typeface="Oswald" pitchFamily="2" charset="77"/>
                          <a:ea typeface="+mn-ea"/>
                          <a:cs typeface="+mn-cs"/>
                        </a:rPr>
                        <a:t>4</a:t>
                      </a: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3A95D4"/>
                        </a:solidFill>
                        <a:effectLst/>
                        <a:uLnTx/>
                        <a:uFillTx/>
                        <a:latin typeface="Oswald" pitchFamily="2" charset="77"/>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33102497"/>
                  </a:ext>
                </a:extLst>
              </a:tr>
              <a:tr h="790415">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7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7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7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7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10000"/>
                        </a:lnSpc>
                        <a:spcBef>
                          <a:spcPts val="0"/>
                        </a:spcBef>
                        <a:spcAft>
                          <a:spcPts val="300"/>
                        </a:spcAft>
                        <a:buClr>
                          <a:srgbClr val="1C37AE"/>
                        </a:buClr>
                        <a:buSzTx/>
                        <a:buFont typeface="Arial" panose="020B0604020202020204" pitchFamily="34" charset="0"/>
                        <a:buNone/>
                        <a:tabLst/>
                        <a:defRPr/>
                      </a:pPr>
                      <a:endParaRPr kumimoji="0" lang="en-CA" sz="700" b="0" i="0" u="none" strike="noStrike" kern="1200" cap="none" spc="0" normalizeH="0" baseline="0" noProof="0" dirty="0">
                        <a:ln>
                          <a:noFill/>
                        </a:ln>
                        <a:solidFill>
                          <a:prstClr val="black"/>
                        </a:solidFill>
                        <a:effectLst/>
                        <a:uLnTx/>
                        <a:uFillTx/>
                        <a:latin typeface="Oswald" pitchFamily="2" charset="77"/>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995289"/>
                  </a:ext>
                </a:extLst>
              </a:tr>
              <a:tr h="196609">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CA" sz="1000" b="0" i="0" u="none" strike="noStrike" kern="1200" cap="none" spc="0" normalizeH="0" baseline="0" noProof="0" dirty="0">
                          <a:ln>
                            <a:noFill/>
                          </a:ln>
                          <a:solidFill>
                            <a:schemeClr val="bg1"/>
                          </a:solidFill>
                          <a:effectLst/>
                          <a:uLnTx/>
                          <a:uFillTx/>
                          <a:latin typeface="Libre Franklin" pitchFamily="2" charset="77"/>
                          <a:ea typeface="+mn-ea"/>
                          <a:cs typeface="+mn-cs"/>
                        </a:rPr>
                        <a:t>Installing additional hand sanitizer dispensers and more frequently cleaning often-touched surfaces and common areas</a:t>
                      </a: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CA" sz="1000" b="0" i="0" u="none" strike="noStrike" kern="1200" cap="none" spc="0" normalizeH="0" baseline="0" noProof="0" dirty="0">
                          <a:ln>
                            <a:noFill/>
                          </a:ln>
                          <a:solidFill>
                            <a:schemeClr val="bg1"/>
                          </a:solidFill>
                          <a:effectLst/>
                          <a:uLnTx/>
                          <a:uFillTx/>
                          <a:latin typeface="Libre Franklin" pitchFamily="2" charset="77"/>
                          <a:ea typeface="+mn-ea"/>
                          <a:cs typeface="+mn-cs"/>
                        </a:rPr>
                        <a:t>Managing start times and shift changes and staggering lunch breaks to thoroughly disinfect common areas and promote social distancing</a:t>
                      </a:r>
                    </a:p>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CA" sz="1000" b="0" i="0" u="none" strike="noStrike" kern="1200" cap="none" spc="0" normalizeH="0" baseline="0" noProof="0" dirty="0">
                        <a:ln>
                          <a:noFill/>
                        </a:ln>
                        <a:solidFill>
                          <a:schemeClr val="bg1"/>
                        </a:solidFill>
                        <a:effectLst/>
                        <a:uLnTx/>
                        <a:uFillTx/>
                        <a:latin typeface="Libre Franklin" pitchFamily="2" charset="77"/>
                        <a:ea typeface="+mn-ea"/>
                        <a:cs typeface="+mn-cs"/>
                      </a:endParaRP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CA" sz="1000" b="0" i="0" u="none" strike="noStrike" kern="1200" cap="none" spc="0" normalizeH="0" baseline="0" noProof="0" dirty="0">
                          <a:ln>
                            <a:noFill/>
                          </a:ln>
                          <a:solidFill>
                            <a:schemeClr val="bg1"/>
                          </a:solidFill>
                          <a:effectLst/>
                          <a:uLnTx/>
                          <a:uFillTx/>
                          <a:latin typeface="Libre Franklin" pitchFamily="2" charset="77"/>
                          <a:ea typeface="+mn-ea"/>
                          <a:cs typeface="+mn-cs"/>
                        </a:rPr>
                        <a:t>Placing signage throughout buildings to remind employees of proper preventative measures</a:t>
                      </a: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r>
                        <a:rPr kumimoji="0" lang="en-CA" sz="1000" b="0" i="0" u="none" strike="noStrike" kern="1200" cap="none" spc="0" normalizeH="0" baseline="0" noProof="0" dirty="0">
                          <a:ln>
                            <a:noFill/>
                          </a:ln>
                          <a:solidFill>
                            <a:schemeClr val="bg1"/>
                          </a:solidFill>
                          <a:effectLst/>
                          <a:uLnTx/>
                          <a:uFillTx/>
                          <a:latin typeface="Libre Franklin" pitchFamily="2" charset="77"/>
                          <a:ea typeface="+mn-ea"/>
                          <a:cs typeface="+mn-cs"/>
                        </a:rPr>
                        <a:t>Temporarily closing facilities with confirmed COVID-19  cases for deep cleaning and disinfection</a:t>
                      </a: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0000"/>
                        </a:lnSpc>
                        <a:spcBef>
                          <a:spcPts val="0"/>
                        </a:spcBef>
                        <a:spcAft>
                          <a:spcPts val="600"/>
                        </a:spcAft>
                        <a:buClr>
                          <a:srgbClr val="1C37AE"/>
                        </a:buClr>
                        <a:buSzTx/>
                        <a:buFont typeface="Arial" panose="020B0604020202020204" pitchFamily="34" charset="0"/>
                        <a:buNone/>
                        <a:tabLst/>
                        <a:defRPr/>
                      </a:pPr>
                      <a:endParaRPr kumimoji="0" lang="en-CA" sz="1000" b="0" i="0" u="none" strike="noStrike" kern="1200" cap="none" spc="0" normalizeH="0" baseline="0" noProof="0" dirty="0">
                        <a:ln>
                          <a:noFill/>
                        </a:ln>
                        <a:solidFill>
                          <a:schemeClr val="bg1"/>
                        </a:solidFill>
                        <a:effectLst/>
                        <a:uLnTx/>
                        <a:uFillTx/>
                        <a:latin typeface="Libre Franklin" pitchFamily="2" charset="77"/>
                        <a:ea typeface="+mn-ea"/>
                        <a:cs typeface="+mn-cs"/>
                      </a:endParaRP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2257201"/>
                  </a:ext>
                </a:extLst>
              </a:tr>
            </a:tbl>
          </a:graphicData>
        </a:graphic>
      </p:graphicFrame>
      <p:cxnSp>
        <p:nvCxnSpPr>
          <p:cNvPr id="26" name="Straight Connector 25">
            <a:extLst>
              <a:ext uri="{FF2B5EF4-FFF2-40B4-BE49-F238E27FC236}">
                <a16:creationId xmlns:a16="http://schemas.microsoft.com/office/drawing/2014/main" id="{66200223-A924-0E43-B97B-CE7F9D963CC9}"/>
              </a:ext>
            </a:extLst>
          </p:cNvPr>
          <p:cNvCxnSpPr>
            <a:cxnSpLocks/>
          </p:cNvCxnSpPr>
          <p:nvPr/>
        </p:nvCxnSpPr>
        <p:spPr>
          <a:xfrm>
            <a:off x="0" y="3085430"/>
            <a:ext cx="7006856"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0AFA3ECA-1FE6-DB49-BAAE-19172E67E985}"/>
              </a:ext>
            </a:extLst>
          </p:cNvPr>
          <p:cNvSpPr>
            <a:spLocks noChangeAspect="1"/>
          </p:cNvSpPr>
          <p:nvPr/>
        </p:nvSpPr>
        <p:spPr>
          <a:xfrm>
            <a:off x="986320" y="2754799"/>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BFCFD406-8AA9-E342-A1E0-E8475D2AE3C3}"/>
              </a:ext>
            </a:extLst>
          </p:cNvPr>
          <p:cNvSpPr>
            <a:spLocks noChangeAspect="1"/>
          </p:cNvSpPr>
          <p:nvPr/>
        </p:nvSpPr>
        <p:spPr>
          <a:xfrm>
            <a:off x="2413734" y="2754799"/>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A1B9ADC9-9E55-9940-901D-4C607DFDCFFF}"/>
              </a:ext>
            </a:extLst>
          </p:cNvPr>
          <p:cNvSpPr>
            <a:spLocks noChangeAspect="1"/>
          </p:cNvSpPr>
          <p:nvPr/>
        </p:nvSpPr>
        <p:spPr>
          <a:xfrm>
            <a:off x="3841148" y="2754799"/>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D347A02F-BAD0-DE4F-AC12-E6C1426B53CC}"/>
              </a:ext>
            </a:extLst>
          </p:cNvPr>
          <p:cNvSpPr>
            <a:spLocks noChangeAspect="1"/>
          </p:cNvSpPr>
          <p:nvPr/>
        </p:nvSpPr>
        <p:spPr>
          <a:xfrm>
            <a:off x="5268562" y="2754799"/>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7CD80DEB-1E99-8E44-A40A-0663EA25F81F}"/>
              </a:ext>
            </a:extLst>
          </p:cNvPr>
          <p:cNvSpPr>
            <a:spLocks noChangeAspect="1"/>
          </p:cNvSpPr>
          <p:nvPr/>
        </p:nvSpPr>
        <p:spPr>
          <a:xfrm>
            <a:off x="6695976" y="2754799"/>
            <a:ext cx="650930" cy="650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B7FE48F7-22EB-504C-B2A5-021A62B7B8D9}"/>
              </a:ext>
            </a:extLst>
          </p:cNvPr>
          <p:cNvCxnSpPr/>
          <p:nvPr/>
        </p:nvCxnSpPr>
        <p:spPr>
          <a:xfrm>
            <a:off x="8015288" y="0"/>
            <a:ext cx="0" cy="68580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39" name="Graphic 38">
            <a:extLst>
              <a:ext uri="{FF2B5EF4-FFF2-40B4-BE49-F238E27FC236}">
                <a16:creationId xmlns:a16="http://schemas.microsoft.com/office/drawing/2014/main" id="{2B2279F1-FE29-BD46-B8C2-077E6A6C1D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17090" y="2922502"/>
            <a:ext cx="190500" cy="304800"/>
          </a:xfrm>
          <a:prstGeom prst="rect">
            <a:avLst/>
          </a:prstGeom>
        </p:spPr>
      </p:pic>
      <p:pic>
        <p:nvPicPr>
          <p:cNvPr id="40" name="Graphic 39">
            <a:extLst>
              <a:ext uri="{FF2B5EF4-FFF2-40B4-BE49-F238E27FC236}">
                <a16:creationId xmlns:a16="http://schemas.microsoft.com/office/drawing/2014/main" id="{D28DD4A4-EDF1-B446-89A2-1F6B72F69B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78724" y="2907229"/>
            <a:ext cx="228600" cy="304800"/>
          </a:xfrm>
          <a:prstGeom prst="rect">
            <a:avLst/>
          </a:prstGeom>
        </p:spPr>
      </p:pic>
      <p:pic>
        <p:nvPicPr>
          <p:cNvPr id="41" name="Graphic 40">
            <a:extLst>
              <a:ext uri="{FF2B5EF4-FFF2-40B4-BE49-F238E27FC236}">
                <a16:creationId xmlns:a16="http://schemas.microsoft.com/office/drawing/2014/main" id="{BAB00889-7161-C446-B804-499F54543C5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452078" y="2956851"/>
            <a:ext cx="304800" cy="228600"/>
          </a:xfrm>
          <a:prstGeom prst="rect">
            <a:avLst/>
          </a:prstGeom>
        </p:spPr>
      </p:pic>
      <p:pic>
        <p:nvPicPr>
          <p:cNvPr id="49" name="Graphic 48">
            <a:extLst>
              <a:ext uri="{FF2B5EF4-FFF2-40B4-BE49-F238E27FC236}">
                <a16:creationId xmlns:a16="http://schemas.microsoft.com/office/drawing/2014/main" id="{C3E62037-B04B-754E-9F3A-B45C6156BA2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602134" y="2944862"/>
            <a:ext cx="279400" cy="279400"/>
          </a:xfrm>
          <a:prstGeom prst="rect">
            <a:avLst/>
          </a:prstGeom>
        </p:spPr>
      </p:pic>
      <p:sp>
        <p:nvSpPr>
          <p:cNvPr id="10" name="Rectangle 9">
            <a:extLst>
              <a:ext uri="{FF2B5EF4-FFF2-40B4-BE49-F238E27FC236}">
                <a16:creationId xmlns:a16="http://schemas.microsoft.com/office/drawing/2014/main" id="{EAA727CE-053A-BA47-98BD-B8E627E1AF16}"/>
              </a:ext>
            </a:extLst>
          </p:cNvPr>
          <p:cNvSpPr/>
          <p:nvPr/>
        </p:nvSpPr>
        <p:spPr>
          <a:xfrm>
            <a:off x="9601200" y="6453878"/>
            <a:ext cx="2387797" cy="246221"/>
          </a:xfrm>
          <a:prstGeom prst="rect">
            <a:avLst/>
          </a:prstGeom>
        </p:spPr>
        <p:txBody>
          <a:bodyPr wrap="none">
            <a:noAutofit/>
          </a:bodyPr>
          <a:lstStyle/>
          <a:p>
            <a:pPr algn="r"/>
            <a:r>
              <a:rPr lang="en-CA" sz="700" spc="150" dirty="0">
                <a:solidFill>
                  <a:prstClr val="black"/>
                </a:solidFill>
                <a:latin typeface="Manrope" pitchFamily="2" charset="0"/>
              </a:rPr>
              <a:t>BASIC EMPLOYEE COVID AWARENESS</a:t>
            </a:r>
            <a:r>
              <a:rPr lang="en-CA" sz="1050" dirty="0">
                <a:solidFill>
                  <a:prstClr val="black"/>
                </a:solidFill>
                <a:latin typeface="Manrope" pitchFamily="2" charset="0"/>
              </a:rPr>
              <a:t>   </a:t>
            </a:r>
            <a:r>
              <a:rPr lang="en-CA" sz="1050" dirty="0">
                <a:solidFill>
                  <a:srgbClr val="1C37AE"/>
                </a:solidFill>
                <a:latin typeface="Manrope" pitchFamily="2" charset="0"/>
              </a:rPr>
              <a:t>|</a:t>
            </a:r>
            <a:r>
              <a:rPr lang="en-CA" sz="1050" dirty="0">
                <a:solidFill>
                  <a:srgbClr val="71A2CC"/>
                </a:solidFill>
                <a:latin typeface="Manrope" pitchFamily="2" charset="0"/>
              </a:rPr>
              <a:t> </a:t>
            </a:r>
            <a:r>
              <a:rPr lang="en-CA" sz="1050" dirty="0">
                <a:solidFill>
                  <a:prstClr val="black"/>
                </a:solidFill>
                <a:latin typeface="Manrope" pitchFamily="2" charset="0"/>
              </a:rPr>
              <a:t>  </a:t>
            </a:r>
            <a:fld id="{D1DAF3AA-04D9-F44C-BB4D-BA93A1B71072}" type="slidenum">
              <a:rPr lang="en-CA" sz="1050" dirty="0">
                <a:solidFill>
                  <a:prstClr val="black"/>
                </a:solidFill>
                <a:latin typeface="Manrope" pitchFamily="2" charset="0"/>
              </a:rPr>
              <a:pPr algn="r"/>
              <a:t>9</a:t>
            </a:fld>
            <a:r>
              <a:rPr lang="en-CA" sz="1050" dirty="0">
                <a:solidFill>
                  <a:prstClr val="black"/>
                </a:solidFill>
                <a:latin typeface="Manrope" pitchFamily="2" charset="0"/>
              </a:rPr>
              <a:t>  </a:t>
            </a:r>
            <a:endParaRPr lang="en-US" sz="1050"/>
          </a:p>
        </p:txBody>
      </p:sp>
      <p:pic>
        <p:nvPicPr>
          <p:cNvPr id="36" name="Graphic 35">
            <a:extLst>
              <a:ext uri="{FF2B5EF4-FFF2-40B4-BE49-F238E27FC236}">
                <a16:creationId xmlns:a16="http://schemas.microsoft.com/office/drawing/2014/main" id="{D3E836A0-AC4B-9F49-BD1F-2B43482162F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934200" y="2972942"/>
            <a:ext cx="206460" cy="211734"/>
          </a:xfrm>
          <a:prstGeom prst="rect">
            <a:avLst/>
          </a:prstGeom>
        </p:spPr>
      </p:pic>
      <p:sp>
        <p:nvSpPr>
          <p:cNvPr id="24" name="Rectangle 23">
            <a:extLst>
              <a:ext uri="{FF2B5EF4-FFF2-40B4-BE49-F238E27FC236}">
                <a16:creationId xmlns:a16="http://schemas.microsoft.com/office/drawing/2014/main" id="{A4F6E8D2-5E3C-4348-AD43-C645CF59263E}"/>
              </a:ext>
            </a:extLst>
          </p:cNvPr>
          <p:cNvSpPr/>
          <p:nvPr/>
        </p:nvSpPr>
        <p:spPr>
          <a:xfrm>
            <a:off x="0" y="0"/>
            <a:ext cx="12192000" cy="6858000"/>
          </a:xfrm>
          <a:prstGeom prst="rect">
            <a:avLst/>
          </a:prstGeom>
          <a:noFill/>
          <a:ln w="76200">
            <a:solidFill>
              <a:srgbClr val="242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7099631"/>
      </p:ext>
    </p:extLst>
  </p:cSld>
  <p:clrMapOvr>
    <a:masterClrMapping/>
  </p:clrMapOvr>
  <p:transition>
    <p:fade/>
  </p:transition>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Droplet</Template>
  <TotalTime>2726</TotalTime>
  <Words>2638</Words>
  <Application>Microsoft Macintosh PowerPoint</Application>
  <PresentationFormat>Widescreen</PresentationFormat>
  <Paragraphs>357</Paragraphs>
  <Slides>51</Slides>
  <Notes>10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51</vt:i4>
      </vt:variant>
    </vt:vector>
  </HeadingPairs>
  <TitlesOfParts>
    <vt:vector size="61" baseType="lpstr">
      <vt:lpstr>Apple Braille</vt:lpstr>
      <vt:lpstr>Arial</vt:lpstr>
      <vt:lpstr>Calibri</vt:lpstr>
      <vt:lpstr>Libre Franklin</vt:lpstr>
      <vt:lpstr>Manrope</vt:lpstr>
      <vt:lpstr>Manrope Light</vt:lpstr>
      <vt:lpstr>Oswald</vt:lpstr>
      <vt:lpstr>PT Serif</vt:lpstr>
      <vt:lpstr>Times New Roman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Return to Work Orientation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Re-Opening Safely – the Framework</dc:title>
  <dc:creator>Akash Kapoor</dc:creator>
  <cp:lastModifiedBy>Akash Kapoor</cp:lastModifiedBy>
  <cp:revision>296</cp:revision>
  <dcterms:created xsi:type="dcterms:W3CDTF">2020-05-23T21:27:36Z</dcterms:created>
  <dcterms:modified xsi:type="dcterms:W3CDTF">2020-07-20T15:31:08Z</dcterms:modified>
</cp:coreProperties>
</file>