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7" r:id="rId1"/>
  </p:sldMasterIdLst>
  <p:notesMasterIdLst>
    <p:notesMasterId r:id="rId28"/>
  </p:notesMasterIdLst>
  <p:sldIdLst>
    <p:sldId id="611" r:id="rId2"/>
    <p:sldId id="608" r:id="rId3"/>
    <p:sldId id="604" r:id="rId4"/>
    <p:sldId id="605" r:id="rId5"/>
    <p:sldId id="606" r:id="rId6"/>
    <p:sldId id="607" r:id="rId7"/>
    <p:sldId id="609" r:id="rId8"/>
    <p:sldId id="603" r:id="rId9"/>
    <p:sldId id="575" r:id="rId10"/>
    <p:sldId id="589" r:id="rId11"/>
    <p:sldId id="590" r:id="rId12"/>
    <p:sldId id="591" r:id="rId13"/>
    <p:sldId id="592" r:id="rId14"/>
    <p:sldId id="593" r:id="rId15"/>
    <p:sldId id="576" r:id="rId16"/>
    <p:sldId id="595" r:id="rId17"/>
    <p:sldId id="594" r:id="rId18"/>
    <p:sldId id="577" r:id="rId19"/>
    <p:sldId id="596" r:id="rId20"/>
    <p:sldId id="597" r:id="rId21"/>
    <p:sldId id="574" r:id="rId22"/>
    <p:sldId id="610" r:id="rId23"/>
    <p:sldId id="600" r:id="rId24"/>
    <p:sldId id="602" r:id="rId25"/>
    <p:sldId id="478" r:id="rId26"/>
    <p:sldId id="612"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Peq118Q7e+G4OBCwILDzqg==" hashData="wk0gZJKvj5I+iChBm3KAVcPo/r/KaqwLc2hazCmG6BNTOuPrx7E44SAUAXkvEwlEkcgI+ChsYXBuCUaLrslodg=="/>
  <p:extLst>
    <p:ext uri="{521415D9-36F7-43E2-AB2F-B90AF26B5E84}">
      <p14:sectionLst xmlns:p14="http://schemas.microsoft.com/office/powerpoint/2010/main">
        <p14:section name="EXECUTIVE DECK" id="{2CA8BC81-0421-4F4E-AEEA-6574D0A2E60B}">
          <p14:sldIdLst>
            <p14:sldId id="611"/>
            <p14:sldId id="608"/>
            <p14:sldId id="604"/>
            <p14:sldId id="605"/>
            <p14:sldId id="606"/>
            <p14:sldId id="607"/>
            <p14:sldId id="609"/>
            <p14:sldId id="603"/>
            <p14:sldId id="575"/>
            <p14:sldId id="589"/>
            <p14:sldId id="590"/>
            <p14:sldId id="591"/>
            <p14:sldId id="592"/>
            <p14:sldId id="593"/>
            <p14:sldId id="576"/>
            <p14:sldId id="595"/>
            <p14:sldId id="594"/>
            <p14:sldId id="577"/>
            <p14:sldId id="596"/>
            <p14:sldId id="597"/>
            <p14:sldId id="574"/>
            <p14:sldId id="610"/>
            <p14:sldId id="600"/>
            <p14:sldId id="602"/>
            <p14:sldId id="478"/>
            <p14:sldId id="612"/>
          </p14:sldIdLst>
        </p14:section>
        <p14:section name="FONT IDEAS" id="{F67DE665-2255-C844-B443-16652FF47D9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4" orient="horz" pos="845" userDrawn="1">
          <p15:clr>
            <a:srgbClr val="A4A3A4"/>
          </p15:clr>
        </p15:guide>
        <p15:guide id="5" pos="386" userDrawn="1">
          <p15:clr>
            <a:srgbClr val="A4A3A4"/>
          </p15:clr>
        </p15:guide>
        <p15:guide id="6" pos="7287" userDrawn="1">
          <p15:clr>
            <a:srgbClr val="A4A3A4"/>
          </p15:clr>
        </p15:guide>
        <p15:guide id="7" orient="horz" pos="3770" userDrawn="1">
          <p15:clr>
            <a:srgbClr val="A4A3A4"/>
          </p15:clr>
        </p15:guide>
        <p15:guide id="8" orient="horz" pos="2553" userDrawn="1">
          <p15:clr>
            <a:srgbClr val="A4A3A4"/>
          </p15:clr>
        </p15:guide>
        <p15:guide id="9" orient="horz" pos="3379" userDrawn="1">
          <p15:clr>
            <a:srgbClr val="A4A3A4"/>
          </p15:clr>
        </p15:guide>
        <p15:guide id="10" orient="horz" pos="107" userDrawn="1">
          <p15:clr>
            <a:srgbClr val="A4A3A4"/>
          </p15:clr>
        </p15:guide>
        <p15:guide id="11" orient="horz" pos="1026" userDrawn="1">
          <p15:clr>
            <a:srgbClr val="A4A3A4"/>
          </p15:clr>
        </p15:guide>
        <p15:guide id="12" pos="713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ny hill" initials="th" lastIdx="1" clrIdx="0">
    <p:extLst>
      <p:ext uri="{19B8F6BF-5375-455C-9EA6-DF929625EA0E}">
        <p15:presenceInfo xmlns:p15="http://schemas.microsoft.com/office/powerpoint/2012/main" userId="1fe39e17b951314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C5771"/>
    <a:srgbClr val="B9CFDC"/>
    <a:srgbClr val="0050A6"/>
    <a:srgbClr val="3C5671"/>
    <a:srgbClr val="63788D"/>
    <a:srgbClr val="1C37AE"/>
    <a:srgbClr val="A4B8C6"/>
    <a:srgbClr val="5BA6DC"/>
    <a:srgbClr val="D7D6D8"/>
    <a:srgbClr val="3A95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932"/>
    <p:restoredTop sz="95845"/>
  </p:normalViewPr>
  <p:slideViewPr>
    <p:cSldViewPr snapToGrid="0" snapToObjects="1">
      <p:cViewPr varScale="1">
        <p:scale>
          <a:sx n="164" d="100"/>
          <a:sy n="164" d="100"/>
        </p:scale>
        <p:origin x="184" y="1208"/>
      </p:cViewPr>
      <p:guideLst>
        <p:guide orient="horz" pos="2160"/>
        <p:guide pos="3840"/>
        <p:guide orient="horz" pos="845"/>
        <p:guide pos="386"/>
        <p:guide pos="7287"/>
        <p:guide orient="horz" pos="3770"/>
        <p:guide orient="horz" pos="2553"/>
        <p:guide orient="horz" pos="3379"/>
        <p:guide orient="horz" pos="107"/>
        <p:guide orient="horz" pos="1026"/>
        <p:guide pos="713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D405B6-3F77-D243-A492-7E45208C308E}" type="datetimeFigureOut">
              <a:t>7/13/20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1DC066-B54A-AD4C-B19D-A444EAB04E8C}" type="slidenum">
              <a:t>‹#›</a:t>
            </a:fld>
            <a:endParaRPr lang="en-US"/>
          </a:p>
        </p:txBody>
      </p:sp>
    </p:spTree>
    <p:extLst>
      <p:ext uri="{BB962C8B-B14F-4D97-AF65-F5344CB8AC3E}">
        <p14:creationId xmlns:p14="http://schemas.microsoft.com/office/powerpoint/2010/main" val="1838741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977028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52007-3ED9-AC40-A598-9A8F2C50F1A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019E79F9-D095-6E4D-A91C-7CFEA3AECE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1BFA5129-7F1D-F549-B612-E07FA59F5634}"/>
              </a:ext>
            </a:extLst>
          </p:cNvPr>
          <p:cNvSpPr>
            <a:spLocks noGrp="1"/>
          </p:cNvSpPr>
          <p:nvPr>
            <p:ph type="dt" sz="half" idx="10"/>
          </p:nvPr>
        </p:nvSpPr>
        <p:spPr/>
        <p:txBody>
          <a:bodyPr/>
          <a:lstStyle/>
          <a:p>
            <a:fld id="{53654954-0729-5F45-B656-B106D096311B}" type="datetimeFigureOut">
              <a:t>7/13/20</a:t>
            </a:fld>
            <a:endParaRPr lang="en-US"/>
          </a:p>
        </p:txBody>
      </p:sp>
      <p:sp>
        <p:nvSpPr>
          <p:cNvPr id="5" name="Footer Placeholder 4">
            <a:extLst>
              <a:ext uri="{FF2B5EF4-FFF2-40B4-BE49-F238E27FC236}">
                <a16:creationId xmlns:a16="http://schemas.microsoft.com/office/drawing/2014/main" id="{DA277917-AA5E-DD46-80DE-9A0265A782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C740D4-68CC-8944-9593-1AB858870563}"/>
              </a:ext>
            </a:extLst>
          </p:cNvPr>
          <p:cNvSpPr>
            <a:spLocks noGrp="1"/>
          </p:cNvSpPr>
          <p:nvPr>
            <p:ph type="sldNum" sz="quarter" idx="12"/>
          </p:nvPr>
        </p:nvSpPr>
        <p:spPr/>
        <p:txBody>
          <a:bodyPr/>
          <a:lstStyle/>
          <a:p>
            <a:fld id="{6B08A333-02EC-824A-94EE-C396491EBFCC}" type="slidenum">
              <a:t>‹#›</a:t>
            </a:fld>
            <a:endParaRPr lang="en-US"/>
          </a:p>
        </p:txBody>
      </p:sp>
    </p:spTree>
    <p:extLst>
      <p:ext uri="{BB962C8B-B14F-4D97-AF65-F5344CB8AC3E}">
        <p14:creationId xmlns:p14="http://schemas.microsoft.com/office/powerpoint/2010/main" val="41528197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9AC17-86D0-894C-B831-A3A0AEA9BD7B}"/>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20D0845-76DC-B147-8F02-B2566518E87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04B05F9-594A-4F40-98DE-94FF8B4A644F}"/>
              </a:ext>
            </a:extLst>
          </p:cNvPr>
          <p:cNvSpPr>
            <a:spLocks noGrp="1"/>
          </p:cNvSpPr>
          <p:nvPr>
            <p:ph type="dt" sz="half" idx="10"/>
          </p:nvPr>
        </p:nvSpPr>
        <p:spPr/>
        <p:txBody>
          <a:bodyPr/>
          <a:lstStyle/>
          <a:p>
            <a:fld id="{53654954-0729-5F45-B656-B106D096311B}" type="datetimeFigureOut">
              <a:t>7/13/20</a:t>
            </a:fld>
            <a:endParaRPr lang="en-US"/>
          </a:p>
        </p:txBody>
      </p:sp>
      <p:sp>
        <p:nvSpPr>
          <p:cNvPr id="5" name="Footer Placeholder 4">
            <a:extLst>
              <a:ext uri="{FF2B5EF4-FFF2-40B4-BE49-F238E27FC236}">
                <a16:creationId xmlns:a16="http://schemas.microsoft.com/office/drawing/2014/main" id="{3CDC5D06-21DC-3942-AA38-12C1E97BA6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F8BE28-8EE8-F546-B138-8C2E3591D37A}"/>
              </a:ext>
            </a:extLst>
          </p:cNvPr>
          <p:cNvSpPr>
            <a:spLocks noGrp="1"/>
          </p:cNvSpPr>
          <p:nvPr>
            <p:ph type="sldNum" sz="quarter" idx="12"/>
          </p:nvPr>
        </p:nvSpPr>
        <p:spPr/>
        <p:txBody>
          <a:bodyPr/>
          <a:lstStyle/>
          <a:p>
            <a:fld id="{6B08A333-02EC-824A-94EE-C396491EBFCC}" type="slidenum">
              <a:t>‹#›</a:t>
            </a:fld>
            <a:endParaRPr lang="en-US"/>
          </a:p>
        </p:txBody>
      </p:sp>
    </p:spTree>
    <p:extLst>
      <p:ext uri="{BB962C8B-B14F-4D97-AF65-F5344CB8AC3E}">
        <p14:creationId xmlns:p14="http://schemas.microsoft.com/office/powerpoint/2010/main" val="2973617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76400F-8315-A04E-91E8-0DF0A5198E8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6310FD8-9D01-0141-A809-83C8B22281E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F140164-F32A-BF44-A677-CB974F7D7CE6}"/>
              </a:ext>
            </a:extLst>
          </p:cNvPr>
          <p:cNvSpPr>
            <a:spLocks noGrp="1"/>
          </p:cNvSpPr>
          <p:nvPr>
            <p:ph type="dt" sz="half" idx="10"/>
          </p:nvPr>
        </p:nvSpPr>
        <p:spPr/>
        <p:txBody>
          <a:bodyPr/>
          <a:lstStyle/>
          <a:p>
            <a:fld id="{53654954-0729-5F45-B656-B106D096311B}" type="datetimeFigureOut">
              <a:t>7/13/20</a:t>
            </a:fld>
            <a:endParaRPr lang="en-US"/>
          </a:p>
        </p:txBody>
      </p:sp>
      <p:sp>
        <p:nvSpPr>
          <p:cNvPr id="5" name="Footer Placeholder 4">
            <a:extLst>
              <a:ext uri="{FF2B5EF4-FFF2-40B4-BE49-F238E27FC236}">
                <a16:creationId xmlns:a16="http://schemas.microsoft.com/office/drawing/2014/main" id="{D20CD059-BDD6-D147-A556-A732E76836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22DD09-B382-AF47-A2C2-717F4860CF60}"/>
              </a:ext>
            </a:extLst>
          </p:cNvPr>
          <p:cNvSpPr>
            <a:spLocks noGrp="1"/>
          </p:cNvSpPr>
          <p:nvPr>
            <p:ph type="sldNum" sz="quarter" idx="12"/>
          </p:nvPr>
        </p:nvSpPr>
        <p:spPr/>
        <p:txBody>
          <a:bodyPr/>
          <a:lstStyle/>
          <a:p>
            <a:fld id="{6B08A333-02EC-824A-94EE-C396491EBFCC}" type="slidenum">
              <a:t>‹#›</a:t>
            </a:fld>
            <a:endParaRPr lang="en-US"/>
          </a:p>
        </p:txBody>
      </p:sp>
    </p:spTree>
    <p:extLst>
      <p:ext uri="{BB962C8B-B14F-4D97-AF65-F5344CB8AC3E}">
        <p14:creationId xmlns:p14="http://schemas.microsoft.com/office/powerpoint/2010/main" val="3920926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19193-5925-3547-B6A7-E694B99BE2E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6058D5C-409C-014D-844E-A768B84192D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CCDEB2B-0E94-8C4C-945F-9589ABF44309}"/>
              </a:ext>
            </a:extLst>
          </p:cNvPr>
          <p:cNvSpPr>
            <a:spLocks noGrp="1"/>
          </p:cNvSpPr>
          <p:nvPr>
            <p:ph type="dt" sz="half" idx="10"/>
          </p:nvPr>
        </p:nvSpPr>
        <p:spPr/>
        <p:txBody>
          <a:bodyPr/>
          <a:lstStyle/>
          <a:p>
            <a:fld id="{53654954-0729-5F45-B656-B106D096311B}" type="datetimeFigureOut">
              <a:t>7/13/20</a:t>
            </a:fld>
            <a:endParaRPr lang="en-US"/>
          </a:p>
        </p:txBody>
      </p:sp>
      <p:sp>
        <p:nvSpPr>
          <p:cNvPr id="5" name="Footer Placeholder 4">
            <a:extLst>
              <a:ext uri="{FF2B5EF4-FFF2-40B4-BE49-F238E27FC236}">
                <a16:creationId xmlns:a16="http://schemas.microsoft.com/office/drawing/2014/main" id="{F1A3B08C-3070-CE4A-8F90-2479C76B83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1DE053-58FE-3C49-B9F8-A44A2E0E5193}"/>
              </a:ext>
            </a:extLst>
          </p:cNvPr>
          <p:cNvSpPr>
            <a:spLocks noGrp="1"/>
          </p:cNvSpPr>
          <p:nvPr>
            <p:ph type="sldNum" sz="quarter" idx="12"/>
          </p:nvPr>
        </p:nvSpPr>
        <p:spPr/>
        <p:txBody>
          <a:bodyPr/>
          <a:lstStyle/>
          <a:p>
            <a:fld id="{6B08A333-02EC-824A-94EE-C396491EBFCC}" type="slidenum">
              <a:t>‹#›</a:t>
            </a:fld>
            <a:endParaRPr lang="en-US"/>
          </a:p>
        </p:txBody>
      </p:sp>
    </p:spTree>
    <p:extLst>
      <p:ext uri="{BB962C8B-B14F-4D97-AF65-F5344CB8AC3E}">
        <p14:creationId xmlns:p14="http://schemas.microsoft.com/office/powerpoint/2010/main" val="94136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D4210-8AE1-7846-B878-373D92DCB86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D9A2DC7-BC2F-264D-8488-E6B1DD8DD8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5E724C2-1AA5-6846-A924-D2996A38ED8C}"/>
              </a:ext>
            </a:extLst>
          </p:cNvPr>
          <p:cNvSpPr>
            <a:spLocks noGrp="1"/>
          </p:cNvSpPr>
          <p:nvPr>
            <p:ph type="dt" sz="half" idx="10"/>
          </p:nvPr>
        </p:nvSpPr>
        <p:spPr/>
        <p:txBody>
          <a:bodyPr/>
          <a:lstStyle/>
          <a:p>
            <a:fld id="{53654954-0729-5F45-B656-B106D096311B}" type="datetimeFigureOut">
              <a:t>7/13/20</a:t>
            </a:fld>
            <a:endParaRPr lang="en-US"/>
          </a:p>
        </p:txBody>
      </p:sp>
      <p:sp>
        <p:nvSpPr>
          <p:cNvPr id="5" name="Footer Placeholder 4">
            <a:extLst>
              <a:ext uri="{FF2B5EF4-FFF2-40B4-BE49-F238E27FC236}">
                <a16:creationId xmlns:a16="http://schemas.microsoft.com/office/drawing/2014/main" id="{D548C519-30AE-EC4C-A63C-ADDF43AFBA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3AB0C4-3022-8B4C-9F97-9516B5B82BC6}"/>
              </a:ext>
            </a:extLst>
          </p:cNvPr>
          <p:cNvSpPr>
            <a:spLocks noGrp="1"/>
          </p:cNvSpPr>
          <p:nvPr>
            <p:ph type="sldNum" sz="quarter" idx="12"/>
          </p:nvPr>
        </p:nvSpPr>
        <p:spPr/>
        <p:txBody>
          <a:bodyPr/>
          <a:lstStyle/>
          <a:p>
            <a:fld id="{6B08A333-02EC-824A-94EE-C396491EBFCC}" type="slidenum">
              <a:t>‹#›</a:t>
            </a:fld>
            <a:endParaRPr lang="en-US"/>
          </a:p>
        </p:txBody>
      </p:sp>
    </p:spTree>
    <p:extLst>
      <p:ext uri="{BB962C8B-B14F-4D97-AF65-F5344CB8AC3E}">
        <p14:creationId xmlns:p14="http://schemas.microsoft.com/office/powerpoint/2010/main" val="3369017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AC589-B830-204A-B027-37D93620F06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E2FF663-726F-7944-8658-986CB86F590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F2D5BED-A7A1-5342-98D5-9F8F495B307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B7AFBE6C-7FB1-0A48-81F9-0A26D036E13B}"/>
              </a:ext>
            </a:extLst>
          </p:cNvPr>
          <p:cNvSpPr>
            <a:spLocks noGrp="1"/>
          </p:cNvSpPr>
          <p:nvPr>
            <p:ph type="dt" sz="half" idx="10"/>
          </p:nvPr>
        </p:nvSpPr>
        <p:spPr/>
        <p:txBody>
          <a:bodyPr/>
          <a:lstStyle/>
          <a:p>
            <a:fld id="{53654954-0729-5F45-B656-B106D096311B}" type="datetimeFigureOut">
              <a:t>7/13/20</a:t>
            </a:fld>
            <a:endParaRPr lang="en-US"/>
          </a:p>
        </p:txBody>
      </p:sp>
      <p:sp>
        <p:nvSpPr>
          <p:cNvPr id="6" name="Footer Placeholder 5">
            <a:extLst>
              <a:ext uri="{FF2B5EF4-FFF2-40B4-BE49-F238E27FC236}">
                <a16:creationId xmlns:a16="http://schemas.microsoft.com/office/drawing/2014/main" id="{DA8EF1A9-9AB3-E742-BF9B-54F451FC10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B4F937-E501-E940-BDC7-E27E9971F566}"/>
              </a:ext>
            </a:extLst>
          </p:cNvPr>
          <p:cNvSpPr>
            <a:spLocks noGrp="1"/>
          </p:cNvSpPr>
          <p:nvPr>
            <p:ph type="sldNum" sz="quarter" idx="12"/>
          </p:nvPr>
        </p:nvSpPr>
        <p:spPr/>
        <p:txBody>
          <a:bodyPr/>
          <a:lstStyle/>
          <a:p>
            <a:fld id="{6B08A333-02EC-824A-94EE-C396491EBFCC}" type="slidenum">
              <a:t>‹#›</a:t>
            </a:fld>
            <a:endParaRPr lang="en-US"/>
          </a:p>
        </p:txBody>
      </p:sp>
    </p:spTree>
    <p:extLst>
      <p:ext uri="{BB962C8B-B14F-4D97-AF65-F5344CB8AC3E}">
        <p14:creationId xmlns:p14="http://schemas.microsoft.com/office/powerpoint/2010/main" val="1617758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29153-A133-6643-8112-4C3BB65C2B44}"/>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00F06CC-8E93-AA47-AD05-E79FCC148B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0D0F418-1923-304D-B89C-380907785D6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F435D4-2B7F-B343-9E77-5C150CF0EF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44BEC02-A458-9247-9DE8-90C4F7C99C4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7157BBE1-21AE-5A46-ABFE-0B1DD6264492}"/>
              </a:ext>
            </a:extLst>
          </p:cNvPr>
          <p:cNvSpPr>
            <a:spLocks noGrp="1"/>
          </p:cNvSpPr>
          <p:nvPr>
            <p:ph type="dt" sz="half" idx="10"/>
          </p:nvPr>
        </p:nvSpPr>
        <p:spPr/>
        <p:txBody>
          <a:bodyPr/>
          <a:lstStyle/>
          <a:p>
            <a:fld id="{53654954-0729-5F45-B656-B106D096311B}" type="datetimeFigureOut">
              <a:t>7/13/20</a:t>
            </a:fld>
            <a:endParaRPr lang="en-US"/>
          </a:p>
        </p:txBody>
      </p:sp>
      <p:sp>
        <p:nvSpPr>
          <p:cNvPr id="8" name="Footer Placeholder 7">
            <a:extLst>
              <a:ext uri="{FF2B5EF4-FFF2-40B4-BE49-F238E27FC236}">
                <a16:creationId xmlns:a16="http://schemas.microsoft.com/office/drawing/2014/main" id="{0E6FE325-07DB-0940-A0B5-D254AD82CF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A3B696-4DDE-D647-8F7A-6AC3F56AE695}"/>
              </a:ext>
            </a:extLst>
          </p:cNvPr>
          <p:cNvSpPr>
            <a:spLocks noGrp="1"/>
          </p:cNvSpPr>
          <p:nvPr>
            <p:ph type="sldNum" sz="quarter" idx="12"/>
          </p:nvPr>
        </p:nvSpPr>
        <p:spPr/>
        <p:txBody>
          <a:bodyPr/>
          <a:lstStyle/>
          <a:p>
            <a:fld id="{6B08A333-02EC-824A-94EE-C396491EBFCC}" type="slidenum">
              <a:t>‹#›</a:t>
            </a:fld>
            <a:endParaRPr lang="en-US"/>
          </a:p>
        </p:txBody>
      </p:sp>
    </p:spTree>
    <p:extLst>
      <p:ext uri="{BB962C8B-B14F-4D97-AF65-F5344CB8AC3E}">
        <p14:creationId xmlns:p14="http://schemas.microsoft.com/office/powerpoint/2010/main" val="4292733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0267D-8931-AC4E-B5D9-920EFFD4211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7BC531C3-962C-C74B-8641-F85E120303D1}"/>
              </a:ext>
            </a:extLst>
          </p:cNvPr>
          <p:cNvSpPr>
            <a:spLocks noGrp="1"/>
          </p:cNvSpPr>
          <p:nvPr>
            <p:ph type="dt" sz="half" idx="10"/>
          </p:nvPr>
        </p:nvSpPr>
        <p:spPr/>
        <p:txBody>
          <a:bodyPr/>
          <a:lstStyle/>
          <a:p>
            <a:fld id="{53654954-0729-5F45-B656-B106D096311B}" type="datetimeFigureOut">
              <a:t>7/13/20</a:t>
            </a:fld>
            <a:endParaRPr lang="en-US"/>
          </a:p>
        </p:txBody>
      </p:sp>
      <p:sp>
        <p:nvSpPr>
          <p:cNvPr id="4" name="Footer Placeholder 3">
            <a:extLst>
              <a:ext uri="{FF2B5EF4-FFF2-40B4-BE49-F238E27FC236}">
                <a16:creationId xmlns:a16="http://schemas.microsoft.com/office/drawing/2014/main" id="{6079E465-CCC0-8D40-A71D-5AD083870A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37BF4A-03A8-AD4B-ABDA-24A512FCD841}"/>
              </a:ext>
            </a:extLst>
          </p:cNvPr>
          <p:cNvSpPr>
            <a:spLocks noGrp="1"/>
          </p:cNvSpPr>
          <p:nvPr>
            <p:ph type="sldNum" sz="quarter" idx="12"/>
          </p:nvPr>
        </p:nvSpPr>
        <p:spPr/>
        <p:txBody>
          <a:bodyPr/>
          <a:lstStyle/>
          <a:p>
            <a:fld id="{6B08A333-02EC-824A-94EE-C396491EBFCC}" type="slidenum">
              <a:t>‹#›</a:t>
            </a:fld>
            <a:endParaRPr lang="en-US"/>
          </a:p>
        </p:txBody>
      </p:sp>
    </p:spTree>
    <p:extLst>
      <p:ext uri="{BB962C8B-B14F-4D97-AF65-F5344CB8AC3E}">
        <p14:creationId xmlns:p14="http://schemas.microsoft.com/office/powerpoint/2010/main" val="3750761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71893D-F4E3-324F-9172-8B50A459AE6B}"/>
              </a:ext>
            </a:extLst>
          </p:cNvPr>
          <p:cNvSpPr>
            <a:spLocks noGrp="1"/>
          </p:cNvSpPr>
          <p:nvPr>
            <p:ph type="dt" sz="half" idx="10"/>
          </p:nvPr>
        </p:nvSpPr>
        <p:spPr/>
        <p:txBody>
          <a:bodyPr/>
          <a:lstStyle/>
          <a:p>
            <a:fld id="{53654954-0729-5F45-B656-B106D096311B}" type="datetimeFigureOut">
              <a:t>7/13/20</a:t>
            </a:fld>
            <a:endParaRPr lang="en-US"/>
          </a:p>
        </p:txBody>
      </p:sp>
      <p:sp>
        <p:nvSpPr>
          <p:cNvPr id="3" name="Footer Placeholder 2">
            <a:extLst>
              <a:ext uri="{FF2B5EF4-FFF2-40B4-BE49-F238E27FC236}">
                <a16:creationId xmlns:a16="http://schemas.microsoft.com/office/drawing/2014/main" id="{4C11DA11-6771-2844-ADD1-0782C87B151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DF4CE2-334D-8F45-A722-B1BEF3760241}"/>
              </a:ext>
            </a:extLst>
          </p:cNvPr>
          <p:cNvSpPr>
            <a:spLocks noGrp="1"/>
          </p:cNvSpPr>
          <p:nvPr>
            <p:ph type="sldNum" sz="quarter" idx="12"/>
          </p:nvPr>
        </p:nvSpPr>
        <p:spPr/>
        <p:txBody>
          <a:bodyPr/>
          <a:lstStyle/>
          <a:p>
            <a:fld id="{6B08A333-02EC-824A-94EE-C396491EBFCC}" type="slidenum">
              <a:t>‹#›</a:t>
            </a:fld>
            <a:endParaRPr lang="en-US"/>
          </a:p>
        </p:txBody>
      </p:sp>
    </p:spTree>
    <p:extLst>
      <p:ext uri="{BB962C8B-B14F-4D97-AF65-F5344CB8AC3E}">
        <p14:creationId xmlns:p14="http://schemas.microsoft.com/office/powerpoint/2010/main" val="2363887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2999C-09DB-D84B-A482-090AD6AAC80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F10EE87-DA19-6449-B44B-7AB3194B35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79D4B78-3530-AD44-9E1B-118C911AC9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B490F25-BA91-2C40-8B64-8CF067F79030}"/>
              </a:ext>
            </a:extLst>
          </p:cNvPr>
          <p:cNvSpPr>
            <a:spLocks noGrp="1"/>
          </p:cNvSpPr>
          <p:nvPr>
            <p:ph type="dt" sz="half" idx="10"/>
          </p:nvPr>
        </p:nvSpPr>
        <p:spPr/>
        <p:txBody>
          <a:bodyPr/>
          <a:lstStyle/>
          <a:p>
            <a:fld id="{53654954-0729-5F45-B656-B106D096311B}" type="datetimeFigureOut">
              <a:t>7/13/20</a:t>
            </a:fld>
            <a:endParaRPr lang="en-US"/>
          </a:p>
        </p:txBody>
      </p:sp>
      <p:sp>
        <p:nvSpPr>
          <p:cNvPr id="6" name="Footer Placeholder 5">
            <a:extLst>
              <a:ext uri="{FF2B5EF4-FFF2-40B4-BE49-F238E27FC236}">
                <a16:creationId xmlns:a16="http://schemas.microsoft.com/office/drawing/2014/main" id="{FC5D54C4-50CF-894D-823C-CA5A0C510D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81D8D6-E98D-6647-B7B9-9C20BAAB4BFE}"/>
              </a:ext>
            </a:extLst>
          </p:cNvPr>
          <p:cNvSpPr>
            <a:spLocks noGrp="1"/>
          </p:cNvSpPr>
          <p:nvPr>
            <p:ph type="sldNum" sz="quarter" idx="12"/>
          </p:nvPr>
        </p:nvSpPr>
        <p:spPr/>
        <p:txBody>
          <a:bodyPr/>
          <a:lstStyle/>
          <a:p>
            <a:fld id="{6B08A333-02EC-824A-94EE-C396491EBFCC}" type="slidenum">
              <a:t>‹#›</a:t>
            </a:fld>
            <a:endParaRPr lang="en-US"/>
          </a:p>
        </p:txBody>
      </p:sp>
    </p:spTree>
    <p:extLst>
      <p:ext uri="{BB962C8B-B14F-4D97-AF65-F5344CB8AC3E}">
        <p14:creationId xmlns:p14="http://schemas.microsoft.com/office/powerpoint/2010/main" val="3531847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BE59D-F783-B948-88CA-4EF223F78C5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D58B2F5-4084-474F-BE94-F0C7B7A5CA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5CF7F7E-472E-094F-AB44-A164F537C1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1CF46F9-B773-9043-BDD1-49AEA85C2486}"/>
              </a:ext>
            </a:extLst>
          </p:cNvPr>
          <p:cNvSpPr>
            <a:spLocks noGrp="1"/>
          </p:cNvSpPr>
          <p:nvPr>
            <p:ph type="dt" sz="half" idx="10"/>
          </p:nvPr>
        </p:nvSpPr>
        <p:spPr/>
        <p:txBody>
          <a:bodyPr/>
          <a:lstStyle/>
          <a:p>
            <a:fld id="{53654954-0729-5F45-B656-B106D096311B}" type="datetimeFigureOut">
              <a:t>7/13/20</a:t>
            </a:fld>
            <a:endParaRPr lang="en-US"/>
          </a:p>
        </p:txBody>
      </p:sp>
      <p:sp>
        <p:nvSpPr>
          <p:cNvPr id="6" name="Footer Placeholder 5">
            <a:extLst>
              <a:ext uri="{FF2B5EF4-FFF2-40B4-BE49-F238E27FC236}">
                <a16:creationId xmlns:a16="http://schemas.microsoft.com/office/drawing/2014/main" id="{EF26E4B7-6FD2-4F49-ACEF-4B398C6469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446432-4F34-AA44-B3C9-807E88B3C58D}"/>
              </a:ext>
            </a:extLst>
          </p:cNvPr>
          <p:cNvSpPr>
            <a:spLocks noGrp="1"/>
          </p:cNvSpPr>
          <p:nvPr>
            <p:ph type="sldNum" sz="quarter" idx="12"/>
          </p:nvPr>
        </p:nvSpPr>
        <p:spPr/>
        <p:txBody>
          <a:bodyPr/>
          <a:lstStyle/>
          <a:p>
            <a:fld id="{6B08A333-02EC-824A-94EE-C396491EBFCC}" type="slidenum">
              <a:t>‹#›</a:t>
            </a:fld>
            <a:endParaRPr lang="en-US"/>
          </a:p>
        </p:txBody>
      </p:sp>
    </p:spTree>
    <p:extLst>
      <p:ext uri="{BB962C8B-B14F-4D97-AF65-F5344CB8AC3E}">
        <p14:creationId xmlns:p14="http://schemas.microsoft.com/office/powerpoint/2010/main" val="2111442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07386B-83D4-DF47-B974-760D088AC6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8533366-3088-A248-B890-ED78789352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4DC46BC-D3F3-924D-9CA7-6EC0504A99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654954-0729-5F45-B656-B106D096311B}" type="datetimeFigureOut">
              <a:t>7/13/20</a:t>
            </a:fld>
            <a:endParaRPr lang="en-US"/>
          </a:p>
        </p:txBody>
      </p:sp>
      <p:sp>
        <p:nvSpPr>
          <p:cNvPr id="5" name="Footer Placeholder 4">
            <a:extLst>
              <a:ext uri="{FF2B5EF4-FFF2-40B4-BE49-F238E27FC236}">
                <a16:creationId xmlns:a16="http://schemas.microsoft.com/office/drawing/2014/main" id="{048274E4-C692-5D45-85F4-F950AC8714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E5F8BB-FC56-6F46-B61C-6933BDD970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08A333-02EC-824A-94EE-C396491EBFCC}" type="slidenum">
              <a:t>‹#›</a:t>
            </a:fld>
            <a:endParaRPr lang="en-US"/>
          </a:p>
        </p:txBody>
      </p:sp>
    </p:spTree>
    <p:extLst>
      <p:ext uri="{BB962C8B-B14F-4D97-AF65-F5344CB8AC3E}">
        <p14:creationId xmlns:p14="http://schemas.microsoft.com/office/powerpoint/2010/main" val="211479429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anrope Light"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anrope Ligh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anrope Ligh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nrope Ligh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nrope 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www.reopeningsafely.ca/" TargetMode="External"/><Relationship Id="rId3" Type="http://schemas.openxmlformats.org/officeDocument/2006/relationships/image" Target="../media/image2.jpg"/><Relationship Id="rId7" Type="http://schemas.openxmlformats.org/officeDocument/2006/relationships/image" Target="../media/image6.sv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10"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png"/><Relationship Id="rId7" Type="http://schemas.openxmlformats.org/officeDocument/2006/relationships/image" Target="../media/image34.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3.png"/><Relationship Id="rId4" Type="http://schemas.openxmlformats.org/officeDocument/2006/relationships/image" Target="../media/image4.sv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png"/><Relationship Id="rId7" Type="http://schemas.openxmlformats.org/officeDocument/2006/relationships/image" Target="../media/image34.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3.png"/><Relationship Id="rId4" Type="http://schemas.openxmlformats.org/officeDocument/2006/relationships/image" Target="../media/image4.sv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png"/><Relationship Id="rId7" Type="http://schemas.openxmlformats.org/officeDocument/2006/relationships/image" Target="../media/image34.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3.png"/><Relationship Id="rId4" Type="http://schemas.openxmlformats.org/officeDocument/2006/relationships/image" Target="../media/image4.sv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png"/><Relationship Id="rId7" Type="http://schemas.openxmlformats.org/officeDocument/2006/relationships/image" Target="../media/image34.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3.png"/><Relationship Id="rId4" Type="http://schemas.openxmlformats.org/officeDocument/2006/relationships/image" Target="../media/image4.sv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png"/><Relationship Id="rId7" Type="http://schemas.openxmlformats.org/officeDocument/2006/relationships/image" Target="../media/image34.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3.png"/><Relationship Id="rId4" Type="http://schemas.openxmlformats.org/officeDocument/2006/relationships/image" Target="../media/image4.sv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png"/><Relationship Id="rId7" Type="http://schemas.openxmlformats.org/officeDocument/2006/relationships/image" Target="../media/image3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4.png"/><Relationship Id="rId4" Type="http://schemas.openxmlformats.org/officeDocument/2006/relationships/image" Target="../media/image4.svg"/></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png"/><Relationship Id="rId7" Type="http://schemas.openxmlformats.org/officeDocument/2006/relationships/image" Target="../media/image3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4.png"/><Relationship Id="rId4" Type="http://schemas.openxmlformats.org/officeDocument/2006/relationships/image" Target="../media/image4.sv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4.sv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svg"/><Relationship Id="rId18" Type="http://schemas.openxmlformats.org/officeDocument/2006/relationships/image" Target="../media/image52.png"/><Relationship Id="rId3" Type="http://schemas.openxmlformats.org/officeDocument/2006/relationships/image" Target="../media/image37.svg"/><Relationship Id="rId21" Type="http://schemas.openxmlformats.org/officeDocument/2006/relationships/image" Target="../media/image55.svg"/><Relationship Id="rId7" Type="http://schemas.openxmlformats.org/officeDocument/2006/relationships/image" Target="../media/image41.svg"/><Relationship Id="rId12" Type="http://schemas.openxmlformats.org/officeDocument/2006/relationships/image" Target="../media/image46.png"/><Relationship Id="rId17" Type="http://schemas.openxmlformats.org/officeDocument/2006/relationships/image" Target="../media/image51.svg"/><Relationship Id="rId2" Type="http://schemas.openxmlformats.org/officeDocument/2006/relationships/image" Target="../media/image36.png"/><Relationship Id="rId16" Type="http://schemas.openxmlformats.org/officeDocument/2006/relationships/image" Target="../media/image50.png"/><Relationship Id="rId20"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5.svg"/><Relationship Id="rId5" Type="http://schemas.openxmlformats.org/officeDocument/2006/relationships/image" Target="../media/image39.svg"/><Relationship Id="rId15" Type="http://schemas.openxmlformats.org/officeDocument/2006/relationships/image" Target="../media/image49.svg"/><Relationship Id="rId10" Type="http://schemas.openxmlformats.org/officeDocument/2006/relationships/image" Target="../media/image44.png"/><Relationship Id="rId19" Type="http://schemas.openxmlformats.org/officeDocument/2006/relationships/image" Target="../media/image53.svg"/><Relationship Id="rId4" Type="http://schemas.openxmlformats.org/officeDocument/2006/relationships/image" Target="../media/image38.png"/><Relationship Id="rId9" Type="http://schemas.openxmlformats.org/officeDocument/2006/relationships/image" Target="../media/image43.svg"/><Relationship Id="rId14" Type="http://schemas.openxmlformats.org/officeDocument/2006/relationships/image" Target="../media/image48.png"/><Relationship Id="rId22" Type="http://schemas.openxmlformats.org/officeDocument/2006/relationships/image" Target="../media/image8.png"/></Relationships>
</file>

<file path=ppt/slides/_rels/slide24.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56.png"/><Relationship Id="rId18" Type="http://schemas.openxmlformats.org/officeDocument/2006/relationships/image" Target="../media/image61.svg"/><Relationship Id="rId3" Type="http://schemas.openxmlformats.org/officeDocument/2006/relationships/image" Target="../media/image36.png"/><Relationship Id="rId7" Type="http://schemas.openxmlformats.org/officeDocument/2006/relationships/image" Target="../media/image44.png"/><Relationship Id="rId12" Type="http://schemas.openxmlformats.org/officeDocument/2006/relationships/image" Target="../media/image49.svg"/><Relationship Id="rId17" Type="http://schemas.openxmlformats.org/officeDocument/2006/relationships/image" Target="../media/image60.png"/><Relationship Id="rId2" Type="http://schemas.openxmlformats.org/officeDocument/2006/relationships/image" Target="../media/image8.png"/><Relationship Id="rId16" Type="http://schemas.openxmlformats.org/officeDocument/2006/relationships/image" Target="../media/image59.svg"/><Relationship Id="rId20" Type="http://schemas.openxmlformats.org/officeDocument/2006/relationships/image" Target="../media/image63.svg"/><Relationship Id="rId1" Type="http://schemas.openxmlformats.org/officeDocument/2006/relationships/slideLayout" Target="../slideLayouts/slideLayout7.xml"/><Relationship Id="rId6" Type="http://schemas.openxmlformats.org/officeDocument/2006/relationships/image" Target="../media/image43.sv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8.png"/><Relationship Id="rId10" Type="http://schemas.openxmlformats.org/officeDocument/2006/relationships/image" Target="../media/image47.svg"/><Relationship Id="rId19" Type="http://schemas.openxmlformats.org/officeDocument/2006/relationships/image" Target="../media/image62.png"/><Relationship Id="rId4" Type="http://schemas.openxmlformats.org/officeDocument/2006/relationships/image" Target="../media/image37.svg"/><Relationship Id="rId9" Type="http://schemas.openxmlformats.org/officeDocument/2006/relationships/image" Target="../media/image46.png"/><Relationship Id="rId14" Type="http://schemas.openxmlformats.org/officeDocument/2006/relationships/image" Target="../media/image57.svg"/></Relationships>
</file>

<file path=ppt/slides/_rels/slide25.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66.png"/><Relationship Id="rId3" Type="http://schemas.openxmlformats.org/officeDocument/2006/relationships/hyperlink" Target="mailto:ak@reopeningsafely.ca" TargetMode="External"/><Relationship Id="rId7" Type="http://schemas.openxmlformats.org/officeDocument/2006/relationships/image" Target="../media/image3.png"/><Relationship Id="rId12" Type="http://schemas.openxmlformats.org/officeDocument/2006/relationships/image" Target="../media/image6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https://www.who.int/emergencies/diseases/novel-coronavirus-2019" TargetMode="External"/><Relationship Id="rId11" Type="http://schemas.openxmlformats.org/officeDocument/2006/relationships/image" Target="../media/image64.png"/><Relationship Id="rId5" Type="http://schemas.openxmlformats.org/officeDocument/2006/relationships/hyperlink" Target="https://www.canada.ca/en/public-health/services/diseases/coronavirus-disease-covid-19.html" TargetMode="External"/><Relationship Id="rId10" Type="http://schemas.openxmlformats.org/officeDocument/2006/relationships/image" Target="../media/image6.svg"/><Relationship Id="rId4" Type="http://schemas.openxmlformats.org/officeDocument/2006/relationships/hyperlink" Target="mailto:gwen@reopeningsafely.ca" TargetMode="External"/><Relationship Id="rId9" Type="http://schemas.openxmlformats.org/officeDocument/2006/relationships/image" Target="../media/image5.png"/><Relationship Id="rId14" Type="http://schemas.openxmlformats.org/officeDocument/2006/relationships/image" Target="../media/image67.svg"/></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3.wdp"/><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svg"/><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16.svg"/><Relationship Id="rId4" Type="http://schemas.openxmlformats.org/officeDocument/2006/relationships/image" Target="../media/image18.sv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9.png"/><Relationship Id="rId7" Type="http://schemas.openxmlformats.org/officeDocument/2006/relationships/image" Target="../media/image25.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10.sv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6.svg"/><Relationship Id="rId7"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2.svg"/><Relationship Id="rId10" Type="http://schemas.openxmlformats.org/officeDocument/2006/relationships/image" Target="../media/image28.svg"/><Relationship Id="rId4" Type="http://schemas.openxmlformats.org/officeDocument/2006/relationships/image" Target="../media/image11.pn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24.svg"/><Relationship Id="rId7" Type="http://schemas.openxmlformats.org/officeDocument/2006/relationships/image" Target="../media/image13.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28.svg"/><Relationship Id="rId4" Type="http://schemas.openxmlformats.org/officeDocument/2006/relationships/image" Target="../media/image8.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svg"/><Relationship Id="rId7"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8.png"/><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4.svg"/><Relationship Id="rId7"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3.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92AB997-70BE-6E43-8E76-9EAEBA73CB1B}"/>
              </a:ext>
            </a:extLst>
          </p:cNvPr>
          <p:cNvPicPr>
            <a:picLocks noChangeAspect="1"/>
          </p:cNvPicPr>
          <p:nvPr/>
        </p:nvPicPr>
        <p:blipFill rotWithShape="1">
          <a:blip r:embed="rId2"/>
          <a:srcRect l="5286" t="20635" b="12428"/>
          <a:stretch/>
        </p:blipFill>
        <p:spPr>
          <a:xfrm>
            <a:off x="0" y="-1"/>
            <a:ext cx="12191999" cy="5784113"/>
          </a:xfrm>
          <a:prstGeom prst="rect">
            <a:avLst/>
          </a:prstGeom>
        </p:spPr>
      </p:pic>
      <p:pic>
        <p:nvPicPr>
          <p:cNvPr id="14" name="Picture 13">
            <a:extLst>
              <a:ext uri="{FF2B5EF4-FFF2-40B4-BE49-F238E27FC236}">
                <a16:creationId xmlns:a16="http://schemas.microsoft.com/office/drawing/2014/main" id="{ABDD036F-F91F-1E4A-AE64-88B074A0C03D}"/>
              </a:ext>
            </a:extLst>
          </p:cNvPr>
          <p:cNvPicPr>
            <a:picLocks noChangeAspect="1"/>
          </p:cNvPicPr>
          <p:nvPr/>
        </p:nvPicPr>
        <p:blipFill rotWithShape="1">
          <a:blip r:embed="rId3"/>
          <a:srcRect t="52515" b="11391"/>
          <a:stretch/>
        </p:blipFill>
        <p:spPr>
          <a:xfrm>
            <a:off x="12845143" y="1"/>
            <a:ext cx="12192000" cy="6600824"/>
          </a:xfrm>
          <a:prstGeom prst="rect">
            <a:avLst/>
          </a:prstGeom>
        </p:spPr>
      </p:pic>
      <p:sp>
        <p:nvSpPr>
          <p:cNvPr id="15" name="Rectangle 14">
            <a:extLst>
              <a:ext uri="{FF2B5EF4-FFF2-40B4-BE49-F238E27FC236}">
                <a16:creationId xmlns:a16="http://schemas.microsoft.com/office/drawing/2014/main" id="{F84002AF-8D2B-D44D-B53D-F3C3AC960835}"/>
              </a:ext>
            </a:extLst>
          </p:cNvPr>
          <p:cNvSpPr/>
          <p:nvPr/>
        </p:nvSpPr>
        <p:spPr>
          <a:xfrm>
            <a:off x="0" y="5514975"/>
            <a:ext cx="12192000" cy="1343025"/>
          </a:xfrm>
          <a:prstGeom prst="rect">
            <a:avLst/>
          </a:prstGeom>
          <a:solidFill>
            <a:srgbClr val="3C5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3">
            <a:extLst>
              <a:ext uri="{FF2B5EF4-FFF2-40B4-BE49-F238E27FC236}">
                <a16:creationId xmlns:a16="http://schemas.microsoft.com/office/drawing/2014/main" id="{13E8D0F8-DBAE-CE4A-AAA7-2C24D87537FE}"/>
              </a:ext>
            </a:extLst>
          </p:cNvPr>
          <p:cNvSpPr txBox="1">
            <a:spLocks/>
          </p:cNvSpPr>
          <p:nvPr/>
        </p:nvSpPr>
        <p:spPr>
          <a:xfrm>
            <a:off x="760686" y="1318429"/>
            <a:ext cx="10364452" cy="955733"/>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3200" dirty="0">
                <a:solidFill>
                  <a:srgbClr val="3C5771"/>
                </a:solidFill>
                <a:latin typeface="PT Serif" panose="020A0603040505020204" pitchFamily="18" charset="77"/>
              </a:rPr>
              <a:t>Re-Opening Safely Playbook</a:t>
            </a:r>
          </a:p>
        </p:txBody>
      </p:sp>
      <p:sp>
        <p:nvSpPr>
          <p:cNvPr id="22" name="Title 3">
            <a:extLst>
              <a:ext uri="{FF2B5EF4-FFF2-40B4-BE49-F238E27FC236}">
                <a16:creationId xmlns:a16="http://schemas.microsoft.com/office/drawing/2014/main" id="{29A7C208-8029-3049-B2D8-9D327680782B}"/>
              </a:ext>
            </a:extLst>
          </p:cNvPr>
          <p:cNvSpPr txBox="1">
            <a:spLocks/>
          </p:cNvSpPr>
          <p:nvPr/>
        </p:nvSpPr>
        <p:spPr>
          <a:xfrm>
            <a:off x="850519" y="2003110"/>
            <a:ext cx="10935757" cy="276949"/>
          </a:xfrm>
          <a:prstGeom prst="rect">
            <a:avLst/>
          </a:prstGeom>
        </p:spPr>
        <p:txBody>
          <a:bodyPr lIns="0" tIns="0" rIns="0" bIns="0">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000" dirty="0">
                <a:latin typeface="PT Serif" panose="020A0603040505020204" pitchFamily="18" charset="77"/>
              </a:rPr>
              <a:t>A Summary Guide for COVID-19 Pandemic </a:t>
            </a:r>
            <a:br>
              <a:rPr lang="en-US" sz="2000" dirty="0">
                <a:latin typeface="PT Serif" panose="020A0603040505020204" pitchFamily="18" charset="77"/>
              </a:rPr>
            </a:br>
            <a:r>
              <a:rPr lang="en-US" sz="2000" dirty="0">
                <a:latin typeface="PT Serif" panose="020A0603040505020204" pitchFamily="18" charset="77"/>
              </a:rPr>
              <a:t>Preparedness and Response</a:t>
            </a:r>
          </a:p>
        </p:txBody>
      </p:sp>
      <p:sp>
        <p:nvSpPr>
          <p:cNvPr id="9" name="Rectangle 3">
            <a:extLst>
              <a:ext uri="{FF2B5EF4-FFF2-40B4-BE49-F238E27FC236}">
                <a16:creationId xmlns:a16="http://schemas.microsoft.com/office/drawing/2014/main" id="{3262931B-46F2-2642-A2A3-72FC6ACC4BA7}"/>
              </a:ext>
            </a:extLst>
          </p:cNvPr>
          <p:cNvSpPr>
            <a:spLocks noChangeArrowheads="1"/>
          </p:cNvSpPr>
          <p:nvPr/>
        </p:nvSpPr>
        <p:spPr bwMode="auto">
          <a:xfrm>
            <a:off x="3069550" y="6075651"/>
            <a:ext cx="6105193" cy="782349"/>
          </a:xfrm>
          <a:prstGeom prst="rect">
            <a:avLst/>
          </a:prstGeom>
        </p:spPr>
        <p:txBody>
          <a:bodyPr spcFirstLastPara="1" vert="horz" wrap="square" lIns="0" tIns="0" rIns="0" bIns="0" rtlCol="0" anchor="t" anchorCtr="0">
            <a:noAutofit/>
          </a:bodyPr>
          <a:lstStyle/>
          <a:p>
            <a:pPr marL="487668" algn="ctr" defTabSz="914377">
              <a:lnSpc>
                <a:spcPct val="110000"/>
              </a:lnSpc>
              <a:spcBef>
                <a:spcPts val="1600"/>
              </a:spcBef>
              <a:buSzPts val="5800"/>
            </a:pPr>
            <a:r>
              <a:rPr lang="en-US" altLang="en-US" sz="1200" b="1" dirty="0">
                <a:solidFill>
                  <a:schemeClr val="bg1"/>
                </a:solidFill>
                <a:latin typeface="PT Serif" panose="020A0603040505020204" pitchFamily="18" charset="77"/>
              </a:rPr>
              <a:t>Compiled and Edited by Akash Kapoor &amp; Gwendolyn DelGuidice</a:t>
            </a:r>
            <a:br>
              <a:rPr lang="en-US" altLang="en-US" sz="1200" b="1" dirty="0">
                <a:solidFill>
                  <a:schemeClr val="bg1"/>
                </a:solidFill>
                <a:latin typeface="PT Serif" panose="020A0603040505020204" pitchFamily="18" charset="77"/>
              </a:rPr>
            </a:br>
            <a:r>
              <a:rPr lang="en-US" altLang="en-US" sz="1200" b="1" dirty="0">
                <a:solidFill>
                  <a:schemeClr val="bg1"/>
                </a:solidFill>
                <a:latin typeface="PT Serif" panose="020A0603040505020204" pitchFamily="18" charset="77"/>
              </a:rPr>
              <a:t>for Akash Kapoor Advisors Inc.</a:t>
            </a:r>
          </a:p>
        </p:txBody>
      </p:sp>
      <p:cxnSp>
        <p:nvCxnSpPr>
          <p:cNvPr id="3" name="Straight Connector 2">
            <a:extLst>
              <a:ext uri="{FF2B5EF4-FFF2-40B4-BE49-F238E27FC236}">
                <a16:creationId xmlns:a16="http://schemas.microsoft.com/office/drawing/2014/main" id="{123EAC55-A0E1-7645-A080-EA2D3D0C0668}"/>
              </a:ext>
            </a:extLst>
          </p:cNvPr>
          <p:cNvCxnSpPr/>
          <p:nvPr/>
        </p:nvCxnSpPr>
        <p:spPr>
          <a:xfrm>
            <a:off x="2126996" y="-825966"/>
            <a:ext cx="7863840" cy="0"/>
          </a:xfrm>
          <a:prstGeom prst="line">
            <a:avLst/>
          </a:prstGeom>
          <a:ln>
            <a:solidFill>
              <a:srgbClr val="3C5771"/>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E5239AD0-50D1-0245-B6D8-4CFA548FCF11}"/>
              </a:ext>
            </a:extLst>
          </p:cNvPr>
          <p:cNvGrpSpPr/>
          <p:nvPr/>
        </p:nvGrpSpPr>
        <p:grpSpPr>
          <a:xfrm>
            <a:off x="9143945" y="1"/>
            <a:ext cx="3943350" cy="3943350"/>
            <a:chOff x="7272252" y="0"/>
            <a:chExt cx="6143655" cy="6143655"/>
          </a:xfrm>
        </p:grpSpPr>
        <p:pic>
          <p:nvPicPr>
            <p:cNvPr id="13" name="Graphic 12">
              <a:extLst>
                <a:ext uri="{FF2B5EF4-FFF2-40B4-BE49-F238E27FC236}">
                  <a16:creationId xmlns:a16="http://schemas.microsoft.com/office/drawing/2014/main" id="{3C6E8A4C-B665-4B45-BDF6-49FC907DCED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72252" y="0"/>
              <a:ext cx="6143655" cy="6143655"/>
            </a:xfrm>
            <a:prstGeom prst="rect">
              <a:avLst/>
            </a:prstGeom>
          </p:spPr>
        </p:pic>
        <p:pic>
          <p:nvPicPr>
            <p:cNvPr id="16" name="Graphic 15">
              <a:extLst>
                <a:ext uri="{FF2B5EF4-FFF2-40B4-BE49-F238E27FC236}">
                  <a16:creationId xmlns:a16="http://schemas.microsoft.com/office/drawing/2014/main" id="{DC1CB7B4-4032-B54A-9F91-FDCE906DBEB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887942" y="2611584"/>
              <a:ext cx="968569" cy="993313"/>
            </a:xfrm>
            <a:prstGeom prst="rect">
              <a:avLst/>
            </a:prstGeom>
          </p:spPr>
        </p:pic>
      </p:grpSp>
      <p:sp>
        <p:nvSpPr>
          <p:cNvPr id="2" name="Rectangle 1">
            <a:extLst>
              <a:ext uri="{FF2B5EF4-FFF2-40B4-BE49-F238E27FC236}">
                <a16:creationId xmlns:a16="http://schemas.microsoft.com/office/drawing/2014/main" id="{9DF9CF16-3C74-C942-BC91-B791107B6D33}"/>
              </a:ext>
            </a:extLst>
          </p:cNvPr>
          <p:cNvSpPr/>
          <p:nvPr/>
        </p:nvSpPr>
        <p:spPr>
          <a:xfrm>
            <a:off x="0" y="5627939"/>
            <a:ext cx="12191999" cy="369332"/>
          </a:xfrm>
          <a:prstGeom prst="rect">
            <a:avLst/>
          </a:prstGeom>
        </p:spPr>
        <p:txBody>
          <a:bodyPr wrap="square">
            <a:spAutoFit/>
          </a:bodyPr>
          <a:lstStyle/>
          <a:p>
            <a:pPr algn="ctr"/>
            <a:r>
              <a:rPr lang="en-CA" b="1" u="sng">
                <a:solidFill>
                  <a:srgbClr val="3C5771"/>
                </a:solidFill>
                <a:latin typeface="Libre Franklin" pitchFamily="2" charset="77"/>
                <a:hlinkClick r:id="rId8">
                  <a:extLst>
                    <a:ext uri="{A12FA001-AC4F-418D-AE19-62706E023703}">
                      <ahyp:hlinkClr xmlns:ahyp="http://schemas.microsoft.com/office/drawing/2018/hyperlinkcolor" val="tx"/>
                    </a:ext>
                  </a:extLst>
                </a:hlinkClick>
              </a:rPr>
              <a:t>www.reopeningsafely.ca</a:t>
            </a:r>
            <a:endParaRPr lang="en-US">
              <a:solidFill>
                <a:srgbClr val="3C5771"/>
              </a:solidFill>
            </a:endParaRPr>
          </a:p>
        </p:txBody>
      </p:sp>
      <p:pic>
        <p:nvPicPr>
          <p:cNvPr id="18" name="Picture 17">
            <a:extLst>
              <a:ext uri="{FF2B5EF4-FFF2-40B4-BE49-F238E27FC236}">
                <a16:creationId xmlns:a16="http://schemas.microsoft.com/office/drawing/2014/main" id="{74671D6D-2A62-0B4A-A77A-6D915F528905}"/>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contrast="100000"/>
                    </a14:imgEffect>
                  </a14:imgLayer>
                </a14:imgProps>
              </a:ext>
            </a:extLst>
          </a:blip>
          <a:stretch>
            <a:fillRect/>
          </a:stretch>
        </p:blipFill>
        <p:spPr>
          <a:xfrm>
            <a:off x="11158792" y="5762580"/>
            <a:ext cx="1196721" cy="1066844"/>
          </a:xfrm>
          <a:prstGeom prst="rect">
            <a:avLst/>
          </a:prstGeom>
        </p:spPr>
      </p:pic>
      <p:sp>
        <p:nvSpPr>
          <p:cNvPr id="7" name="Rectangle 6">
            <a:extLst>
              <a:ext uri="{FF2B5EF4-FFF2-40B4-BE49-F238E27FC236}">
                <a16:creationId xmlns:a16="http://schemas.microsoft.com/office/drawing/2014/main" id="{BA926DD8-9B07-AD43-AD3A-0FED14E6112B}"/>
              </a:ext>
            </a:extLst>
          </p:cNvPr>
          <p:cNvSpPr/>
          <p:nvPr/>
        </p:nvSpPr>
        <p:spPr>
          <a:xfrm>
            <a:off x="-100012" y="5216511"/>
            <a:ext cx="12292012" cy="882678"/>
          </a:xfrm>
          <a:prstGeom prst="rect">
            <a:avLst/>
          </a:prstGeom>
        </p:spPr>
        <p:txBody>
          <a:bodyPr wrap="square">
            <a:spAutoFit/>
          </a:bodyPr>
          <a:lstStyle/>
          <a:p>
            <a:pPr lvl="0" algn="ctr">
              <a:lnSpc>
                <a:spcPct val="110000"/>
              </a:lnSpc>
            </a:pPr>
            <a:endParaRPr lang="en-US" sz="1200" b="1" u="sng" dirty="0">
              <a:solidFill>
                <a:schemeClr val="bg1"/>
              </a:solidFill>
              <a:latin typeface="Oswald" pitchFamily="2" charset="77"/>
            </a:endParaRPr>
          </a:p>
          <a:p>
            <a:pPr lvl="0" algn="ctr">
              <a:lnSpc>
                <a:spcPct val="110000"/>
              </a:lnSpc>
            </a:pPr>
            <a:endParaRPr lang="en-US" b="1" dirty="0">
              <a:solidFill>
                <a:schemeClr val="bg1"/>
              </a:solidFill>
              <a:latin typeface="Oswald" pitchFamily="2" charset="77"/>
            </a:endParaRPr>
          </a:p>
          <a:p>
            <a:pPr algn="ctr">
              <a:lnSpc>
                <a:spcPct val="110000"/>
              </a:lnSpc>
            </a:pPr>
            <a:r>
              <a:rPr lang="en-US" b="1" dirty="0">
                <a:solidFill>
                  <a:schemeClr val="bg1"/>
                </a:solidFill>
                <a:latin typeface="Oswald" pitchFamily="2" charset="77"/>
              </a:rPr>
              <a:t>www.reopeningsafely.ca </a:t>
            </a:r>
          </a:p>
        </p:txBody>
      </p:sp>
    </p:spTree>
    <p:extLst>
      <p:ext uri="{BB962C8B-B14F-4D97-AF65-F5344CB8AC3E}">
        <p14:creationId xmlns:p14="http://schemas.microsoft.com/office/powerpoint/2010/main" val="11069850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E3DAE79A-A411-9647-ADA8-A9417DD9D4F3}"/>
              </a:ext>
            </a:extLst>
          </p:cNvPr>
          <p:cNvSpPr/>
          <p:nvPr/>
        </p:nvSpPr>
        <p:spPr>
          <a:xfrm>
            <a:off x="877968" y="2242073"/>
            <a:ext cx="3113590" cy="31135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90000"/>
              </a:lnSpc>
              <a:spcAft>
                <a:spcPts val="800"/>
              </a:spcAft>
            </a:pPr>
            <a:endParaRPr lang="en-US" dirty="0">
              <a:solidFill>
                <a:srgbClr val="1C37AE"/>
              </a:solidFill>
              <a:latin typeface="PT Serif" panose="020A0603040505020204" pitchFamily="18" charset="77"/>
              <a:cs typeface="Times New Roman" panose="02020603050405020304" pitchFamily="18" charset="0"/>
            </a:endParaRPr>
          </a:p>
        </p:txBody>
      </p:sp>
      <p:sp>
        <p:nvSpPr>
          <p:cNvPr id="6" name="Title 3">
            <a:extLst>
              <a:ext uri="{FF2B5EF4-FFF2-40B4-BE49-F238E27FC236}">
                <a16:creationId xmlns:a16="http://schemas.microsoft.com/office/drawing/2014/main" id="{13E8D0F8-DBAE-CE4A-AAA7-2C24D87537FE}"/>
              </a:ext>
            </a:extLst>
          </p:cNvPr>
          <p:cNvSpPr txBox="1">
            <a:spLocks/>
          </p:cNvSpPr>
          <p:nvPr/>
        </p:nvSpPr>
        <p:spPr>
          <a:xfrm>
            <a:off x="522942" y="381999"/>
            <a:ext cx="10364452" cy="367301"/>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000" dirty="0">
                <a:solidFill>
                  <a:srgbClr val="3C5771"/>
                </a:solidFill>
                <a:latin typeface="Oswald" pitchFamily="2" charset="77"/>
              </a:rPr>
              <a:t>Re-Opening Safely</a:t>
            </a:r>
          </a:p>
        </p:txBody>
      </p:sp>
      <p:sp>
        <p:nvSpPr>
          <p:cNvPr id="10" name="Rectangle 9">
            <a:extLst>
              <a:ext uri="{FF2B5EF4-FFF2-40B4-BE49-F238E27FC236}">
                <a16:creationId xmlns:a16="http://schemas.microsoft.com/office/drawing/2014/main" id="{EAA727CE-053A-BA47-98BD-B8E627E1AF16}"/>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PT Serif" panose="020A0603040505020204" pitchFamily="18" charset="77"/>
              </a:rPr>
              <a:t>RE-OPENING SAFELY: EXECUTIVE PRESENTATION</a:t>
            </a:r>
            <a:r>
              <a:rPr lang="en-CA" sz="1050" dirty="0">
                <a:solidFill>
                  <a:prstClr val="black"/>
                </a:solidFill>
                <a:latin typeface="PT Serif" panose="020A0603040505020204" pitchFamily="18" charset="77"/>
              </a:rPr>
              <a:t>   </a:t>
            </a:r>
            <a:r>
              <a:rPr lang="en-CA" sz="1050" dirty="0">
                <a:solidFill>
                  <a:srgbClr val="1C37AE"/>
                </a:solidFill>
                <a:latin typeface="PT Serif" panose="020A0603040505020204" pitchFamily="18" charset="77"/>
              </a:rPr>
              <a:t>|</a:t>
            </a:r>
            <a:r>
              <a:rPr lang="en-CA" sz="1050" dirty="0">
                <a:solidFill>
                  <a:srgbClr val="71A2CC"/>
                </a:solidFill>
                <a:latin typeface="PT Serif" panose="020A0603040505020204" pitchFamily="18" charset="77"/>
              </a:rPr>
              <a:t> </a:t>
            </a:r>
            <a:r>
              <a:rPr lang="en-CA" sz="1050" dirty="0">
                <a:solidFill>
                  <a:prstClr val="black"/>
                </a:solidFill>
                <a:latin typeface="PT Serif" panose="020A0603040505020204" pitchFamily="18" charset="77"/>
              </a:rPr>
              <a:t>  </a:t>
            </a:r>
            <a:fld id="{D1DAF3AA-04D9-F44C-BB4D-BA93A1B71072}" type="slidenum">
              <a:rPr lang="en-CA" sz="1050" dirty="0">
                <a:solidFill>
                  <a:prstClr val="black"/>
                </a:solidFill>
                <a:latin typeface="PT Serif" panose="020A0603040505020204" pitchFamily="18" charset="77"/>
              </a:rPr>
              <a:pPr algn="r"/>
              <a:t>10</a:t>
            </a:fld>
            <a:r>
              <a:rPr lang="en-CA" sz="1050" dirty="0">
                <a:solidFill>
                  <a:prstClr val="black"/>
                </a:solidFill>
                <a:latin typeface="PT Serif" panose="020A0603040505020204" pitchFamily="18" charset="77"/>
              </a:rPr>
              <a:t>  </a:t>
            </a:r>
            <a:endParaRPr lang="en-US" sz="1050">
              <a:latin typeface="PT Serif" panose="020A0603040505020204" pitchFamily="18" charset="77"/>
            </a:endParaRPr>
          </a:p>
        </p:txBody>
      </p:sp>
      <p:sp>
        <p:nvSpPr>
          <p:cNvPr id="22" name="Title 3">
            <a:extLst>
              <a:ext uri="{FF2B5EF4-FFF2-40B4-BE49-F238E27FC236}">
                <a16:creationId xmlns:a16="http://schemas.microsoft.com/office/drawing/2014/main" id="{29A7C208-8029-3049-B2D8-9D327680782B}"/>
              </a:ext>
            </a:extLst>
          </p:cNvPr>
          <p:cNvSpPr txBox="1">
            <a:spLocks/>
          </p:cNvSpPr>
          <p:nvPr/>
        </p:nvSpPr>
        <p:spPr>
          <a:xfrm>
            <a:off x="612775" y="869270"/>
            <a:ext cx="10935757" cy="276949"/>
          </a:xfrm>
          <a:prstGeom prst="rect">
            <a:avLst/>
          </a:prstGeom>
        </p:spPr>
        <p:txBody>
          <a:bodyPr lIns="0" tIns="0" rIns="0" bIns="0">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1600" dirty="0">
                <a:latin typeface="Oswald" pitchFamily="2" charset="77"/>
              </a:rPr>
              <a:t>Element 2 – Cleaning &amp; Disinfection Protocols, PPE</a:t>
            </a:r>
          </a:p>
        </p:txBody>
      </p:sp>
      <p:pic>
        <p:nvPicPr>
          <p:cNvPr id="11" name="Picture 10">
            <a:extLst>
              <a:ext uri="{FF2B5EF4-FFF2-40B4-BE49-F238E27FC236}">
                <a16:creationId xmlns:a16="http://schemas.microsoft.com/office/drawing/2014/main" id="{282E994E-8332-444B-85A0-66CE132DBCF7}"/>
              </a:ext>
            </a:extLst>
          </p:cNvPr>
          <p:cNvPicPr>
            <a:picLocks noChangeAspect="1"/>
          </p:cNvPicPr>
          <p:nvPr/>
        </p:nvPicPr>
        <p:blipFill>
          <a:blip r:embed="rId2"/>
          <a:stretch>
            <a:fillRect/>
          </a:stretch>
        </p:blipFill>
        <p:spPr>
          <a:xfrm>
            <a:off x="11277576" y="172695"/>
            <a:ext cx="914424" cy="815184"/>
          </a:xfrm>
          <a:prstGeom prst="rect">
            <a:avLst/>
          </a:prstGeom>
        </p:spPr>
      </p:pic>
      <p:pic>
        <p:nvPicPr>
          <p:cNvPr id="8" name="Graphic 7">
            <a:extLst>
              <a:ext uri="{FF2B5EF4-FFF2-40B4-BE49-F238E27FC236}">
                <a16:creationId xmlns:a16="http://schemas.microsoft.com/office/drawing/2014/main" id="{28210C8D-9787-F14D-8FF1-598F8D7A39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11297" y="688129"/>
            <a:ext cx="6084527" cy="6084527"/>
          </a:xfrm>
          <a:prstGeom prst="rect">
            <a:avLst/>
          </a:prstGeom>
        </p:spPr>
      </p:pic>
      <p:graphicFrame>
        <p:nvGraphicFramePr>
          <p:cNvPr id="9" name="Table 8">
            <a:extLst>
              <a:ext uri="{FF2B5EF4-FFF2-40B4-BE49-F238E27FC236}">
                <a16:creationId xmlns:a16="http://schemas.microsoft.com/office/drawing/2014/main" id="{5773A188-242D-AC48-A179-E64A50A3E10A}"/>
              </a:ext>
            </a:extLst>
          </p:cNvPr>
          <p:cNvGraphicFramePr>
            <a:graphicFrameLocks noGrp="1"/>
          </p:cNvGraphicFramePr>
          <p:nvPr>
            <p:extLst>
              <p:ext uri="{D42A27DB-BD31-4B8C-83A1-F6EECF244321}">
                <p14:modId xmlns:p14="http://schemas.microsoft.com/office/powerpoint/2010/main" val="1816843288"/>
              </p:ext>
            </p:extLst>
          </p:nvPr>
        </p:nvGraphicFramePr>
        <p:xfrm>
          <a:off x="605833" y="1628775"/>
          <a:ext cx="10983654" cy="3928401"/>
        </p:xfrm>
        <a:graphic>
          <a:graphicData uri="http://schemas.openxmlformats.org/drawingml/2006/table">
            <a:tbl>
              <a:tblPr firstRow="1" bandRow="1">
                <a:tableStyleId>{5C22544A-7EE6-4342-B048-85BDC9FD1C3A}</a:tableStyleId>
              </a:tblPr>
              <a:tblGrid>
                <a:gridCol w="3661218">
                  <a:extLst>
                    <a:ext uri="{9D8B030D-6E8A-4147-A177-3AD203B41FA5}">
                      <a16:colId xmlns:a16="http://schemas.microsoft.com/office/drawing/2014/main" val="684819506"/>
                    </a:ext>
                  </a:extLst>
                </a:gridCol>
                <a:gridCol w="3661218">
                  <a:extLst>
                    <a:ext uri="{9D8B030D-6E8A-4147-A177-3AD203B41FA5}">
                      <a16:colId xmlns:a16="http://schemas.microsoft.com/office/drawing/2014/main" val="879889853"/>
                    </a:ext>
                  </a:extLst>
                </a:gridCol>
                <a:gridCol w="3661218">
                  <a:extLst>
                    <a:ext uri="{9D8B030D-6E8A-4147-A177-3AD203B41FA5}">
                      <a16:colId xmlns:a16="http://schemas.microsoft.com/office/drawing/2014/main" val="2704666477"/>
                    </a:ext>
                  </a:extLst>
                </a:gridCol>
              </a:tblGrid>
              <a:tr h="458079">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US" sz="1400" b="1" i="0" u="none" strike="noStrike" kern="1200" cap="none" spc="0" normalizeH="0" baseline="0" noProof="0" dirty="0">
                          <a:ln>
                            <a:noFill/>
                          </a:ln>
                          <a:solidFill>
                            <a:prstClr val="white"/>
                          </a:solidFill>
                          <a:effectLst/>
                          <a:uLnTx/>
                          <a:uFillTx/>
                          <a:latin typeface="Libre Franklin" pitchFamily="2" charset="77"/>
                          <a:ea typeface="+mn-ea"/>
                          <a:cs typeface="+mn-cs"/>
                        </a:rPr>
                        <a:t>Key Decision Points</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C5671"/>
                    </a:solid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US" sz="1400" b="1" i="0" u="none" strike="noStrike" kern="1200" cap="none" spc="0" normalizeH="0" baseline="0" noProof="0" dirty="0">
                          <a:ln>
                            <a:noFill/>
                          </a:ln>
                          <a:solidFill>
                            <a:prstClr val="white"/>
                          </a:solidFill>
                          <a:effectLst/>
                          <a:uLnTx/>
                          <a:uFillTx/>
                          <a:latin typeface="Libre Franklin" pitchFamily="2" charset="77"/>
                          <a:ea typeface="+mn-ea"/>
                          <a:cs typeface="+mn-cs"/>
                        </a:rPr>
                        <a:t>Important Considerations</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C5671"/>
                    </a:solid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US" sz="1400" b="1" i="0" u="none" strike="noStrike" kern="1200" cap="none" spc="0" normalizeH="0" baseline="0" noProof="0" dirty="0">
                          <a:ln>
                            <a:noFill/>
                          </a:ln>
                          <a:solidFill>
                            <a:prstClr val="white"/>
                          </a:solidFill>
                          <a:effectLst/>
                          <a:uLnTx/>
                          <a:uFillTx/>
                          <a:latin typeface="Libre Franklin" pitchFamily="2" charset="77"/>
                          <a:ea typeface="+mn-ea"/>
                          <a:cs typeface="+mn-cs"/>
                        </a:rPr>
                        <a:t>Objectives – </a:t>
                      </a:r>
                      <a:br>
                        <a:rPr kumimoji="0" lang="en-US" sz="1400" b="1" i="0" u="none" strike="noStrike" kern="1200" cap="none" spc="0" normalizeH="0" baseline="0" noProof="0" dirty="0">
                          <a:ln>
                            <a:noFill/>
                          </a:ln>
                          <a:solidFill>
                            <a:prstClr val="white"/>
                          </a:solidFill>
                          <a:effectLst/>
                          <a:uLnTx/>
                          <a:uFillTx/>
                          <a:latin typeface="Libre Franklin" pitchFamily="2" charset="77"/>
                          <a:ea typeface="+mn-ea"/>
                          <a:cs typeface="+mn-cs"/>
                        </a:rPr>
                      </a:br>
                      <a:r>
                        <a:rPr kumimoji="0" lang="en-US" sz="1400" b="1" i="0" u="none" strike="noStrike" kern="1200" cap="none" spc="0" normalizeH="0" baseline="0" noProof="0" dirty="0">
                          <a:ln>
                            <a:noFill/>
                          </a:ln>
                          <a:solidFill>
                            <a:prstClr val="white"/>
                          </a:solidFill>
                          <a:effectLst/>
                          <a:uLnTx/>
                          <a:uFillTx/>
                          <a:latin typeface="Libre Franklin" pitchFamily="2" charset="77"/>
                          <a:ea typeface="+mn-ea"/>
                          <a:cs typeface="+mn-cs"/>
                        </a:rPr>
                        <a:t>What needs to be done</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C5671"/>
                    </a:solidFill>
                  </a:tcPr>
                </a:tc>
                <a:extLst>
                  <a:ext uri="{0D108BD9-81ED-4DB2-BD59-A6C34878D82A}">
                    <a16:rowId xmlns:a16="http://schemas.microsoft.com/office/drawing/2014/main" val="3899944587"/>
                  </a:ext>
                </a:extLst>
              </a:tr>
              <a:tr h="2290503">
                <a:tc>
                  <a:txBody>
                    <a:bodyPr/>
                    <a:lstStyle/>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1200" b="0" i="0" u="none" strike="noStrike" kern="1200" cap="none" spc="0" normalizeH="0" baseline="0" noProof="0" dirty="0">
                          <a:ln>
                            <a:noFill/>
                          </a:ln>
                          <a:solidFill>
                            <a:schemeClr val="tx1"/>
                          </a:solidFill>
                          <a:effectLst/>
                          <a:uLnTx/>
                          <a:uFillTx/>
                          <a:latin typeface="Libre Franklin" pitchFamily="2" charset="77"/>
                          <a:ea typeface="+mn-ea"/>
                          <a:cs typeface="Kartika" panose="02020503030404060203" pitchFamily="18" charset="0"/>
                        </a:rPr>
                        <a:t>Labour resources for Sanitization and Disinfection </a:t>
                      </a:r>
                    </a:p>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1200" b="0" i="0" u="none" strike="noStrike" kern="1200" cap="none" spc="0" normalizeH="0" baseline="0" noProof="0" dirty="0">
                          <a:ln>
                            <a:noFill/>
                          </a:ln>
                          <a:solidFill>
                            <a:schemeClr val="tx1"/>
                          </a:solidFill>
                          <a:effectLst/>
                          <a:uLnTx/>
                          <a:uFillTx/>
                          <a:latin typeface="Libre Franklin" pitchFamily="2" charset="77"/>
                          <a:ea typeface="+mn-ea"/>
                          <a:cs typeface="Kartika" panose="02020503030404060203" pitchFamily="18" charset="0"/>
                        </a:rPr>
                        <a:t>Determine the Company’s position on Masks and other PPE for employees – medical, non-medical, self- supplied, company-supplied?</a:t>
                      </a:r>
                    </a:p>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1200" b="0" i="0" u="none" strike="noStrike" kern="1200" cap="none" spc="0" normalizeH="0" baseline="0" noProof="0" dirty="0">
                          <a:ln>
                            <a:noFill/>
                          </a:ln>
                          <a:solidFill>
                            <a:schemeClr val="tx1"/>
                          </a:solidFill>
                          <a:effectLst/>
                          <a:uLnTx/>
                          <a:uFillTx/>
                          <a:latin typeface="Libre Franklin" pitchFamily="2" charset="77"/>
                          <a:ea typeface="+mn-ea"/>
                          <a:cs typeface="Kartika" panose="02020503030404060203" pitchFamily="18" charset="0"/>
                        </a:rPr>
                        <a:t>Have PPE and Disinfectant supply inventories been completed? Have the order and re-order protocols been put in place and vetted for potential supply disruption? Have additional redundancies been considered and implemented? </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12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Ongoing protocols will be addressed, trained for and assigned. Site-specific circumstances must be taken into consideration for the sanitization and disinfection protocols on-Site </a:t>
                      </a:r>
                    </a:p>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12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Foreign Items and Lunch Bags in the Office </a:t>
                      </a:r>
                    </a:p>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12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Address tight control on access (entrance and exit) to facilities during the deep-cleaning protocols </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12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Have Sites been disinfected prior to return to work?</a:t>
                      </a:r>
                    </a:p>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12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Have the General Disinfection Measures been implemented?</a:t>
                      </a:r>
                    </a:p>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12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Have the weekly checklists been reviewed and introduced? </a:t>
                      </a:r>
                    </a:p>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12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Have all PRT member and employees reviewed, understood and prepared for the Deep-Cleaning and Disinfection Protocol, should it be triggered? </a:t>
                      </a:r>
                    </a:p>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12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Has an external company been identified and approved that can carry out the deep cleaning activity? </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62110615"/>
                  </a:ext>
                </a:extLst>
              </a:tr>
            </a:tbl>
          </a:graphicData>
        </a:graphic>
      </p:graphicFrame>
      <p:pic>
        <p:nvPicPr>
          <p:cNvPr id="13" name="Picture 12">
            <a:extLst>
              <a:ext uri="{FF2B5EF4-FFF2-40B4-BE49-F238E27FC236}">
                <a16:creationId xmlns:a16="http://schemas.microsoft.com/office/drawing/2014/main" id="{6047C4D5-7EDF-3449-8E9A-F73E738DB5BA}"/>
              </a:ext>
            </a:extLst>
          </p:cNvPr>
          <p:cNvPicPr>
            <a:picLocks noChangeAspect="1"/>
          </p:cNvPicPr>
          <p:nvPr/>
        </p:nvPicPr>
        <p:blipFill>
          <a:blip r:embed="rId5"/>
          <a:stretch>
            <a:fillRect/>
          </a:stretch>
        </p:blipFill>
        <p:spPr>
          <a:xfrm>
            <a:off x="10163190" y="180990"/>
            <a:ext cx="1160448" cy="1160448"/>
          </a:xfrm>
          <a:prstGeom prst="rect">
            <a:avLst/>
          </a:prstGeom>
        </p:spPr>
      </p:pic>
      <p:grpSp>
        <p:nvGrpSpPr>
          <p:cNvPr id="14" name="Group 13">
            <a:extLst>
              <a:ext uri="{FF2B5EF4-FFF2-40B4-BE49-F238E27FC236}">
                <a16:creationId xmlns:a16="http://schemas.microsoft.com/office/drawing/2014/main" id="{05A40DDC-1047-4547-91B2-AF3C3F6B894A}"/>
              </a:ext>
            </a:extLst>
          </p:cNvPr>
          <p:cNvGrpSpPr/>
          <p:nvPr/>
        </p:nvGrpSpPr>
        <p:grpSpPr>
          <a:xfrm>
            <a:off x="12548514" y="1111907"/>
            <a:ext cx="8689867" cy="3223401"/>
            <a:chOff x="1298623" y="308344"/>
            <a:chExt cx="8689867" cy="3223401"/>
          </a:xfrm>
        </p:grpSpPr>
        <p:pic>
          <p:nvPicPr>
            <p:cNvPr id="15" name="Picture 14">
              <a:extLst>
                <a:ext uri="{FF2B5EF4-FFF2-40B4-BE49-F238E27FC236}">
                  <a16:creationId xmlns:a16="http://schemas.microsoft.com/office/drawing/2014/main" id="{7FA96AF6-2362-264C-86F9-DD773970CDC5}"/>
                </a:ext>
              </a:extLst>
            </p:cNvPr>
            <p:cNvPicPr>
              <a:picLocks noChangeAspect="1"/>
            </p:cNvPicPr>
            <p:nvPr/>
          </p:nvPicPr>
          <p:blipFill>
            <a:blip r:embed="rId6"/>
            <a:stretch>
              <a:fillRect/>
            </a:stretch>
          </p:blipFill>
          <p:spPr>
            <a:xfrm>
              <a:off x="8275150" y="308344"/>
              <a:ext cx="1160448" cy="1160448"/>
            </a:xfrm>
            <a:prstGeom prst="rect">
              <a:avLst/>
            </a:prstGeom>
          </p:spPr>
        </p:pic>
        <p:pic>
          <p:nvPicPr>
            <p:cNvPr id="16" name="Picture 15">
              <a:extLst>
                <a:ext uri="{FF2B5EF4-FFF2-40B4-BE49-F238E27FC236}">
                  <a16:creationId xmlns:a16="http://schemas.microsoft.com/office/drawing/2014/main" id="{0833F17D-8945-3D42-9FB3-EB7270E46467}"/>
                </a:ext>
              </a:extLst>
            </p:cNvPr>
            <p:cNvPicPr>
              <a:picLocks noChangeAspect="1"/>
            </p:cNvPicPr>
            <p:nvPr/>
          </p:nvPicPr>
          <p:blipFill>
            <a:blip r:embed="rId5"/>
            <a:stretch>
              <a:fillRect/>
            </a:stretch>
          </p:blipFill>
          <p:spPr>
            <a:xfrm>
              <a:off x="5949641" y="308344"/>
              <a:ext cx="1160448" cy="1160448"/>
            </a:xfrm>
            <a:prstGeom prst="rect">
              <a:avLst/>
            </a:prstGeom>
          </p:spPr>
        </p:pic>
        <p:pic>
          <p:nvPicPr>
            <p:cNvPr id="17" name="Picture 16">
              <a:extLst>
                <a:ext uri="{FF2B5EF4-FFF2-40B4-BE49-F238E27FC236}">
                  <a16:creationId xmlns:a16="http://schemas.microsoft.com/office/drawing/2014/main" id="{A8920923-CF59-9843-A4DE-37FA738E5C4D}"/>
                </a:ext>
              </a:extLst>
            </p:cNvPr>
            <p:cNvPicPr>
              <a:picLocks noChangeAspect="1"/>
            </p:cNvPicPr>
            <p:nvPr/>
          </p:nvPicPr>
          <p:blipFill>
            <a:blip r:embed="rId7"/>
            <a:stretch>
              <a:fillRect/>
            </a:stretch>
          </p:blipFill>
          <p:spPr>
            <a:xfrm>
              <a:off x="3624132" y="308344"/>
              <a:ext cx="1160448" cy="1160448"/>
            </a:xfrm>
            <a:prstGeom prst="rect">
              <a:avLst/>
            </a:prstGeom>
          </p:spPr>
        </p:pic>
        <p:pic>
          <p:nvPicPr>
            <p:cNvPr id="18" name="Picture 17">
              <a:extLst>
                <a:ext uri="{FF2B5EF4-FFF2-40B4-BE49-F238E27FC236}">
                  <a16:creationId xmlns:a16="http://schemas.microsoft.com/office/drawing/2014/main" id="{C67D8A36-64F5-9A48-8EB3-F150C99FEB0F}"/>
                </a:ext>
              </a:extLst>
            </p:cNvPr>
            <p:cNvPicPr>
              <a:picLocks noChangeAspect="1"/>
            </p:cNvPicPr>
            <p:nvPr/>
          </p:nvPicPr>
          <p:blipFill>
            <a:blip r:embed="rId8"/>
            <a:stretch>
              <a:fillRect/>
            </a:stretch>
          </p:blipFill>
          <p:spPr>
            <a:xfrm>
              <a:off x="1298623" y="308344"/>
              <a:ext cx="1160448" cy="1160448"/>
            </a:xfrm>
            <a:prstGeom prst="rect">
              <a:avLst/>
            </a:prstGeom>
          </p:spPr>
        </p:pic>
        <p:pic>
          <p:nvPicPr>
            <p:cNvPr id="19" name="Picture 18">
              <a:extLst>
                <a:ext uri="{FF2B5EF4-FFF2-40B4-BE49-F238E27FC236}">
                  <a16:creationId xmlns:a16="http://schemas.microsoft.com/office/drawing/2014/main" id="{9E153522-1901-A840-9FF7-114560AF0917}"/>
                </a:ext>
              </a:extLst>
            </p:cNvPr>
            <p:cNvPicPr>
              <a:picLocks noChangeAspect="1"/>
            </p:cNvPicPr>
            <p:nvPr/>
          </p:nvPicPr>
          <p:blipFill>
            <a:blip r:embed="rId6"/>
            <a:stretch>
              <a:fillRect/>
            </a:stretch>
          </p:blipFill>
          <p:spPr>
            <a:xfrm>
              <a:off x="8828042" y="2371297"/>
              <a:ext cx="1160448" cy="1160448"/>
            </a:xfrm>
            <a:prstGeom prst="rect">
              <a:avLst/>
            </a:prstGeom>
          </p:spPr>
        </p:pic>
      </p:grpSp>
    </p:spTree>
    <p:extLst>
      <p:ext uri="{BB962C8B-B14F-4D97-AF65-F5344CB8AC3E}">
        <p14:creationId xmlns:p14="http://schemas.microsoft.com/office/powerpoint/2010/main" val="29304636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E3DAE79A-A411-9647-ADA8-A9417DD9D4F3}"/>
              </a:ext>
            </a:extLst>
          </p:cNvPr>
          <p:cNvSpPr/>
          <p:nvPr/>
        </p:nvSpPr>
        <p:spPr>
          <a:xfrm>
            <a:off x="877968" y="2242073"/>
            <a:ext cx="3113590" cy="31135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90000"/>
              </a:lnSpc>
              <a:spcAft>
                <a:spcPts val="800"/>
              </a:spcAft>
            </a:pPr>
            <a:endParaRPr lang="en-US" dirty="0">
              <a:solidFill>
                <a:srgbClr val="1C37AE"/>
              </a:solidFill>
              <a:latin typeface="PT Serif" panose="020A0603040505020204" pitchFamily="18" charset="77"/>
              <a:cs typeface="Times New Roman" panose="02020603050405020304" pitchFamily="18" charset="0"/>
            </a:endParaRPr>
          </a:p>
        </p:txBody>
      </p:sp>
      <p:sp>
        <p:nvSpPr>
          <p:cNvPr id="6" name="Title 3">
            <a:extLst>
              <a:ext uri="{FF2B5EF4-FFF2-40B4-BE49-F238E27FC236}">
                <a16:creationId xmlns:a16="http://schemas.microsoft.com/office/drawing/2014/main" id="{13E8D0F8-DBAE-CE4A-AAA7-2C24D87537FE}"/>
              </a:ext>
            </a:extLst>
          </p:cNvPr>
          <p:cNvSpPr txBox="1">
            <a:spLocks/>
          </p:cNvSpPr>
          <p:nvPr/>
        </p:nvSpPr>
        <p:spPr>
          <a:xfrm>
            <a:off x="522942" y="381999"/>
            <a:ext cx="10364452" cy="367301"/>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000" dirty="0">
                <a:solidFill>
                  <a:srgbClr val="3C5771"/>
                </a:solidFill>
                <a:latin typeface="Oswald" pitchFamily="2" charset="77"/>
              </a:rPr>
              <a:t>Re-Opening Safely</a:t>
            </a:r>
          </a:p>
        </p:txBody>
      </p:sp>
      <p:sp>
        <p:nvSpPr>
          <p:cNvPr id="10" name="Rectangle 9">
            <a:extLst>
              <a:ext uri="{FF2B5EF4-FFF2-40B4-BE49-F238E27FC236}">
                <a16:creationId xmlns:a16="http://schemas.microsoft.com/office/drawing/2014/main" id="{EAA727CE-053A-BA47-98BD-B8E627E1AF16}"/>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PT Serif" panose="020A0603040505020204" pitchFamily="18" charset="77"/>
              </a:rPr>
              <a:t>RE-OPENING SAFELY: EXECUTIVE PRESENTATION</a:t>
            </a:r>
            <a:r>
              <a:rPr lang="en-CA" sz="1050" dirty="0">
                <a:solidFill>
                  <a:prstClr val="black"/>
                </a:solidFill>
                <a:latin typeface="PT Serif" panose="020A0603040505020204" pitchFamily="18" charset="77"/>
              </a:rPr>
              <a:t>   </a:t>
            </a:r>
            <a:r>
              <a:rPr lang="en-CA" sz="1050" dirty="0">
                <a:solidFill>
                  <a:srgbClr val="1C37AE"/>
                </a:solidFill>
                <a:latin typeface="PT Serif" panose="020A0603040505020204" pitchFamily="18" charset="77"/>
              </a:rPr>
              <a:t>|</a:t>
            </a:r>
            <a:r>
              <a:rPr lang="en-CA" sz="1050" dirty="0">
                <a:solidFill>
                  <a:srgbClr val="71A2CC"/>
                </a:solidFill>
                <a:latin typeface="PT Serif" panose="020A0603040505020204" pitchFamily="18" charset="77"/>
              </a:rPr>
              <a:t> </a:t>
            </a:r>
            <a:r>
              <a:rPr lang="en-CA" sz="1050" dirty="0">
                <a:solidFill>
                  <a:prstClr val="black"/>
                </a:solidFill>
                <a:latin typeface="PT Serif" panose="020A0603040505020204" pitchFamily="18" charset="77"/>
              </a:rPr>
              <a:t>  </a:t>
            </a:r>
            <a:fld id="{D1DAF3AA-04D9-F44C-BB4D-BA93A1B71072}" type="slidenum">
              <a:rPr lang="en-CA" sz="1050" dirty="0">
                <a:solidFill>
                  <a:prstClr val="black"/>
                </a:solidFill>
                <a:latin typeface="PT Serif" panose="020A0603040505020204" pitchFamily="18" charset="77"/>
              </a:rPr>
              <a:pPr algn="r"/>
              <a:t>11</a:t>
            </a:fld>
            <a:r>
              <a:rPr lang="en-CA" sz="1050" dirty="0">
                <a:solidFill>
                  <a:prstClr val="black"/>
                </a:solidFill>
                <a:latin typeface="PT Serif" panose="020A0603040505020204" pitchFamily="18" charset="77"/>
              </a:rPr>
              <a:t>  </a:t>
            </a:r>
            <a:endParaRPr lang="en-US" sz="1050">
              <a:latin typeface="PT Serif" panose="020A0603040505020204" pitchFamily="18" charset="77"/>
            </a:endParaRPr>
          </a:p>
        </p:txBody>
      </p:sp>
      <p:sp>
        <p:nvSpPr>
          <p:cNvPr id="22" name="Title 3">
            <a:extLst>
              <a:ext uri="{FF2B5EF4-FFF2-40B4-BE49-F238E27FC236}">
                <a16:creationId xmlns:a16="http://schemas.microsoft.com/office/drawing/2014/main" id="{29A7C208-8029-3049-B2D8-9D327680782B}"/>
              </a:ext>
            </a:extLst>
          </p:cNvPr>
          <p:cNvSpPr txBox="1">
            <a:spLocks/>
          </p:cNvSpPr>
          <p:nvPr/>
        </p:nvSpPr>
        <p:spPr>
          <a:xfrm>
            <a:off x="612775" y="869270"/>
            <a:ext cx="10935757" cy="276949"/>
          </a:xfrm>
          <a:prstGeom prst="rect">
            <a:avLst/>
          </a:prstGeom>
        </p:spPr>
        <p:txBody>
          <a:bodyPr lIns="0" tIns="0" rIns="0" bIns="0">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1600" dirty="0">
                <a:latin typeface="Oswald" pitchFamily="2" charset="77"/>
              </a:rPr>
              <a:t>Element 3 – Physical Distancing In The Workplace</a:t>
            </a:r>
          </a:p>
        </p:txBody>
      </p:sp>
      <p:pic>
        <p:nvPicPr>
          <p:cNvPr id="11" name="Picture 10">
            <a:extLst>
              <a:ext uri="{FF2B5EF4-FFF2-40B4-BE49-F238E27FC236}">
                <a16:creationId xmlns:a16="http://schemas.microsoft.com/office/drawing/2014/main" id="{282E994E-8332-444B-85A0-66CE132DBCF7}"/>
              </a:ext>
            </a:extLst>
          </p:cNvPr>
          <p:cNvPicPr>
            <a:picLocks noChangeAspect="1"/>
          </p:cNvPicPr>
          <p:nvPr/>
        </p:nvPicPr>
        <p:blipFill>
          <a:blip r:embed="rId2"/>
          <a:stretch>
            <a:fillRect/>
          </a:stretch>
        </p:blipFill>
        <p:spPr>
          <a:xfrm>
            <a:off x="11277576" y="172695"/>
            <a:ext cx="914424" cy="815184"/>
          </a:xfrm>
          <a:prstGeom prst="rect">
            <a:avLst/>
          </a:prstGeom>
        </p:spPr>
      </p:pic>
      <p:pic>
        <p:nvPicPr>
          <p:cNvPr id="8" name="Graphic 7">
            <a:extLst>
              <a:ext uri="{FF2B5EF4-FFF2-40B4-BE49-F238E27FC236}">
                <a16:creationId xmlns:a16="http://schemas.microsoft.com/office/drawing/2014/main" id="{9A233FEB-2868-B149-9985-1875F9A905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11297" y="688129"/>
            <a:ext cx="6084527" cy="6084527"/>
          </a:xfrm>
          <a:prstGeom prst="rect">
            <a:avLst/>
          </a:prstGeom>
        </p:spPr>
      </p:pic>
      <p:graphicFrame>
        <p:nvGraphicFramePr>
          <p:cNvPr id="9" name="Table 8">
            <a:extLst>
              <a:ext uri="{FF2B5EF4-FFF2-40B4-BE49-F238E27FC236}">
                <a16:creationId xmlns:a16="http://schemas.microsoft.com/office/drawing/2014/main" id="{D62C887D-F6C2-724E-B92A-6BF32E21BBB5}"/>
              </a:ext>
            </a:extLst>
          </p:cNvPr>
          <p:cNvGraphicFramePr>
            <a:graphicFrameLocks noGrp="1"/>
          </p:cNvGraphicFramePr>
          <p:nvPr>
            <p:extLst>
              <p:ext uri="{D42A27DB-BD31-4B8C-83A1-F6EECF244321}">
                <p14:modId xmlns:p14="http://schemas.microsoft.com/office/powerpoint/2010/main" val="658357139"/>
              </p:ext>
            </p:extLst>
          </p:nvPr>
        </p:nvGraphicFramePr>
        <p:xfrm>
          <a:off x="605833" y="1628775"/>
          <a:ext cx="10983654" cy="4486439"/>
        </p:xfrm>
        <a:graphic>
          <a:graphicData uri="http://schemas.openxmlformats.org/drawingml/2006/table">
            <a:tbl>
              <a:tblPr firstRow="1" bandRow="1">
                <a:tableStyleId>{5C22544A-7EE6-4342-B048-85BDC9FD1C3A}</a:tableStyleId>
              </a:tblPr>
              <a:tblGrid>
                <a:gridCol w="3661218">
                  <a:extLst>
                    <a:ext uri="{9D8B030D-6E8A-4147-A177-3AD203B41FA5}">
                      <a16:colId xmlns:a16="http://schemas.microsoft.com/office/drawing/2014/main" val="684819506"/>
                    </a:ext>
                  </a:extLst>
                </a:gridCol>
                <a:gridCol w="3661218">
                  <a:extLst>
                    <a:ext uri="{9D8B030D-6E8A-4147-A177-3AD203B41FA5}">
                      <a16:colId xmlns:a16="http://schemas.microsoft.com/office/drawing/2014/main" val="879889853"/>
                    </a:ext>
                  </a:extLst>
                </a:gridCol>
                <a:gridCol w="3661218">
                  <a:extLst>
                    <a:ext uri="{9D8B030D-6E8A-4147-A177-3AD203B41FA5}">
                      <a16:colId xmlns:a16="http://schemas.microsoft.com/office/drawing/2014/main" val="2704666477"/>
                    </a:ext>
                  </a:extLst>
                </a:gridCol>
              </a:tblGrid>
              <a:tr h="458079">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US" sz="1400" b="1" i="0" u="none" strike="noStrike" kern="1200" cap="none" spc="0" normalizeH="0" baseline="0" noProof="0" dirty="0">
                          <a:ln>
                            <a:noFill/>
                          </a:ln>
                          <a:solidFill>
                            <a:prstClr val="white"/>
                          </a:solidFill>
                          <a:effectLst/>
                          <a:uLnTx/>
                          <a:uFillTx/>
                          <a:latin typeface="Libre Franklin" pitchFamily="2" charset="77"/>
                          <a:ea typeface="+mn-ea"/>
                          <a:cs typeface="+mn-cs"/>
                        </a:rPr>
                        <a:t>Key Decision Points</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C5671"/>
                    </a:solid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US" sz="1400" b="1" i="0" u="none" strike="noStrike" kern="1200" cap="none" spc="0" normalizeH="0" baseline="0" noProof="0" dirty="0">
                          <a:ln>
                            <a:noFill/>
                          </a:ln>
                          <a:solidFill>
                            <a:prstClr val="white"/>
                          </a:solidFill>
                          <a:effectLst/>
                          <a:uLnTx/>
                          <a:uFillTx/>
                          <a:latin typeface="Libre Franklin" pitchFamily="2" charset="77"/>
                          <a:ea typeface="+mn-ea"/>
                          <a:cs typeface="+mn-cs"/>
                        </a:rPr>
                        <a:t>Important Considerations</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C5671"/>
                    </a:solid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US" sz="1400" b="1" i="0" u="none" strike="noStrike" kern="1200" cap="none" spc="0" normalizeH="0" baseline="0" noProof="0" dirty="0">
                          <a:ln>
                            <a:noFill/>
                          </a:ln>
                          <a:solidFill>
                            <a:prstClr val="white"/>
                          </a:solidFill>
                          <a:effectLst/>
                          <a:uLnTx/>
                          <a:uFillTx/>
                          <a:latin typeface="Libre Franklin" pitchFamily="2" charset="77"/>
                          <a:ea typeface="+mn-ea"/>
                          <a:cs typeface="+mn-cs"/>
                        </a:rPr>
                        <a:t>Objectives – </a:t>
                      </a:r>
                      <a:br>
                        <a:rPr kumimoji="0" lang="en-US" sz="1400" b="1" i="0" u="none" strike="noStrike" kern="1200" cap="none" spc="0" normalizeH="0" baseline="0" noProof="0" dirty="0">
                          <a:ln>
                            <a:noFill/>
                          </a:ln>
                          <a:solidFill>
                            <a:prstClr val="white"/>
                          </a:solidFill>
                          <a:effectLst/>
                          <a:uLnTx/>
                          <a:uFillTx/>
                          <a:latin typeface="Libre Franklin" pitchFamily="2" charset="77"/>
                          <a:ea typeface="+mn-ea"/>
                          <a:cs typeface="+mn-cs"/>
                        </a:rPr>
                      </a:br>
                      <a:r>
                        <a:rPr kumimoji="0" lang="en-US" sz="1400" b="1" i="0" u="none" strike="noStrike" kern="1200" cap="none" spc="0" normalizeH="0" baseline="0" noProof="0" dirty="0">
                          <a:ln>
                            <a:noFill/>
                          </a:ln>
                          <a:solidFill>
                            <a:prstClr val="white"/>
                          </a:solidFill>
                          <a:effectLst/>
                          <a:uLnTx/>
                          <a:uFillTx/>
                          <a:latin typeface="Libre Franklin" pitchFamily="2" charset="77"/>
                          <a:ea typeface="+mn-ea"/>
                          <a:cs typeface="+mn-cs"/>
                        </a:rPr>
                        <a:t>What needs to be done</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C5671"/>
                    </a:solidFill>
                  </a:tcPr>
                </a:tc>
                <a:extLst>
                  <a:ext uri="{0D108BD9-81ED-4DB2-BD59-A6C34878D82A}">
                    <a16:rowId xmlns:a16="http://schemas.microsoft.com/office/drawing/2014/main" val="3899944587"/>
                  </a:ext>
                </a:extLst>
              </a:tr>
              <a:tr h="2290503">
                <a:tc>
                  <a:txBody>
                    <a:bodyPr/>
                    <a:lstStyle/>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900" b="0" i="0" u="none" strike="noStrike" kern="1200" cap="none" spc="0" normalizeH="0" baseline="0" noProof="0" dirty="0">
                          <a:ln>
                            <a:noFill/>
                          </a:ln>
                          <a:solidFill>
                            <a:schemeClr val="tx1"/>
                          </a:solidFill>
                          <a:effectLst/>
                          <a:uLnTx/>
                          <a:uFillTx/>
                          <a:latin typeface="Libre Franklin" pitchFamily="2" charset="77"/>
                          <a:ea typeface="+mn-ea"/>
                          <a:cs typeface="Kartika" panose="02020503030404060203" pitchFamily="18" charset="0"/>
                        </a:rPr>
                        <a:t>Capacity of Physical Spaces – For example, Site capacity, number of chairs per room, people in rooms, restroom and lunchroom capacity </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9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Should security be stationed near entry doors at opening and closing office hours? </a:t>
                      </a:r>
                    </a:p>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9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How should waiting lines be accommodated during inclement weather? </a:t>
                      </a:r>
                    </a:p>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9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How and when should PPE be handed out? </a:t>
                      </a:r>
                    </a:p>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9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Do you have the ability to prop doors open at start/end times and during shift change to minimize door handle touching or to install toe kicks on the doors? </a:t>
                      </a:r>
                    </a:p>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9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How to disinfect time clocks each time it is touched by an employee? For example: Station an employee to observe the time clock at a safe 2 meters distance to disinfect the computer clock if it is inadvertently touched to avoid holding up the line</a:t>
                      </a:r>
                    </a:p>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9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Is it practical and effective to do away with punching in and out for a few weeks and pay employees an automatic 40 hours and reconcile the time post? </a:t>
                      </a:r>
                    </a:p>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9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Remote work may be assigned when possible or when mandated by the government to keep the operation efficient and communications flowing </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9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Review and Understand the Physical Distancing Protocol </a:t>
                      </a:r>
                    </a:p>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9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Complete and Continue to adhere to the Physical Distancing guidelines </a:t>
                      </a:r>
                    </a:p>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9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Considerations – No external food, protocols for bringing food, external device management, supply purchasing, staggered start times and finish times etc. </a:t>
                      </a:r>
                    </a:p>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9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Physical and Visual Markers on-Site to assist with adherence to Protocols </a:t>
                      </a:r>
                    </a:p>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9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Lines and markers — may come in the form of tape, decals or paint</a:t>
                      </a:r>
                    </a:p>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9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Office work should be organized to ensure Physical Distancing: a physical separation of 2 meters minimum between employees — Avoid face-to-face desk layouts</a:t>
                      </a:r>
                    </a:p>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9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Provide alternative measures to mitigate their exposure, such as: Face masks, Face shields, Body orientation, or Physical barriers installed where practical </a:t>
                      </a:r>
                    </a:p>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9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Meeting rooms should be organized to hold only the number of chairs compliant with the appropriate spacing </a:t>
                      </a:r>
                    </a:p>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9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Increase cleaning intervals to ensure a clean environment at all times </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62110615"/>
                  </a:ext>
                </a:extLst>
              </a:tr>
            </a:tbl>
          </a:graphicData>
        </a:graphic>
      </p:graphicFrame>
      <p:pic>
        <p:nvPicPr>
          <p:cNvPr id="13" name="Picture 12">
            <a:extLst>
              <a:ext uri="{FF2B5EF4-FFF2-40B4-BE49-F238E27FC236}">
                <a16:creationId xmlns:a16="http://schemas.microsoft.com/office/drawing/2014/main" id="{DC5870E3-36DA-3648-A3CA-8FB532EF97F7}"/>
              </a:ext>
            </a:extLst>
          </p:cNvPr>
          <p:cNvPicPr>
            <a:picLocks noChangeAspect="1"/>
          </p:cNvPicPr>
          <p:nvPr/>
        </p:nvPicPr>
        <p:blipFill>
          <a:blip r:embed="rId5"/>
          <a:stretch>
            <a:fillRect/>
          </a:stretch>
        </p:blipFill>
        <p:spPr>
          <a:xfrm>
            <a:off x="10163190" y="180990"/>
            <a:ext cx="1160448" cy="1160448"/>
          </a:xfrm>
          <a:prstGeom prst="rect">
            <a:avLst/>
          </a:prstGeom>
        </p:spPr>
      </p:pic>
      <p:grpSp>
        <p:nvGrpSpPr>
          <p:cNvPr id="14" name="Group 13">
            <a:extLst>
              <a:ext uri="{FF2B5EF4-FFF2-40B4-BE49-F238E27FC236}">
                <a16:creationId xmlns:a16="http://schemas.microsoft.com/office/drawing/2014/main" id="{F198B389-1D28-D148-B860-0E19BB28C33E}"/>
              </a:ext>
            </a:extLst>
          </p:cNvPr>
          <p:cNvGrpSpPr/>
          <p:nvPr/>
        </p:nvGrpSpPr>
        <p:grpSpPr>
          <a:xfrm>
            <a:off x="12548514" y="1111907"/>
            <a:ext cx="8689867" cy="3223401"/>
            <a:chOff x="1298623" y="308344"/>
            <a:chExt cx="8689867" cy="3223401"/>
          </a:xfrm>
        </p:grpSpPr>
        <p:pic>
          <p:nvPicPr>
            <p:cNvPr id="15" name="Picture 14">
              <a:extLst>
                <a:ext uri="{FF2B5EF4-FFF2-40B4-BE49-F238E27FC236}">
                  <a16:creationId xmlns:a16="http://schemas.microsoft.com/office/drawing/2014/main" id="{3BBD16DA-51A2-1D48-95C8-E5CAB5F705F1}"/>
                </a:ext>
              </a:extLst>
            </p:cNvPr>
            <p:cNvPicPr>
              <a:picLocks noChangeAspect="1"/>
            </p:cNvPicPr>
            <p:nvPr/>
          </p:nvPicPr>
          <p:blipFill>
            <a:blip r:embed="rId6"/>
            <a:stretch>
              <a:fillRect/>
            </a:stretch>
          </p:blipFill>
          <p:spPr>
            <a:xfrm>
              <a:off x="8275150" y="308344"/>
              <a:ext cx="1160448" cy="1160448"/>
            </a:xfrm>
            <a:prstGeom prst="rect">
              <a:avLst/>
            </a:prstGeom>
          </p:spPr>
        </p:pic>
        <p:pic>
          <p:nvPicPr>
            <p:cNvPr id="16" name="Picture 15">
              <a:extLst>
                <a:ext uri="{FF2B5EF4-FFF2-40B4-BE49-F238E27FC236}">
                  <a16:creationId xmlns:a16="http://schemas.microsoft.com/office/drawing/2014/main" id="{FC041F2B-F5D8-DF40-8494-358D66BA704D}"/>
                </a:ext>
              </a:extLst>
            </p:cNvPr>
            <p:cNvPicPr>
              <a:picLocks noChangeAspect="1"/>
            </p:cNvPicPr>
            <p:nvPr/>
          </p:nvPicPr>
          <p:blipFill>
            <a:blip r:embed="rId5"/>
            <a:stretch>
              <a:fillRect/>
            </a:stretch>
          </p:blipFill>
          <p:spPr>
            <a:xfrm>
              <a:off x="5949641" y="308344"/>
              <a:ext cx="1160448" cy="1160448"/>
            </a:xfrm>
            <a:prstGeom prst="rect">
              <a:avLst/>
            </a:prstGeom>
          </p:spPr>
        </p:pic>
        <p:pic>
          <p:nvPicPr>
            <p:cNvPr id="17" name="Picture 16">
              <a:extLst>
                <a:ext uri="{FF2B5EF4-FFF2-40B4-BE49-F238E27FC236}">
                  <a16:creationId xmlns:a16="http://schemas.microsoft.com/office/drawing/2014/main" id="{8A28C7FE-E14D-8846-8DBB-C96B1C979C74}"/>
                </a:ext>
              </a:extLst>
            </p:cNvPr>
            <p:cNvPicPr>
              <a:picLocks noChangeAspect="1"/>
            </p:cNvPicPr>
            <p:nvPr/>
          </p:nvPicPr>
          <p:blipFill>
            <a:blip r:embed="rId7"/>
            <a:stretch>
              <a:fillRect/>
            </a:stretch>
          </p:blipFill>
          <p:spPr>
            <a:xfrm>
              <a:off x="3624132" y="308344"/>
              <a:ext cx="1160448" cy="1160448"/>
            </a:xfrm>
            <a:prstGeom prst="rect">
              <a:avLst/>
            </a:prstGeom>
          </p:spPr>
        </p:pic>
        <p:pic>
          <p:nvPicPr>
            <p:cNvPr id="18" name="Picture 17">
              <a:extLst>
                <a:ext uri="{FF2B5EF4-FFF2-40B4-BE49-F238E27FC236}">
                  <a16:creationId xmlns:a16="http://schemas.microsoft.com/office/drawing/2014/main" id="{78E852B8-5B62-9541-8408-F8400D135BB5}"/>
                </a:ext>
              </a:extLst>
            </p:cNvPr>
            <p:cNvPicPr>
              <a:picLocks noChangeAspect="1"/>
            </p:cNvPicPr>
            <p:nvPr/>
          </p:nvPicPr>
          <p:blipFill>
            <a:blip r:embed="rId8"/>
            <a:stretch>
              <a:fillRect/>
            </a:stretch>
          </p:blipFill>
          <p:spPr>
            <a:xfrm>
              <a:off x="1298623" y="308344"/>
              <a:ext cx="1160448" cy="1160448"/>
            </a:xfrm>
            <a:prstGeom prst="rect">
              <a:avLst/>
            </a:prstGeom>
          </p:spPr>
        </p:pic>
        <p:pic>
          <p:nvPicPr>
            <p:cNvPr id="19" name="Picture 18">
              <a:extLst>
                <a:ext uri="{FF2B5EF4-FFF2-40B4-BE49-F238E27FC236}">
                  <a16:creationId xmlns:a16="http://schemas.microsoft.com/office/drawing/2014/main" id="{D104CC83-EFBE-414A-B481-E6023B7AB4E3}"/>
                </a:ext>
              </a:extLst>
            </p:cNvPr>
            <p:cNvPicPr>
              <a:picLocks noChangeAspect="1"/>
            </p:cNvPicPr>
            <p:nvPr/>
          </p:nvPicPr>
          <p:blipFill>
            <a:blip r:embed="rId6"/>
            <a:stretch>
              <a:fillRect/>
            </a:stretch>
          </p:blipFill>
          <p:spPr>
            <a:xfrm>
              <a:off x="8828042" y="2371297"/>
              <a:ext cx="1160448" cy="1160448"/>
            </a:xfrm>
            <a:prstGeom prst="rect">
              <a:avLst/>
            </a:prstGeom>
          </p:spPr>
        </p:pic>
      </p:grpSp>
    </p:spTree>
    <p:extLst>
      <p:ext uri="{BB962C8B-B14F-4D97-AF65-F5344CB8AC3E}">
        <p14:creationId xmlns:p14="http://schemas.microsoft.com/office/powerpoint/2010/main" val="22745873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E3DAE79A-A411-9647-ADA8-A9417DD9D4F3}"/>
              </a:ext>
            </a:extLst>
          </p:cNvPr>
          <p:cNvSpPr/>
          <p:nvPr/>
        </p:nvSpPr>
        <p:spPr>
          <a:xfrm>
            <a:off x="877968" y="2242073"/>
            <a:ext cx="3113590" cy="31135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90000"/>
              </a:lnSpc>
              <a:spcAft>
                <a:spcPts val="800"/>
              </a:spcAft>
            </a:pPr>
            <a:endParaRPr lang="en-US" dirty="0">
              <a:solidFill>
                <a:srgbClr val="1C37AE"/>
              </a:solidFill>
              <a:latin typeface="PT Serif" panose="020A0603040505020204" pitchFamily="18" charset="77"/>
              <a:cs typeface="Times New Roman" panose="02020603050405020304" pitchFamily="18" charset="0"/>
            </a:endParaRPr>
          </a:p>
        </p:txBody>
      </p:sp>
      <p:sp>
        <p:nvSpPr>
          <p:cNvPr id="6" name="Title 3">
            <a:extLst>
              <a:ext uri="{FF2B5EF4-FFF2-40B4-BE49-F238E27FC236}">
                <a16:creationId xmlns:a16="http://schemas.microsoft.com/office/drawing/2014/main" id="{13E8D0F8-DBAE-CE4A-AAA7-2C24D87537FE}"/>
              </a:ext>
            </a:extLst>
          </p:cNvPr>
          <p:cNvSpPr txBox="1">
            <a:spLocks/>
          </p:cNvSpPr>
          <p:nvPr/>
        </p:nvSpPr>
        <p:spPr>
          <a:xfrm>
            <a:off x="522942" y="381999"/>
            <a:ext cx="10364452" cy="367301"/>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000" dirty="0">
                <a:solidFill>
                  <a:srgbClr val="3C5771"/>
                </a:solidFill>
                <a:latin typeface="Oswald" pitchFamily="2" charset="77"/>
              </a:rPr>
              <a:t>Re-Opening Safely</a:t>
            </a:r>
          </a:p>
        </p:txBody>
      </p:sp>
      <p:sp>
        <p:nvSpPr>
          <p:cNvPr id="10" name="Rectangle 9">
            <a:extLst>
              <a:ext uri="{FF2B5EF4-FFF2-40B4-BE49-F238E27FC236}">
                <a16:creationId xmlns:a16="http://schemas.microsoft.com/office/drawing/2014/main" id="{EAA727CE-053A-BA47-98BD-B8E627E1AF16}"/>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PT Serif" panose="020A0603040505020204" pitchFamily="18" charset="77"/>
              </a:rPr>
              <a:t>RE-OPENING SAFELY: EXECUTIVE PRESENTATION</a:t>
            </a:r>
            <a:r>
              <a:rPr lang="en-CA" sz="1050" dirty="0">
                <a:solidFill>
                  <a:prstClr val="black"/>
                </a:solidFill>
                <a:latin typeface="PT Serif" panose="020A0603040505020204" pitchFamily="18" charset="77"/>
              </a:rPr>
              <a:t>   </a:t>
            </a:r>
            <a:r>
              <a:rPr lang="en-CA" sz="1050" dirty="0">
                <a:solidFill>
                  <a:srgbClr val="1C37AE"/>
                </a:solidFill>
                <a:latin typeface="PT Serif" panose="020A0603040505020204" pitchFamily="18" charset="77"/>
              </a:rPr>
              <a:t>|</a:t>
            </a:r>
            <a:r>
              <a:rPr lang="en-CA" sz="1050" dirty="0">
                <a:solidFill>
                  <a:srgbClr val="71A2CC"/>
                </a:solidFill>
                <a:latin typeface="PT Serif" panose="020A0603040505020204" pitchFamily="18" charset="77"/>
              </a:rPr>
              <a:t> </a:t>
            </a:r>
            <a:r>
              <a:rPr lang="en-CA" sz="1050" dirty="0">
                <a:solidFill>
                  <a:prstClr val="black"/>
                </a:solidFill>
                <a:latin typeface="PT Serif" panose="020A0603040505020204" pitchFamily="18" charset="77"/>
              </a:rPr>
              <a:t>  </a:t>
            </a:r>
            <a:fld id="{D1DAF3AA-04D9-F44C-BB4D-BA93A1B71072}" type="slidenum">
              <a:rPr lang="en-CA" sz="1050" dirty="0">
                <a:solidFill>
                  <a:prstClr val="black"/>
                </a:solidFill>
                <a:latin typeface="PT Serif" panose="020A0603040505020204" pitchFamily="18" charset="77"/>
              </a:rPr>
              <a:pPr algn="r"/>
              <a:t>12</a:t>
            </a:fld>
            <a:r>
              <a:rPr lang="en-CA" sz="1050" dirty="0">
                <a:solidFill>
                  <a:prstClr val="black"/>
                </a:solidFill>
                <a:latin typeface="PT Serif" panose="020A0603040505020204" pitchFamily="18" charset="77"/>
              </a:rPr>
              <a:t>  </a:t>
            </a:r>
            <a:endParaRPr lang="en-US" sz="1050">
              <a:latin typeface="PT Serif" panose="020A0603040505020204" pitchFamily="18" charset="77"/>
            </a:endParaRPr>
          </a:p>
        </p:txBody>
      </p:sp>
      <p:sp>
        <p:nvSpPr>
          <p:cNvPr id="22" name="Title 3">
            <a:extLst>
              <a:ext uri="{FF2B5EF4-FFF2-40B4-BE49-F238E27FC236}">
                <a16:creationId xmlns:a16="http://schemas.microsoft.com/office/drawing/2014/main" id="{29A7C208-8029-3049-B2D8-9D327680782B}"/>
              </a:ext>
            </a:extLst>
          </p:cNvPr>
          <p:cNvSpPr txBox="1">
            <a:spLocks/>
          </p:cNvSpPr>
          <p:nvPr/>
        </p:nvSpPr>
        <p:spPr>
          <a:xfrm>
            <a:off x="612775" y="869270"/>
            <a:ext cx="10935757" cy="276949"/>
          </a:xfrm>
          <a:prstGeom prst="rect">
            <a:avLst/>
          </a:prstGeom>
        </p:spPr>
        <p:txBody>
          <a:bodyPr lIns="0" tIns="0" rIns="0" bIns="0">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1600" dirty="0">
                <a:latin typeface="Oswald" pitchFamily="2" charset="77"/>
              </a:rPr>
              <a:t>Element 4 – Implementing New Structures In The Workplace</a:t>
            </a:r>
          </a:p>
        </p:txBody>
      </p:sp>
      <p:pic>
        <p:nvPicPr>
          <p:cNvPr id="11" name="Picture 10">
            <a:extLst>
              <a:ext uri="{FF2B5EF4-FFF2-40B4-BE49-F238E27FC236}">
                <a16:creationId xmlns:a16="http://schemas.microsoft.com/office/drawing/2014/main" id="{282E994E-8332-444B-85A0-66CE132DBCF7}"/>
              </a:ext>
            </a:extLst>
          </p:cNvPr>
          <p:cNvPicPr>
            <a:picLocks noChangeAspect="1"/>
          </p:cNvPicPr>
          <p:nvPr/>
        </p:nvPicPr>
        <p:blipFill>
          <a:blip r:embed="rId2"/>
          <a:stretch>
            <a:fillRect/>
          </a:stretch>
        </p:blipFill>
        <p:spPr>
          <a:xfrm>
            <a:off x="11277576" y="172695"/>
            <a:ext cx="914424" cy="815184"/>
          </a:xfrm>
          <a:prstGeom prst="rect">
            <a:avLst/>
          </a:prstGeom>
        </p:spPr>
      </p:pic>
      <p:pic>
        <p:nvPicPr>
          <p:cNvPr id="8" name="Graphic 7">
            <a:extLst>
              <a:ext uri="{FF2B5EF4-FFF2-40B4-BE49-F238E27FC236}">
                <a16:creationId xmlns:a16="http://schemas.microsoft.com/office/drawing/2014/main" id="{595DE3A1-7528-1E49-804B-04B3DA4161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11297" y="688129"/>
            <a:ext cx="6084527" cy="6084527"/>
          </a:xfrm>
          <a:prstGeom prst="rect">
            <a:avLst/>
          </a:prstGeom>
        </p:spPr>
      </p:pic>
      <p:graphicFrame>
        <p:nvGraphicFramePr>
          <p:cNvPr id="9" name="Table 8">
            <a:extLst>
              <a:ext uri="{FF2B5EF4-FFF2-40B4-BE49-F238E27FC236}">
                <a16:creationId xmlns:a16="http://schemas.microsoft.com/office/drawing/2014/main" id="{315D5C4C-954C-C74F-85C8-6B9330828C20}"/>
              </a:ext>
            </a:extLst>
          </p:cNvPr>
          <p:cNvGraphicFramePr>
            <a:graphicFrameLocks noGrp="1"/>
          </p:cNvGraphicFramePr>
          <p:nvPr>
            <p:extLst>
              <p:ext uri="{D42A27DB-BD31-4B8C-83A1-F6EECF244321}">
                <p14:modId xmlns:p14="http://schemas.microsoft.com/office/powerpoint/2010/main" val="1516534442"/>
              </p:ext>
            </p:extLst>
          </p:nvPr>
        </p:nvGraphicFramePr>
        <p:xfrm>
          <a:off x="605833" y="1628775"/>
          <a:ext cx="10983654" cy="4562639"/>
        </p:xfrm>
        <a:graphic>
          <a:graphicData uri="http://schemas.openxmlformats.org/drawingml/2006/table">
            <a:tbl>
              <a:tblPr firstRow="1" bandRow="1">
                <a:tableStyleId>{5C22544A-7EE6-4342-B048-85BDC9FD1C3A}</a:tableStyleId>
              </a:tblPr>
              <a:tblGrid>
                <a:gridCol w="3661218">
                  <a:extLst>
                    <a:ext uri="{9D8B030D-6E8A-4147-A177-3AD203B41FA5}">
                      <a16:colId xmlns:a16="http://schemas.microsoft.com/office/drawing/2014/main" val="684819506"/>
                    </a:ext>
                  </a:extLst>
                </a:gridCol>
                <a:gridCol w="3661218">
                  <a:extLst>
                    <a:ext uri="{9D8B030D-6E8A-4147-A177-3AD203B41FA5}">
                      <a16:colId xmlns:a16="http://schemas.microsoft.com/office/drawing/2014/main" val="879889853"/>
                    </a:ext>
                  </a:extLst>
                </a:gridCol>
                <a:gridCol w="3661218">
                  <a:extLst>
                    <a:ext uri="{9D8B030D-6E8A-4147-A177-3AD203B41FA5}">
                      <a16:colId xmlns:a16="http://schemas.microsoft.com/office/drawing/2014/main" val="2704666477"/>
                    </a:ext>
                  </a:extLst>
                </a:gridCol>
              </a:tblGrid>
              <a:tr h="458079">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US" sz="1400" b="1" i="0" u="none" strike="noStrike" kern="1200" cap="none" spc="0" normalizeH="0" baseline="0" noProof="0" dirty="0">
                          <a:ln>
                            <a:noFill/>
                          </a:ln>
                          <a:solidFill>
                            <a:prstClr val="white"/>
                          </a:solidFill>
                          <a:effectLst/>
                          <a:uLnTx/>
                          <a:uFillTx/>
                          <a:latin typeface="Libre Franklin" pitchFamily="2" charset="77"/>
                          <a:ea typeface="+mn-ea"/>
                          <a:cs typeface="+mn-cs"/>
                        </a:rPr>
                        <a:t>Key Decision Points</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C5671"/>
                    </a:solid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US" sz="1400" b="1" i="0" u="none" strike="noStrike" kern="1200" cap="none" spc="0" normalizeH="0" baseline="0" noProof="0" dirty="0">
                          <a:ln>
                            <a:noFill/>
                          </a:ln>
                          <a:solidFill>
                            <a:prstClr val="white"/>
                          </a:solidFill>
                          <a:effectLst/>
                          <a:uLnTx/>
                          <a:uFillTx/>
                          <a:latin typeface="Libre Franklin" pitchFamily="2" charset="77"/>
                          <a:ea typeface="+mn-ea"/>
                          <a:cs typeface="+mn-cs"/>
                        </a:rPr>
                        <a:t>Important Considerations</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C5671"/>
                    </a:solid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US" sz="1400" b="1" i="0" u="none" strike="noStrike" kern="1200" cap="none" spc="0" normalizeH="0" baseline="0" noProof="0" dirty="0">
                          <a:ln>
                            <a:noFill/>
                          </a:ln>
                          <a:solidFill>
                            <a:prstClr val="white"/>
                          </a:solidFill>
                          <a:effectLst/>
                          <a:uLnTx/>
                          <a:uFillTx/>
                          <a:latin typeface="Libre Franklin" pitchFamily="2" charset="77"/>
                          <a:ea typeface="+mn-ea"/>
                          <a:cs typeface="+mn-cs"/>
                        </a:rPr>
                        <a:t>Objectives – </a:t>
                      </a:r>
                      <a:br>
                        <a:rPr kumimoji="0" lang="en-US" sz="1400" b="1" i="0" u="none" strike="noStrike" kern="1200" cap="none" spc="0" normalizeH="0" baseline="0" noProof="0" dirty="0">
                          <a:ln>
                            <a:noFill/>
                          </a:ln>
                          <a:solidFill>
                            <a:prstClr val="white"/>
                          </a:solidFill>
                          <a:effectLst/>
                          <a:uLnTx/>
                          <a:uFillTx/>
                          <a:latin typeface="Libre Franklin" pitchFamily="2" charset="77"/>
                          <a:ea typeface="+mn-ea"/>
                          <a:cs typeface="+mn-cs"/>
                        </a:rPr>
                      </a:br>
                      <a:r>
                        <a:rPr kumimoji="0" lang="en-US" sz="1400" b="1" i="0" u="none" strike="noStrike" kern="1200" cap="none" spc="0" normalizeH="0" baseline="0" noProof="0" dirty="0">
                          <a:ln>
                            <a:noFill/>
                          </a:ln>
                          <a:solidFill>
                            <a:prstClr val="white"/>
                          </a:solidFill>
                          <a:effectLst/>
                          <a:uLnTx/>
                          <a:uFillTx/>
                          <a:latin typeface="Libre Franklin" pitchFamily="2" charset="77"/>
                          <a:ea typeface="+mn-ea"/>
                          <a:cs typeface="+mn-cs"/>
                        </a:rPr>
                        <a:t>What needs to be done</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C5671"/>
                    </a:solidFill>
                  </a:tcPr>
                </a:tc>
                <a:extLst>
                  <a:ext uri="{0D108BD9-81ED-4DB2-BD59-A6C34878D82A}">
                    <a16:rowId xmlns:a16="http://schemas.microsoft.com/office/drawing/2014/main" val="3899944587"/>
                  </a:ext>
                </a:extLst>
              </a:tr>
              <a:tr h="2290503">
                <a:tc>
                  <a:txBody>
                    <a:bodyPr/>
                    <a:lstStyle/>
                    <a:p>
                      <a:pPr marL="136525" marR="0" lvl="0" indent="-136525" algn="l" defTabSz="457200" rtl="0" eaLnBrk="1" fontAlgn="auto" latinLnBrk="0" hangingPunct="1">
                        <a:lnSpc>
                          <a:spcPct val="110000"/>
                        </a:lnSpc>
                        <a:spcBef>
                          <a:spcPts val="0"/>
                        </a:spcBef>
                        <a:spcAft>
                          <a:spcPts val="150"/>
                        </a:spcAft>
                        <a:buClr>
                          <a:srgbClr val="71A2CC"/>
                        </a:buClr>
                        <a:buSzTx/>
                        <a:buFont typeface="Arial" panose="020B0604020202020204" pitchFamily="34" charset="0"/>
                        <a:buChar char="•"/>
                        <a:tabLst/>
                        <a:defRPr/>
                      </a:pPr>
                      <a:r>
                        <a:rPr kumimoji="0" lang="en-CA" sz="900" b="0" i="0" u="none" strike="noStrike" kern="1200" cap="none" spc="0" normalizeH="0" baseline="0" noProof="0" dirty="0">
                          <a:ln>
                            <a:noFill/>
                          </a:ln>
                          <a:solidFill>
                            <a:schemeClr val="tx1"/>
                          </a:solidFill>
                          <a:effectLst/>
                          <a:uLnTx/>
                          <a:uFillTx/>
                          <a:latin typeface="Libre Franklin" pitchFamily="2" charset="77"/>
                          <a:ea typeface="+mn-ea"/>
                          <a:cs typeface="Kartika" panose="02020503030404060203" pitchFamily="18" charset="0"/>
                        </a:rPr>
                        <a:t>Professional Health Care Worker </a:t>
                      </a:r>
                    </a:p>
                    <a:p>
                      <a:pPr marL="136525" marR="0" lvl="0" indent="-136525" algn="l" defTabSz="457200" rtl="0" eaLnBrk="1" fontAlgn="auto" latinLnBrk="0" hangingPunct="1">
                        <a:lnSpc>
                          <a:spcPct val="110000"/>
                        </a:lnSpc>
                        <a:spcBef>
                          <a:spcPts val="0"/>
                        </a:spcBef>
                        <a:spcAft>
                          <a:spcPts val="150"/>
                        </a:spcAft>
                        <a:buClr>
                          <a:srgbClr val="71A2CC"/>
                        </a:buClr>
                        <a:buSzTx/>
                        <a:buFont typeface="Arial" panose="020B0604020202020204" pitchFamily="34" charset="0"/>
                        <a:buChar char="•"/>
                        <a:tabLst/>
                        <a:defRPr/>
                      </a:pPr>
                      <a:r>
                        <a:rPr kumimoji="0" lang="en-CA" sz="900" b="0" i="0" u="none" strike="noStrike" kern="1200" cap="none" spc="0" normalizeH="0" baseline="0" noProof="0" dirty="0">
                          <a:ln>
                            <a:noFill/>
                          </a:ln>
                          <a:solidFill>
                            <a:schemeClr val="tx1"/>
                          </a:solidFill>
                          <a:effectLst/>
                          <a:uLnTx/>
                          <a:uFillTx/>
                          <a:latin typeface="Libre Franklin" pitchFamily="2" charset="77"/>
                          <a:ea typeface="+mn-ea"/>
                          <a:cs typeface="Kartika" panose="02020503030404060203" pitchFamily="18" charset="0"/>
                        </a:rPr>
                        <a:t>Should a dedicated resource be hired, brought in house? </a:t>
                      </a:r>
                    </a:p>
                    <a:p>
                      <a:pPr marL="136525" marR="0" lvl="0" indent="-136525" algn="l" defTabSz="457200" rtl="0" eaLnBrk="1" fontAlgn="auto" latinLnBrk="0" hangingPunct="1">
                        <a:lnSpc>
                          <a:spcPct val="110000"/>
                        </a:lnSpc>
                        <a:spcBef>
                          <a:spcPts val="0"/>
                        </a:spcBef>
                        <a:spcAft>
                          <a:spcPts val="150"/>
                        </a:spcAft>
                        <a:buClr>
                          <a:srgbClr val="71A2CC"/>
                        </a:buClr>
                        <a:buSzTx/>
                        <a:buFont typeface="Arial" panose="020B0604020202020204" pitchFamily="34" charset="0"/>
                        <a:buChar char="•"/>
                        <a:tabLst/>
                        <a:defRPr/>
                      </a:pPr>
                      <a:r>
                        <a:rPr kumimoji="0" lang="en-CA" sz="900" b="0" i="0" u="none" strike="noStrike" kern="1200" cap="none" spc="0" normalizeH="0" baseline="0" noProof="0" dirty="0">
                          <a:ln>
                            <a:noFill/>
                          </a:ln>
                          <a:solidFill>
                            <a:schemeClr val="tx1"/>
                          </a:solidFill>
                          <a:effectLst/>
                          <a:uLnTx/>
                          <a:uFillTx/>
                          <a:latin typeface="Libre Franklin" pitchFamily="2" charset="77"/>
                          <a:ea typeface="+mn-ea"/>
                          <a:cs typeface="Kartika" panose="02020503030404060203" pitchFamily="18" charset="0"/>
                        </a:rPr>
                        <a:t>Who can fill the role at the Company Sites in lieu of an on-Site reference? </a:t>
                      </a:r>
                    </a:p>
                    <a:p>
                      <a:pPr marL="136525" marR="0" lvl="0" indent="-136525" algn="l" defTabSz="457200" rtl="0" eaLnBrk="1" fontAlgn="auto" latinLnBrk="0" hangingPunct="1">
                        <a:lnSpc>
                          <a:spcPct val="110000"/>
                        </a:lnSpc>
                        <a:spcBef>
                          <a:spcPts val="0"/>
                        </a:spcBef>
                        <a:spcAft>
                          <a:spcPts val="150"/>
                        </a:spcAft>
                        <a:buClr>
                          <a:srgbClr val="71A2CC"/>
                        </a:buClr>
                        <a:buSzTx/>
                        <a:buFont typeface="Arial" panose="020B0604020202020204" pitchFamily="34" charset="0"/>
                        <a:buChar char="•"/>
                        <a:tabLst/>
                        <a:defRPr/>
                      </a:pPr>
                      <a:r>
                        <a:rPr kumimoji="0" lang="en-CA" sz="900" b="0" i="0" u="none" strike="noStrike" kern="1200" cap="none" spc="0" normalizeH="0" baseline="0" noProof="0" dirty="0">
                          <a:ln>
                            <a:noFill/>
                          </a:ln>
                          <a:solidFill>
                            <a:schemeClr val="tx1"/>
                          </a:solidFill>
                          <a:effectLst/>
                          <a:uLnTx/>
                          <a:uFillTx/>
                          <a:latin typeface="Libre Franklin" pitchFamily="2" charset="77"/>
                          <a:ea typeface="+mn-ea"/>
                          <a:cs typeface="Kartika" panose="02020503030404060203" pitchFamily="18" charset="0"/>
                        </a:rPr>
                        <a:t>Are there Physical changes required at Sites? </a:t>
                      </a:r>
                    </a:p>
                    <a:p>
                      <a:pPr marL="136525" marR="0" lvl="0" indent="-136525" algn="l" defTabSz="457200" rtl="0" eaLnBrk="1" fontAlgn="auto" latinLnBrk="0" hangingPunct="1">
                        <a:lnSpc>
                          <a:spcPct val="110000"/>
                        </a:lnSpc>
                        <a:spcBef>
                          <a:spcPts val="0"/>
                        </a:spcBef>
                        <a:spcAft>
                          <a:spcPts val="150"/>
                        </a:spcAft>
                        <a:buClr>
                          <a:srgbClr val="71A2CC"/>
                        </a:buClr>
                        <a:buSzTx/>
                        <a:buFont typeface="Arial" panose="020B0604020202020204" pitchFamily="34" charset="0"/>
                        <a:buChar char="•"/>
                        <a:tabLst/>
                        <a:defRPr/>
                      </a:pPr>
                      <a:r>
                        <a:rPr kumimoji="0" lang="en-CA" sz="900" b="0" i="0" u="none" strike="noStrike" kern="1200" cap="none" spc="0" normalizeH="0" baseline="0" noProof="0" dirty="0">
                          <a:ln>
                            <a:noFill/>
                          </a:ln>
                          <a:solidFill>
                            <a:schemeClr val="tx1"/>
                          </a:solidFill>
                          <a:effectLst/>
                          <a:uLnTx/>
                          <a:uFillTx/>
                          <a:latin typeface="Libre Franklin" pitchFamily="2" charset="77"/>
                          <a:ea typeface="+mn-ea"/>
                          <a:cs typeface="Kartika" panose="02020503030404060203" pitchFamily="18" charset="0"/>
                        </a:rPr>
                        <a:t>Have they been executed to? </a:t>
                      </a:r>
                    </a:p>
                    <a:p>
                      <a:pPr marL="136525" marR="0" lvl="0" indent="-136525" algn="l" defTabSz="457200" rtl="0" eaLnBrk="1" fontAlgn="auto" latinLnBrk="0" hangingPunct="1">
                        <a:lnSpc>
                          <a:spcPct val="110000"/>
                        </a:lnSpc>
                        <a:spcBef>
                          <a:spcPts val="0"/>
                        </a:spcBef>
                        <a:spcAft>
                          <a:spcPts val="150"/>
                        </a:spcAft>
                        <a:buClr>
                          <a:srgbClr val="71A2CC"/>
                        </a:buClr>
                        <a:buSzTx/>
                        <a:buFont typeface="Arial" panose="020B0604020202020204" pitchFamily="34" charset="0"/>
                        <a:buChar char="•"/>
                        <a:tabLst/>
                        <a:defRPr/>
                      </a:pPr>
                      <a:r>
                        <a:rPr kumimoji="0" lang="en-CA" sz="900" b="0" i="0" u="none" strike="noStrike" kern="1200" cap="none" spc="0" normalizeH="0" baseline="0" noProof="0" dirty="0">
                          <a:ln>
                            <a:noFill/>
                          </a:ln>
                          <a:solidFill>
                            <a:schemeClr val="tx1"/>
                          </a:solidFill>
                          <a:effectLst/>
                          <a:uLnTx/>
                          <a:uFillTx/>
                          <a:latin typeface="Libre Franklin" pitchFamily="2" charset="77"/>
                          <a:ea typeface="+mn-ea"/>
                          <a:cs typeface="Kartika" panose="02020503030404060203" pitchFamily="18" charset="0"/>
                        </a:rPr>
                        <a:t>Has the signage and floor markers been distributed and put into the appropriate locations on-Site for maximum visibility and effectiveness? </a:t>
                      </a:r>
                    </a:p>
                    <a:p>
                      <a:pPr marL="136525" marR="0" lvl="0" indent="-136525" algn="l" defTabSz="457200" rtl="0" eaLnBrk="1" fontAlgn="auto" latinLnBrk="0" hangingPunct="1">
                        <a:lnSpc>
                          <a:spcPct val="110000"/>
                        </a:lnSpc>
                        <a:spcBef>
                          <a:spcPts val="0"/>
                        </a:spcBef>
                        <a:spcAft>
                          <a:spcPts val="150"/>
                        </a:spcAft>
                        <a:buClr>
                          <a:srgbClr val="71A2CC"/>
                        </a:buClr>
                        <a:buSzTx/>
                        <a:buFont typeface="Arial" panose="020B0604020202020204" pitchFamily="34" charset="0"/>
                        <a:buChar char="•"/>
                        <a:tabLst/>
                        <a:defRPr/>
                      </a:pPr>
                      <a:r>
                        <a:rPr kumimoji="0" lang="en-CA" sz="900" b="0" i="0" u="none" strike="noStrike" kern="1200" cap="none" spc="0" normalizeH="0" baseline="0" noProof="0" dirty="0">
                          <a:ln>
                            <a:noFill/>
                          </a:ln>
                          <a:solidFill>
                            <a:schemeClr val="tx1"/>
                          </a:solidFill>
                          <a:effectLst/>
                          <a:uLnTx/>
                          <a:uFillTx/>
                          <a:latin typeface="Libre Franklin" pitchFamily="2" charset="77"/>
                          <a:ea typeface="+mn-ea"/>
                          <a:cs typeface="Kartika" panose="02020503030404060203" pitchFamily="18" charset="0"/>
                        </a:rPr>
                        <a:t>Have Site specific needs been addressed and modified for use in the Playbook?  </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36525" marR="0" lvl="0" indent="-136525" algn="l" defTabSz="457200" rtl="0" eaLnBrk="1" fontAlgn="auto" latinLnBrk="0" hangingPunct="1">
                        <a:lnSpc>
                          <a:spcPct val="110000"/>
                        </a:lnSpc>
                        <a:spcBef>
                          <a:spcPts val="0"/>
                        </a:spcBef>
                        <a:spcAft>
                          <a:spcPts val="150"/>
                        </a:spcAft>
                        <a:buClr>
                          <a:srgbClr val="71A2CC"/>
                        </a:buClr>
                        <a:buSzTx/>
                        <a:buFont typeface="Arial" panose="020B0604020202020204" pitchFamily="34" charset="0"/>
                        <a:buChar char="•"/>
                        <a:tabLst/>
                        <a:defRPr/>
                      </a:pPr>
                      <a:r>
                        <a:rPr kumimoji="0" lang="en-CA" sz="9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Client Intake </a:t>
                      </a:r>
                    </a:p>
                    <a:p>
                      <a:pPr marL="136525" marR="0" lvl="0" indent="-136525" algn="l" defTabSz="457200" rtl="0" eaLnBrk="1" fontAlgn="auto" latinLnBrk="0" hangingPunct="1">
                        <a:lnSpc>
                          <a:spcPct val="110000"/>
                        </a:lnSpc>
                        <a:spcBef>
                          <a:spcPts val="0"/>
                        </a:spcBef>
                        <a:spcAft>
                          <a:spcPts val="150"/>
                        </a:spcAft>
                        <a:buClr>
                          <a:srgbClr val="71A2CC"/>
                        </a:buClr>
                        <a:buSzTx/>
                        <a:buFont typeface="Arial" panose="020B0604020202020204" pitchFamily="34" charset="0"/>
                        <a:buChar char="•"/>
                        <a:tabLst/>
                        <a:defRPr/>
                      </a:pPr>
                      <a:r>
                        <a:rPr kumimoji="0" lang="en-CA" sz="9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Client Return </a:t>
                      </a:r>
                    </a:p>
                    <a:p>
                      <a:pPr marL="136525" marR="0" lvl="0" indent="-136525" algn="l" defTabSz="457200" rtl="0" eaLnBrk="1" fontAlgn="auto" latinLnBrk="0" hangingPunct="1">
                        <a:lnSpc>
                          <a:spcPct val="110000"/>
                        </a:lnSpc>
                        <a:spcBef>
                          <a:spcPts val="0"/>
                        </a:spcBef>
                        <a:spcAft>
                          <a:spcPts val="150"/>
                        </a:spcAft>
                        <a:buClr>
                          <a:srgbClr val="71A2CC"/>
                        </a:buClr>
                        <a:buSzTx/>
                        <a:buFont typeface="Arial" panose="020B0604020202020204" pitchFamily="34" charset="0"/>
                        <a:buChar char="•"/>
                        <a:tabLst/>
                        <a:defRPr/>
                      </a:pPr>
                      <a:r>
                        <a:rPr kumimoji="0" lang="en-CA" sz="9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Client Interaction </a:t>
                      </a:r>
                    </a:p>
                    <a:p>
                      <a:pPr marL="136525" marR="0" lvl="0" indent="-136525" algn="l" defTabSz="457200" rtl="0" eaLnBrk="1" fontAlgn="auto" latinLnBrk="0" hangingPunct="1">
                        <a:lnSpc>
                          <a:spcPct val="110000"/>
                        </a:lnSpc>
                        <a:spcBef>
                          <a:spcPts val="0"/>
                        </a:spcBef>
                        <a:spcAft>
                          <a:spcPts val="150"/>
                        </a:spcAft>
                        <a:buClr>
                          <a:srgbClr val="71A2CC"/>
                        </a:buClr>
                        <a:buSzTx/>
                        <a:buFont typeface="Arial" panose="020B0604020202020204" pitchFamily="34" charset="0"/>
                        <a:buChar char="•"/>
                        <a:tabLst/>
                        <a:defRPr/>
                      </a:pPr>
                      <a:r>
                        <a:rPr kumimoji="0" lang="en-CA" sz="9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Physical Barriers for Client Interaction with staff </a:t>
                      </a:r>
                    </a:p>
                    <a:p>
                      <a:pPr marL="136525" marR="0" lvl="0" indent="-136525" algn="l" defTabSz="457200" rtl="0" eaLnBrk="1" fontAlgn="auto" latinLnBrk="0" hangingPunct="1">
                        <a:lnSpc>
                          <a:spcPct val="110000"/>
                        </a:lnSpc>
                        <a:spcBef>
                          <a:spcPts val="0"/>
                        </a:spcBef>
                        <a:spcAft>
                          <a:spcPts val="150"/>
                        </a:spcAft>
                        <a:buClr>
                          <a:srgbClr val="71A2CC"/>
                        </a:buClr>
                        <a:buSzTx/>
                        <a:buFont typeface="Arial" panose="020B0604020202020204" pitchFamily="34" charset="0"/>
                        <a:buChar char="•"/>
                        <a:tabLst/>
                        <a:defRPr/>
                      </a:pPr>
                      <a:r>
                        <a:rPr kumimoji="0" lang="en-CA" sz="9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Physical Changes for Internal Distancing Protocols on-Site </a:t>
                      </a:r>
                    </a:p>
                    <a:p>
                      <a:pPr marL="136525" marR="0" lvl="0" indent="-136525" algn="l" defTabSz="457200" rtl="0" eaLnBrk="1" fontAlgn="auto" latinLnBrk="0" hangingPunct="1">
                        <a:lnSpc>
                          <a:spcPct val="110000"/>
                        </a:lnSpc>
                        <a:spcBef>
                          <a:spcPts val="0"/>
                        </a:spcBef>
                        <a:spcAft>
                          <a:spcPts val="150"/>
                        </a:spcAft>
                        <a:buClr>
                          <a:srgbClr val="71A2CC"/>
                        </a:buClr>
                        <a:buSzTx/>
                        <a:buFont typeface="Arial" panose="020B0604020202020204" pitchFamily="34" charset="0"/>
                        <a:buChar char="•"/>
                        <a:tabLst/>
                        <a:defRPr/>
                      </a:pPr>
                      <a:r>
                        <a:rPr kumimoji="0" lang="en-CA" sz="9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Physical area for Isolation Protocols and Quarantine </a:t>
                      </a:r>
                    </a:p>
                    <a:p>
                      <a:pPr marL="136525" marR="0" lvl="0" indent="-136525" algn="l" defTabSz="457200" rtl="0" eaLnBrk="1" fontAlgn="auto" latinLnBrk="0" hangingPunct="1">
                        <a:lnSpc>
                          <a:spcPct val="110000"/>
                        </a:lnSpc>
                        <a:spcBef>
                          <a:spcPts val="0"/>
                        </a:spcBef>
                        <a:spcAft>
                          <a:spcPts val="150"/>
                        </a:spcAft>
                        <a:buClr>
                          <a:srgbClr val="71A2CC"/>
                        </a:buClr>
                        <a:buSzTx/>
                        <a:buFont typeface="Arial" panose="020B0604020202020204" pitchFamily="34" charset="0"/>
                        <a:buChar char="•"/>
                        <a:tabLst/>
                        <a:defRPr/>
                      </a:pPr>
                      <a:r>
                        <a:rPr kumimoji="0" lang="en-CA" sz="9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Physical Changes to common Bathrooms, Kitchen Facilities </a:t>
                      </a:r>
                    </a:p>
                    <a:p>
                      <a:pPr marL="136525" marR="0" lvl="0" indent="-136525" algn="l" defTabSz="457200" rtl="0" eaLnBrk="1" fontAlgn="auto" latinLnBrk="0" hangingPunct="1">
                        <a:lnSpc>
                          <a:spcPct val="110000"/>
                        </a:lnSpc>
                        <a:spcBef>
                          <a:spcPts val="0"/>
                        </a:spcBef>
                        <a:spcAft>
                          <a:spcPts val="150"/>
                        </a:spcAft>
                        <a:buClr>
                          <a:srgbClr val="71A2CC"/>
                        </a:buClr>
                        <a:buSzTx/>
                        <a:buFont typeface="Arial" panose="020B0604020202020204" pitchFamily="34" charset="0"/>
                        <a:buChar char="•"/>
                        <a:tabLst/>
                        <a:defRPr/>
                      </a:pPr>
                      <a:r>
                        <a:rPr kumimoji="0" lang="en-CA" sz="9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Inventory Supply Intake and Storage </a:t>
                      </a:r>
                    </a:p>
                    <a:p>
                      <a:pPr marL="136525" marR="0" lvl="0" indent="-136525" algn="l" defTabSz="457200" rtl="0" eaLnBrk="1" fontAlgn="auto" latinLnBrk="0" hangingPunct="1">
                        <a:lnSpc>
                          <a:spcPct val="110000"/>
                        </a:lnSpc>
                        <a:spcBef>
                          <a:spcPts val="0"/>
                        </a:spcBef>
                        <a:spcAft>
                          <a:spcPts val="150"/>
                        </a:spcAft>
                        <a:buClr>
                          <a:srgbClr val="71A2CC"/>
                        </a:buClr>
                        <a:buSzTx/>
                        <a:buFont typeface="Arial" panose="020B0604020202020204" pitchFamily="34" charset="0"/>
                        <a:buChar char="•"/>
                        <a:tabLst/>
                        <a:defRPr/>
                      </a:pPr>
                      <a:r>
                        <a:rPr kumimoji="0" lang="en-CA" sz="9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HVAC/Ventilation system maintenance and Compliance to Protocol </a:t>
                      </a:r>
                    </a:p>
                    <a:p>
                      <a:pPr marL="136525" marR="0" lvl="0" indent="-136525" algn="l" defTabSz="457200" rtl="0" eaLnBrk="1" fontAlgn="auto" latinLnBrk="0" hangingPunct="1">
                        <a:lnSpc>
                          <a:spcPct val="110000"/>
                        </a:lnSpc>
                        <a:spcBef>
                          <a:spcPts val="0"/>
                        </a:spcBef>
                        <a:spcAft>
                          <a:spcPts val="150"/>
                        </a:spcAft>
                        <a:buClr>
                          <a:srgbClr val="71A2CC"/>
                        </a:buClr>
                        <a:buSzTx/>
                        <a:buFont typeface="Arial" panose="020B0604020202020204" pitchFamily="34" charset="0"/>
                        <a:buChar char="•"/>
                        <a:tabLst/>
                        <a:defRPr/>
                      </a:pPr>
                      <a:r>
                        <a:rPr kumimoji="0" lang="en-CA" sz="9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Door, Cupboard, Handle maintenance and Disinfection </a:t>
                      </a:r>
                    </a:p>
                    <a:p>
                      <a:pPr marL="136525" marR="0" lvl="0" indent="-136525" algn="l" defTabSz="457200" rtl="0" eaLnBrk="1" fontAlgn="auto" latinLnBrk="0" hangingPunct="1">
                        <a:lnSpc>
                          <a:spcPct val="110000"/>
                        </a:lnSpc>
                        <a:spcBef>
                          <a:spcPts val="0"/>
                        </a:spcBef>
                        <a:spcAft>
                          <a:spcPts val="150"/>
                        </a:spcAft>
                        <a:buClr>
                          <a:srgbClr val="71A2CC"/>
                        </a:buClr>
                        <a:buSzTx/>
                        <a:buFont typeface="Arial" panose="020B0604020202020204" pitchFamily="34" charset="0"/>
                        <a:buChar char="•"/>
                        <a:tabLst/>
                        <a:defRPr/>
                      </a:pPr>
                      <a:r>
                        <a:rPr kumimoji="0" lang="en-CA" sz="9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PPE Disposal (storage in-between, handling, etc.) </a:t>
                      </a:r>
                    </a:p>
                    <a:p>
                      <a:pPr marL="136525" marR="0" lvl="0" indent="-136525" algn="l" defTabSz="457200" rtl="0" eaLnBrk="1" fontAlgn="auto" latinLnBrk="0" hangingPunct="1">
                        <a:lnSpc>
                          <a:spcPct val="110000"/>
                        </a:lnSpc>
                        <a:spcBef>
                          <a:spcPts val="0"/>
                        </a:spcBef>
                        <a:spcAft>
                          <a:spcPts val="150"/>
                        </a:spcAft>
                        <a:buClr>
                          <a:srgbClr val="71A2CC"/>
                        </a:buClr>
                        <a:buSzTx/>
                        <a:buFont typeface="Arial" panose="020B0604020202020204" pitchFamily="34" charset="0"/>
                        <a:buChar char="•"/>
                        <a:tabLst/>
                        <a:defRPr/>
                      </a:pPr>
                      <a:r>
                        <a:rPr kumimoji="0" lang="en-CA" sz="9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Common use items throughout Facilities </a:t>
                      </a:r>
                    </a:p>
                    <a:p>
                      <a:pPr marL="136525" marR="0" lvl="0" indent="-136525" algn="l" defTabSz="457200" rtl="0" eaLnBrk="1" fontAlgn="auto" latinLnBrk="0" hangingPunct="1">
                        <a:lnSpc>
                          <a:spcPct val="110000"/>
                        </a:lnSpc>
                        <a:spcBef>
                          <a:spcPts val="0"/>
                        </a:spcBef>
                        <a:spcAft>
                          <a:spcPts val="150"/>
                        </a:spcAft>
                        <a:buClr>
                          <a:srgbClr val="71A2CC"/>
                        </a:buClr>
                        <a:buSzTx/>
                        <a:buFont typeface="Arial" panose="020B0604020202020204" pitchFamily="34" charset="0"/>
                        <a:buChar char="•"/>
                        <a:tabLst/>
                        <a:defRPr/>
                      </a:pPr>
                      <a:r>
                        <a:rPr kumimoji="0" lang="en-CA" sz="9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Use of common elements (Fridge, Lockers, Cupboards, Coffee Machines and Other Appliances) </a:t>
                      </a:r>
                    </a:p>
                    <a:p>
                      <a:pPr marL="136525" marR="0" lvl="0" indent="-136525" algn="l" defTabSz="457200" rtl="0" eaLnBrk="1" fontAlgn="auto" latinLnBrk="0" hangingPunct="1">
                        <a:lnSpc>
                          <a:spcPct val="110000"/>
                        </a:lnSpc>
                        <a:spcBef>
                          <a:spcPts val="0"/>
                        </a:spcBef>
                        <a:spcAft>
                          <a:spcPts val="150"/>
                        </a:spcAft>
                        <a:buClr>
                          <a:srgbClr val="71A2CC"/>
                        </a:buClr>
                        <a:buSzTx/>
                        <a:buFont typeface="Arial" panose="020B0604020202020204" pitchFamily="34" charset="0"/>
                        <a:buChar char="•"/>
                        <a:tabLst/>
                        <a:defRPr/>
                      </a:pPr>
                      <a:r>
                        <a:rPr kumimoji="0" lang="en-CA" sz="9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Refresher of Medical Equipment Storage, Disposal in light of current COVID-19 protocols </a:t>
                      </a:r>
                    </a:p>
                    <a:p>
                      <a:pPr marL="136525" marR="0" lvl="0" indent="-136525" algn="l" defTabSz="457200" rtl="0" eaLnBrk="1" fontAlgn="auto" latinLnBrk="0" hangingPunct="1">
                        <a:lnSpc>
                          <a:spcPct val="110000"/>
                        </a:lnSpc>
                        <a:spcBef>
                          <a:spcPts val="0"/>
                        </a:spcBef>
                        <a:spcAft>
                          <a:spcPts val="150"/>
                        </a:spcAft>
                        <a:buClr>
                          <a:srgbClr val="71A2CC"/>
                        </a:buClr>
                        <a:buSzTx/>
                        <a:buFont typeface="Arial" panose="020B0604020202020204" pitchFamily="34" charset="0"/>
                        <a:buChar char="•"/>
                        <a:tabLst/>
                        <a:defRPr/>
                      </a:pPr>
                      <a:r>
                        <a:rPr kumimoji="0" lang="en-CA" sz="9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Entering, Exiting Protocols, and Material/Contracting required </a:t>
                      </a:r>
                    </a:p>
                    <a:p>
                      <a:pPr marL="136525" marR="0" lvl="0" indent="-136525" algn="l" defTabSz="457200" rtl="0" eaLnBrk="1" fontAlgn="auto" latinLnBrk="0" hangingPunct="1">
                        <a:lnSpc>
                          <a:spcPct val="110000"/>
                        </a:lnSpc>
                        <a:spcBef>
                          <a:spcPts val="0"/>
                        </a:spcBef>
                        <a:spcAft>
                          <a:spcPts val="150"/>
                        </a:spcAft>
                        <a:buClr>
                          <a:srgbClr val="71A2CC"/>
                        </a:buClr>
                        <a:buSzTx/>
                        <a:buFont typeface="Arial" panose="020B0604020202020204" pitchFamily="34" charset="0"/>
                        <a:buChar char="•"/>
                        <a:tabLst/>
                        <a:defRPr/>
                      </a:pPr>
                      <a:r>
                        <a:rPr kumimoji="0" lang="en-CA" sz="9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Physical Signage  </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36525" marR="0" lvl="0" indent="-136525" algn="l" defTabSz="457200" rtl="0" eaLnBrk="1" fontAlgn="auto" latinLnBrk="0" hangingPunct="1">
                        <a:lnSpc>
                          <a:spcPct val="110000"/>
                        </a:lnSpc>
                        <a:spcBef>
                          <a:spcPts val="0"/>
                        </a:spcBef>
                        <a:spcAft>
                          <a:spcPts val="150"/>
                        </a:spcAft>
                        <a:buClr>
                          <a:srgbClr val="71A2CC"/>
                        </a:buClr>
                        <a:buSzTx/>
                        <a:buFont typeface="Arial" panose="020B0604020202020204" pitchFamily="34" charset="0"/>
                        <a:buChar char="•"/>
                        <a:tabLst/>
                        <a:defRPr/>
                      </a:pPr>
                      <a:r>
                        <a:rPr kumimoji="0" lang="en-CA" sz="9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Visitor/Client Interaction </a:t>
                      </a:r>
                    </a:p>
                    <a:p>
                      <a:pPr marL="136525" marR="0" lvl="0" indent="-136525" algn="l" defTabSz="457200" rtl="0" eaLnBrk="1" fontAlgn="auto" latinLnBrk="0" hangingPunct="1">
                        <a:lnSpc>
                          <a:spcPct val="110000"/>
                        </a:lnSpc>
                        <a:spcBef>
                          <a:spcPts val="0"/>
                        </a:spcBef>
                        <a:spcAft>
                          <a:spcPts val="150"/>
                        </a:spcAft>
                        <a:buClr>
                          <a:srgbClr val="71A2CC"/>
                        </a:buClr>
                        <a:buSzTx/>
                        <a:buFont typeface="Arial" panose="020B0604020202020204" pitchFamily="34" charset="0"/>
                        <a:buChar char="•"/>
                        <a:tabLst/>
                        <a:defRPr/>
                      </a:pPr>
                      <a:r>
                        <a:rPr kumimoji="0" lang="en-CA" sz="9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Physical Changes for Internal Distancing Protocols </a:t>
                      </a:r>
                    </a:p>
                    <a:p>
                      <a:pPr marL="136525" marR="0" lvl="0" indent="-136525" algn="l" defTabSz="457200" rtl="0" eaLnBrk="1" fontAlgn="auto" latinLnBrk="0" hangingPunct="1">
                        <a:lnSpc>
                          <a:spcPct val="110000"/>
                        </a:lnSpc>
                        <a:spcBef>
                          <a:spcPts val="0"/>
                        </a:spcBef>
                        <a:spcAft>
                          <a:spcPts val="150"/>
                        </a:spcAft>
                        <a:buClr>
                          <a:srgbClr val="71A2CC"/>
                        </a:buClr>
                        <a:buSzTx/>
                        <a:buFont typeface="Arial" panose="020B0604020202020204" pitchFamily="34" charset="0"/>
                        <a:buChar char="•"/>
                        <a:tabLst/>
                        <a:defRPr/>
                      </a:pPr>
                      <a:r>
                        <a:rPr kumimoji="0" lang="en-CA" sz="9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Physical Area for Isolation Protocols and Quarantine </a:t>
                      </a:r>
                    </a:p>
                    <a:p>
                      <a:pPr marL="136525" marR="0" lvl="0" indent="-136525" algn="l" defTabSz="457200" rtl="0" eaLnBrk="1" fontAlgn="auto" latinLnBrk="0" hangingPunct="1">
                        <a:lnSpc>
                          <a:spcPct val="110000"/>
                        </a:lnSpc>
                        <a:spcBef>
                          <a:spcPts val="0"/>
                        </a:spcBef>
                        <a:spcAft>
                          <a:spcPts val="150"/>
                        </a:spcAft>
                        <a:buClr>
                          <a:srgbClr val="71A2CC"/>
                        </a:buClr>
                        <a:buSzTx/>
                        <a:buFont typeface="Arial" panose="020B0604020202020204" pitchFamily="34" charset="0"/>
                        <a:buChar char="•"/>
                        <a:tabLst/>
                        <a:defRPr/>
                      </a:pPr>
                      <a:r>
                        <a:rPr kumimoji="0" lang="en-CA" sz="9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Physical Changes to common Bathrooms, Kitchen Facilities </a:t>
                      </a:r>
                    </a:p>
                    <a:p>
                      <a:pPr marL="136525" marR="0" lvl="0" indent="-136525" algn="l" defTabSz="457200" rtl="0" eaLnBrk="1" fontAlgn="auto" latinLnBrk="0" hangingPunct="1">
                        <a:lnSpc>
                          <a:spcPct val="110000"/>
                        </a:lnSpc>
                        <a:spcBef>
                          <a:spcPts val="0"/>
                        </a:spcBef>
                        <a:spcAft>
                          <a:spcPts val="150"/>
                        </a:spcAft>
                        <a:buClr>
                          <a:srgbClr val="71A2CC"/>
                        </a:buClr>
                        <a:buSzTx/>
                        <a:buFont typeface="Arial" panose="020B0604020202020204" pitchFamily="34" charset="0"/>
                        <a:buChar char="•"/>
                        <a:tabLst/>
                        <a:defRPr/>
                      </a:pPr>
                      <a:r>
                        <a:rPr kumimoji="0" lang="en-CA" sz="9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Inventory Supply Intake and Storage </a:t>
                      </a:r>
                    </a:p>
                    <a:p>
                      <a:pPr marL="136525" marR="0" lvl="0" indent="-136525" algn="l" defTabSz="457200" rtl="0" eaLnBrk="1" fontAlgn="auto" latinLnBrk="0" hangingPunct="1">
                        <a:lnSpc>
                          <a:spcPct val="110000"/>
                        </a:lnSpc>
                        <a:spcBef>
                          <a:spcPts val="0"/>
                        </a:spcBef>
                        <a:spcAft>
                          <a:spcPts val="150"/>
                        </a:spcAft>
                        <a:buClr>
                          <a:srgbClr val="71A2CC"/>
                        </a:buClr>
                        <a:buSzTx/>
                        <a:buFont typeface="Arial" panose="020B0604020202020204" pitchFamily="34" charset="0"/>
                        <a:buChar char="•"/>
                        <a:tabLst/>
                        <a:defRPr/>
                      </a:pPr>
                      <a:r>
                        <a:rPr kumimoji="0" lang="en-CA" sz="9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HVAC/Ventilation system maintenance and Compliance to Protocol </a:t>
                      </a:r>
                    </a:p>
                    <a:p>
                      <a:pPr marL="136525" marR="0" lvl="0" indent="-136525" algn="l" defTabSz="457200" rtl="0" eaLnBrk="1" fontAlgn="auto" latinLnBrk="0" hangingPunct="1">
                        <a:lnSpc>
                          <a:spcPct val="110000"/>
                        </a:lnSpc>
                        <a:spcBef>
                          <a:spcPts val="0"/>
                        </a:spcBef>
                        <a:spcAft>
                          <a:spcPts val="150"/>
                        </a:spcAft>
                        <a:buClr>
                          <a:srgbClr val="71A2CC"/>
                        </a:buClr>
                        <a:buSzTx/>
                        <a:buFont typeface="Arial" panose="020B0604020202020204" pitchFamily="34" charset="0"/>
                        <a:buChar char="•"/>
                        <a:tabLst/>
                        <a:defRPr/>
                      </a:pPr>
                      <a:r>
                        <a:rPr kumimoji="0" lang="en-CA" sz="9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Door, Cupboard, Handle maintenance and Disinfection – how to and what to do? </a:t>
                      </a:r>
                    </a:p>
                    <a:p>
                      <a:pPr marL="136525" marR="0" lvl="0" indent="-136525" algn="l" defTabSz="457200" rtl="0" eaLnBrk="1" fontAlgn="auto" latinLnBrk="0" hangingPunct="1">
                        <a:lnSpc>
                          <a:spcPct val="110000"/>
                        </a:lnSpc>
                        <a:spcBef>
                          <a:spcPts val="0"/>
                        </a:spcBef>
                        <a:spcAft>
                          <a:spcPts val="150"/>
                        </a:spcAft>
                        <a:buClr>
                          <a:srgbClr val="71A2CC"/>
                        </a:buClr>
                        <a:buSzTx/>
                        <a:buFont typeface="Arial" panose="020B0604020202020204" pitchFamily="34" charset="0"/>
                        <a:buChar char="•"/>
                        <a:tabLst/>
                        <a:defRPr/>
                      </a:pPr>
                      <a:r>
                        <a:rPr kumimoji="0" lang="en-CA" sz="9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PPE Disposal (storage in-between, handling, etc.) </a:t>
                      </a:r>
                    </a:p>
                    <a:p>
                      <a:pPr marL="136525" marR="0" lvl="0" indent="-136525" algn="l" defTabSz="457200" rtl="0" eaLnBrk="1" fontAlgn="auto" latinLnBrk="0" hangingPunct="1">
                        <a:lnSpc>
                          <a:spcPct val="110000"/>
                        </a:lnSpc>
                        <a:spcBef>
                          <a:spcPts val="0"/>
                        </a:spcBef>
                        <a:spcAft>
                          <a:spcPts val="150"/>
                        </a:spcAft>
                        <a:buClr>
                          <a:srgbClr val="71A2CC"/>
                        </a:buClr>
                        <a:buSzTx/>
                        <a:buFont typeface="Arial" panose="020B0604020202020204" pitchFamily="34" charset="0"/>
                        <a:buChar char="•"/>
                        <a:tabLst/>
                        <a:defRPr/>
                      </a:pPr>
                      <a:r>
                        <a:rPr kumimoji="0" lang="en-CA" sz="9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Common use items throughout Facilities </a:t>
                      </a:r>
                    </a:p>
                    <a:p>
                      <a:pPr marL="136525" marR="0" lvl="0" indent="-136525" algn="l" defTabSz="457200" rtl="0" eaLnBrk="1" fontAlgn="auto" latinLnBrk="0" hangingPunct="1">
                        <a:lnSpc>
                          <a:spcPct val="110000"/>
                        </a:lnSpc>
                        <a:spcBef>
                          <a:spcPts val="0"/>
                        </a:spcBef>
                        <a:spcAft>
                          <a:spcPts val="150"/>
                        </a:spcAft>
                        <a:buClr>
                          <a:srgbClr val="71A2CC"/>
                        </a:buClr>
                        <a:buSzTx/>
                        <a:buFont typeface="Arial" panose="020B0604020202020204" pitchFamily="34" charset="0"/>
                        <a:buChar char="•"/>
                        <a:tabLst/>
                        <a:defRPr/>
                      </a:pPr>
                      <a:r>
                        <a:rPr kumimoji="0" lang="en-CA" sz="9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Use of common elements (Fridge, Lockers, Cupboards, Coffee Machines and Other Appliances </a:t>
                      </a:r>
                    </a:p>
                    <a:p>
                      <a:pPr marL="136525" marR="0" lvl="0" indent="-136525" algn="l" defTabSz="457200" rtl="0" eaLnBrk="1" fontAlgn="auto" latinLnBrk="0" hangingPunct="1">
                        <a:lnSpc>
                          <a:spcPct val="110000"/>
                        </a:lnSpc>
                        <a:spcBef>
                          <a:spcPts val="0"/>
                        </a:spcBef>
                        <a:spcAft>
                          <a:spcPts val="150"/>
                        </a:spcAft>
                        <a:buClr>
                          <a:srgbClr val="71A2CC"/>
                        </a:buClr>
                        <a:buSzTx/>
                        <a:buFont typeface="Arial" panose="020B0604020202020204" pitchFamily="34" charset="0"/>
                        <a:buChar char="•"/>
                        <a:tabLst/>
                        <a:defRPr/>
                      </a:pPr>
                      <a:r>
                        <a:rPr kumimoji="0" lang="en-CA" sz="9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Entering, Exiting Protocols and Material/Contracting required </a:t>
                      </a:r>
                    </a:p>
                    <a:p>
                      <a:pPr marL="136525" marR="0" lvl="0" indent="-136525" algn="l" defTabSz="457200" rtl="0" eaLnBrk="1" fontAlgn="auto" latinLnBrk="0" hangingPunct="1">
                        <a:lnSpc>
                          <a:spcPct val="110000"/>
                        </a:lnSpc>
                        <a:spcBef>
                          <a:spcPts val="0"/>
                        </a:spcBef>
                        <a:spcAft>
                          <a:spcPts val="150"/>
                        </a:spcAft>
                        <a:buClr>
                          <a:srgbClr val="71A2CC"/>
                        </a:buClr>
                        <a:buSzTx/>
                        <a:buFont typeface="Arial" panose="020B0604020202020204" pitchFamily="34" charset="0"/>
                        <a:buChar char="•"/>
                        <a:tabLst/>
                        <a:defRPr/>
                      </a:pPr>
                      <a:r>
                        <a:rPr kumimoji="0" lang="en-CA" sz="9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Physical Signage </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62110615"/>
                  </a:ext>
                </a:extLst>
              </a:tr>
            </a:tbl>
          </a:graphicData>
        </a:graphic>
      </p:graphicFrame>
      <p:pic>
        <p:nvPicPr>
          <p:cNvPr id="13" name="Picture 12">
            <a:extLst>
              <a:ext uri="{FF2B5EF4-FFF2-40B4-BE49-F238E27FC236}">
                <a16:creationId xmlns:a16="http://schemas.microsoft.com/office/drawing/2014/main" id="{7EA94BD4-BF1B-3A40-B2BA-C34F48A79E2D}"/>
              </a:ext>
            </a:extLst>
          </p:cNvPr>
          <p:cNvPicPr>
            <a:picLocks noChangeAspect="1"/>
          </p:cNvPicPr>
          <p:nvPr/>
        </p:nvPicPr>
        <p:blipFill>
          <a:blip r:embed="rId5"/>
          <a:stretch>
            <a:fillRect/>
          </a:stretch>
        </p:blipFill>
        <p:spPr>
          <a:xfrm>
            <a:off x="10163190" y="180990"/>
            <a:ext cx="1160448" cy="1160448"/>
          </a:xfrm>
          <a:prstGeom prst="rect">
            <a:avLst/>
          </a:prstGeom>
        </p:spPr>
      </p:pic>
      <p:grpSp>
        <p:nvGrpSpPr>
          <p:cNvPr id="14" name="Group 13">
            <a:extLst>
              <a:ext uri="{FF2B5EF4-FFF2-40B4-BE49-F238E27FC236}">
                <a16:creationId xmlns:a16="http://schemas.microsoft.com/office/drawing/2014/main" id="{01823E7E-A2E0-0040-B002-07F90ED3EDFA}"/>
              </a:ext>
            </a:extLst>
          </p:cNvPr>
          <p:cNvGrpSpPr/>
          <p:nvPr/>
        </p:nvGrpSpPr>
        <p:grpSpPr>
          <a:xfrm>
            <a:off x="12548514" y="1111907"/>
            <a:ext cx="8689867" cy="3223401"/>
            <a:chOff x="1298623" y="308344"/>
            <a:chExt cx="8689867" cy="3223401"/>
          </a:xfrm>
        </p:grpSpPr>
        <p:pic>
          <p:nvPicPr>
            <p:cNvPr id="15" name="Picture 14">
              <a:extLst>
                <a:ext uri="{FF2B5EF4-FFF2-40B4-BE49-F238E27FC236}">
                  <a16:creationId xmlns:a16="http://schemas.microsoft.com/office/drawing/2014/main" id="{518436D0-9053-F64B-9B7D-D04B7CF72834}"/>
                </a:ext>
              </a:extLst>
            </p:cNvPr>
            <p:cNvPicPr>
              <a:picLocks noChangeAspect="1"/>
            </p:cNvPicPr>
            <p:nvPr/>
          </p:nvPicPr>
          <p:blipFill>
            <a:blip r:embed="rId6"/>
            <a:stretch>
              <a:fillRect/>
            </a:stretch>
          </p:blipFill>
          <p:spPr>
            <a:xfrm>
              <a:off x="8275150" y="308344"/>
              <a:ext cx="1160448" cy="1160448"/>
            </a:xfrm>
            <a:prstGeom prst="rect">
              <a:avLst/>
            </a:prstGeom>
          </p:spPr>
        </p:pic>
        <p:pic>
          <p:nvPicPr>
            <p:cNvPr id="16" name="Picture 15">
              <a:extLst>
                <a:ext uri="{FF2B5EF4-FFF2-40B4-BE49-F238E27FC236}">
                  <a16:creationId xmlns:a16="http://schemas.microsoft.com/office/drawing/2014/main" id="{703D1D60-2EA0-BF4B-AE14-DC7CD8B81B87}"/>
                </a:ext>
              </a:extLst>
            </p:cNvPr>
            <p:cNvPicPr>
              <a:picLocks noChangeAspect="1"/>
            </p:cNvPicPr>
            <p:nvPr/>
          </p:nvPicPr>
          <p:blipFill>
            <a:blip r:embed="rId5"/>
            <a:stretch>
              <a:fillRect/>
            </a:stretch>
          </p:blipFill>
          <p:spPr>
            <a:xfrm>
              <a:off x="5949641" y="308344"/>
              <a:ext cx="1160448" cy="1160448"/>
            </a:xfrm>
            <a:prstGeom prst="rect">
              <a:avLst/>
            </a:prstGeom>
          </p:spPr>
        </p:pic>
        <p:pic>
          <p:nvPicPr>
            <p:cNvPr id="17" name="Picture 16">
              <a:extLst>
                <a:ext uri="{FF2B5EF4-FFF2-40B4-BE49-F238E27FC236}">
                  <a16:creationId xmlns:a16="http://schemas.microsoft.com/office/drawing/2014/main" id="{93CE0054-B0D8-0D46-9F7A-E8EEB8D2E711}"/>
                </a:ext>
              </a:extLst>
            </p:cNvPr>
            <p:cNvPicPr>
              <a:picLocks noChangeAspect="1"/>
            </p:cNvPicPr>
            <p:nvPr/>
          </p:nvPicPr>
          <p:blipFill>
            <a:blip r:embed="rId7"/>
            <a:stretch>
              <a:fillRect/>
            </a:stretch>
          </p:blipFill>
          <p:spPr>
            <a:xfrm>
              <a:off x="3624132" y="308344"/>
              <a:ext cx="1160448" cy="1160448"/>
            </a:xfrm>
            <a:prstGeom prst="rect">
              <a:avLst/>
            </a:prstGeom>
          </p:spPr>
        </p:pic>
        <p:pic>
          <p:nvPicPr>
            <p:cNvPr id="18" name="Picture 17">
              <a:extLst>
                <a:ext uri="{FF2B5EF4-FFF2-40B4-BE49-F238E27FC236}">
                  <a16:creationId xmlns:a16="http://schemas.microsoft.com/office/drawing/2014/main" id="{B92BD93A-F5A9-2F42-8812-ABBDC5047B77}"/>
                </a:ext>
              </a:extLst>
            </p:cNvPr>
            <p:cNvPicPr>
              <a:picLocks noChangeAspect="1"/>
            </p:cNvPicPr>
            <p:nvPr/>
          </p:nvPicPr>
          <p:blipFill>
            <a:blip r:embed="rId8"/>
            <a:stretch>
              <a:fillRect/>
            </a:stretch>
          </p:blipFill>
          <p:spPr>
            <a:xfrm>
              <a:off x="1298623" y="308344"/>
              <a:ext cx="1160448" cy="1160448"/>
            </a:xfrm>
            <a:prstGeom prst="rect">
              <a:avLst/>
            </a:prstGeom>
          </p:spPr>
        </p:pic>
        <p:pic>
          <p:nvPicPr>
            <p:cNvPr id="19" name="Picture 18">
              <a:extLst>
                <a:ext uri="{FF2B5EF4-FFF2-40B4-BE49-F238E27FC236}">
                  <a16:creationId xmlns:a16="http://schemas.microsoft.com/office/drawing/2014/main" id="{3FB87AB7-FCE4-E44E-9EF9-AC80B9886690}"/>
                </a:ext>
              </a:extLst>
            </p:cNvPr>
            <p:cNvPicPr>
              <a:picLocks noChangeAspect="1"/>
            </p:cNvPicPr>
            <p:nvPr/>
          </p:nvPicPr>
          <p:blipFill>
            <a:blip r:embed="rId6"/>
            <a:stretch>
              <a:fillRect/>
            </a:stretch>
          </p:blipFill>
          <p:spPr>
            <a:xfrm>
              <a:off x="8828042" y="2371297"/>
              <a:ext cx="1160448" cy="1160448"/>
            </a:xfrm>
            <a:prstGeom prst="rect">
              <a:avLst/>
            </a:prstGeom>
          </p:spPr>
        </p:pic>
      </p:grpSp>
    </p:spTree>
    <p:extLst>
      <p:ext uri="{BB962C8B-B14F-4D97-AF65-F5344CB8AC3E}">
        <p14:creationId xmlns:p14="http://schemas.microsoft.com/office/powerpoint/2010/main" val="7669701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E3DAE79A-A411-9647-ADA8-A9417DD9D4F3}"/>
              </a:ext>
            </a:extLst>
          </p:cNvPr>
          <p:cNvSpPr/>
          <p:nvPr/>
        </p:nvSpPr>
        <p:spPr>
          <a:xfrm>
            <a:off x="877968" y="2242073"/>
            <a:ext cx="3113590" cy="31135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90000"/>
              </a:lnSpc>
              <a:spcAft>
                <a:spcPts val="800"/>
              </a:spcAft>
            </a:pPr>
            <a:endParaRPr lang="en-US" dirty="0">
              <a:solidFill>
                <a:srgbClr val="1C37AE"/>
              </a:solidFill>
              <a:latin typeface="PT Serif" panose="020A0603040505020204" pitchFamily="18" charset="77"/>
              <a:cs typeface="Times New Roman" panose="02020603050405020304" pitchFamily="18" charset="0"/>
            </a:endParaRPr>
          </a:p>
        </p:txBody>
      </p:sp>
      <p:sp>
        <p:nvSpPr>
          <p:cNvPr id="6" name="Title 3">
            <a:extLst>
              <a:ext uri="{FF2B5EF4-FFF2-40B4-BE49-F238E27FC236}">
                <a16:creationId xmlns:a16="http://schemas.microsoft.com/office/drawing/2014/main" id="{13E8D0F8-DBAE-CE4A-AAA7-2C24D87537FE}"/>
              </a:ext>
            </a:extLst>
          </p:cNvPr>
          <p:cNvSpPr txBox="1">
            <a:spLocks/>
          </p:cNvSpPr>
          <p:nvPr/>
        </p:nvSpPr>
        <p:spPr>
          <a:xfrm>
            <a:off x="522942" y="381999"/>
            <a:ext cx="10364452" cy="367301"/>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000" dirty="0">
                <a:solidFill>
                  <a:srgbClr val="3C5771"/>
                </a:solidFill>
                <a:latin typeface="Oswald" pitchFamily="2" charset="77"/>
              </a:rPr>
              <a:t>Re-Opening Safely</a:t>
            </a:r>
          </a:p>
        </p:txBody>
      </p:sp>
      <p:sp>
        <p:nvSpPr>
          <p:cNvPr id="10" name="Rectangle 9">
            <a:extLst>
              <a:ext uri="{FF2B5EF4-FFF2-40B4-BE49-F238E27FC236}">
                <a16:creationId xmlns:a16="http://schemas.microsoft.com/office/drawing/2014/main" id="{EAA727CE-053A-BA47-98BD-B8E627E1AF16}"/>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PT Serif" panose="020A0603040505020204" pitchFamily="18" charset="77"/>
              </a:rPr>
              <a:t>RE-OPENING SAFELY: EXECUTIVE PRESENTATION</a:t>
            </a:r>
            <a:r>
              <a:rPr lang="en-CA" sz="1050" dirty="0">
                <a:solidFill>
                  <a:prstClr val="black"/>
                </a:solidFill>
                <a:latin typeface="PT Serif" panose="020A0603040505020204" pitchFamily="18" charset="77"/>
              </a:rPr>
              <a:t>   </a:t>
            </a:r>
            <a:r>
              <a:rPr lang="en-CA" sz="1050" dirty="0">
                <a:solidFill>
                  <a:srgbClr val="1C37AE"/>
                </a:solidFill>
                <a:latin typeface="PT Serif" panose="020A0603040505020204" pitchFamily="18" charset="77"/>
              </a:rPr>
              <a:t>|</a:t>
            </a:r>
            <a:r>
              <a:rPr lang="en-CA" sz="1050" dirty="0">
                <a:solidFill>
                  <a:srgbClr val="71A2CC"/>
                </a:solidFill>
                <a:latin typeface="PT Serif" panose="020A0603040505020204" pitchFamily="18" charset="77"/>
              </a:rPr>
              <a:t> </a:t>
            </a:r>
            <a:r>
              <a:rPr lang="en-CA" sz="1050" dirty="0">
                <a:solidFill>
                  <a:prstClr val="black"/>
                </a:solidFill>
                <a:latin typeface="PT Serif" panose="020A0603040505020204" pitchFamily="18" charset="77"/>
              </a:rPr>
              <a:t>  </a:t>
            </a:r>
            <a:fld id="{D1DAF3AA-04D9-F44C-BB4D-BA93A1B71072}" type="slidenum">
              <a:rPr lang="en-CA" sz="1050" dirty="0">
                <a:solidFill>
                  <a:prstClr val="black"/>
                </a:solidFill>
                <a:latin typeface="PT Serif" panose="020A0603040505020204" pitchFamily="18" charset="77"/>
              </a:rPr>
              <a:pPr algn="r"/>
              <a:t>13</a:t>
            </a:fld>
            <a:r>
              <a:rPr lang="en-CA" sz="1050" dirty="0">
                <a:solidFill>
                  <a:prstClr val="black"/>
                </a:solidFill>
                <a:latin typeface="PT Serif" panose="020A0603040505020204" pitchFamily="18" charset="77"/>
              </a:rPr>
              <a:t>  </a:t>
            </a:r>
            <a:endParaRPr lang="en-US" sz="1050">
              <a:latin typeface="PT Serif" panose="020A0603040505020204" pitchFamily="18" charset="77"/>
            </a:endParaRPr>
          </a:p>
        </p:txBody>
      </p:sp>
      <p:sp>
        <p:nvSpPr>
          <p:cNvPr id="22" name="Title 3">
            <a:extLst>
              <a:ext uri="{FF2B5EF4-FFF2-40B4-BE49-F238E27FC236}">
                <a16:creationId xmlns:a16="http://schemas.microsoft.com/office/drawing/2014/main" id="{29A7C208-8029-3049-B2D8-9D327680782B}"/>
              </a:ext>
            </a:extLst>
          </p:cNvPr>
          <p:cNvSpPr txBox="1">
            <a:spLocks/>
          </p:cNvSpPr>
          <p:nvPr/>
        </p:nvSpPr>
        <p:spPr>
          <a:xfrm>
            <a:off x="612775" y="869270"/>
            <a:ext cx="10935757" cy="276949"/>
          </a:xfrm>
          <a:prstGeom prst="rect">
            <a:avLst/>
          </a:prstGeom>
        </p:spPr>
        <p:txBody>
          <a:bodyPr lIns="0" tIns="0" rIns="0" bIns="0">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1600" dirty="0">
                <a:latin typeface="Oswald" pitchFamily="2" charset="77"/>
              </a:rPr>
              <a:t>Element 5 – Daily Health Screening, Screening Of Visitors</a:t>
            </a:r>
          </a:p>
        </p:txBody>
      </p:sp>
      <p:pic>
        <p:nvPicPr>
          <p:cNvPr id="11" name="Picture 10">
            <a:extLst>
              <a:ext uri="{FF2B5EF4-FFF2-40B4-BE49-F238E27FC236}">
                <a16:creationId xmlns:a16="http://schemas.microsoft.com/office/drawing/2014/main" id="{282E994E-8332-444B-85A0-66CE132DBCF7}"/>
              </a:ext>
            </a:extLst>
          </p:cNvPr>
          <p:cNvPicPr>
            <a:picLocks noChangeAspect="1"/>
          </p:cNvPicPr>
          <p:nvPr/>
        </p:nvPicPr>
        <p:blipFill>
          <a:blip r:embed="rId2"/>
          <a:stretch>
            <a:fillRect/>
          </a:stretch>
        </p:blipFill>
        <p:spPr>
          <a:xfrm>
            <a:off x="11277576" y="172695"/>
            <a:ext cx="914424" cy="815184"/>
          </a:xfrm>
          <a:prstGeom prst="rect">
            <a:avLst/>
          </a:prstGeom>
        </p:spPr>
      </p:pic>
      <p:pic>
        <p:nvPicPr>
          <p:cNvPr id="8" name="Graphic 7">
            <a:extLst>
              <a:ext uri="{FF2B5EF4-FFF2-40B4-BE49-F238E27FC236}">
                <a16:creationId xmlns:a16="http://schemas.microsoft.com/office/drawing/2014/main" id="{FA6384A8-1B8C-5045-81C6-124D524A38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11297" y="688129"/>
            <a:ext cx="6084527" cy="6084527"/>
          </a:xfrm>
          <a:prstGeom prst="rect">
            <a:avLst/>
          </a:prstGeom>
        </p:spPr>
      </p:pic>
      <p:graphicFrame>
        <p:nvGraphicFramePr>
          <p:cNvPr id="9" name="Table 8">
            <a:extLst>
              <a:ext uri="{FF2B5EF4-FFF2-40B4-BE49-F238E27FC236}">
                <a16:creationId xmlns:a16="http://schemas.microsoft.com/office/drawing/2014/main" id="{B525C642-3393-4A4C-89C7-C3FCD7F8611A}"/>
              </a:ext>
            </a:extLst>
          </p:cNvPr>
          <p:cNvGraphicFramePr>
            <a:graphicFrameLocks noGrp="1"/>
          </p:cNvGraphicFramePr>
          <p:nvPr>
            <p:extLst>
              <p:ext uri="{D42A27DB-BD31-4B8C-83A1-F6EECF244321}">
                <p14:modId xmlns:p14="http://schemas.microsoft.com/office/powerpoint/2010/main" val="83537546"/>
              </p:ext>
            </p:extLst>
          </p:nvPr>
        </p:nvGraphicFramePr>
        <p:xfrm>
          <a:off x="605833" y="1628775"/>
          <a:ext cx="10983654" cy="4205769"/>
        </p:xfrm>
        <a:graphic>
          <a:graphicData uri="http://schemas.openxmlformats.org/drawingml/2006/table">
            <a:tbl>
              <a:tblPr firstRow="1" bandRow="1">
                <a:tableStyleId>{5C22544A-7EE6-4342-B048-85BDC9FD1C3A}</a:tableStyleId>
              </a:tblPr>
              <a:tblGrid>
                <a:gridCol w="3661218">
                  <a:extLst>
                    <a:ext uri="{9D8B030D-6E8A-4147-A177-3AD203B41FA5}">
                      <a16:colId xmlns:a16="http://schemas.microsoft.com/office/drawing/2014/main" val="684819506"/>
                    </a:ext>
                  </a:extLst>
                </a:gridCol>
                <a:gridCol w="3661218">
                  <a:extLst>
                    <a:ext uri="{9D8B030D-6E8A-4147-A177-3AD203B41FA5}">
                      <a16:colId xmlns:a16="http://schemas.microsoft.com/office/drawing/2014/main" val="879889853"/>
                    </a:ext>
                  </a:extLst>
                </a:gridCol>
                <a:gridCol w="3661218">
                  <a:extLst>
                    <a:ext uri="{9D8B030D-6E8A-4147-A177-3AD203B41FA5}">
                      <a16:colId xmlns:a16="http://schemas.microsoft.com/office/drawing/2014/main" val="2704666477"/>
                    </a:ext>
                  </a:extLst>
                </a:gridCol>
              </a:tblGrid>
              <a:tr h="458079">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US" sz="1400" b="1" i="0" u="none" strike="noStrike" kern="1200" cap="none" spc="0" normalizeH="0" baseline="0" noProof="0" dirty="0">
                          <a:ln>
                            <a:noFill/>
                          </a:ln>
                          <a:solidFill>
                            <a:prstClr val="white"/>
                          </a:solidFill>
                          <a:effectLst/>
                          <a:uLnTx/>
                          <a:uFillTx/>
                          <a:latin typeface="Libre Franklin" pitchFamily="2" charset="77"/>
                          <a:ea typeface="+mn-ea"/>
                          <a:cs typeface="+mn-cs"/>
                        </a:rPr>
                        <a:t>Key Decision Points</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C5671"/>
                    </a:solid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US" sz="1400" b="1" i="0" u="none" strike="noStrike" kern="1200" cap="none" spc="0" normalizeH="0" baseline="0" noProof="0" dirty="0">
                          <a:ln>
                            <a:noFill/>
                          </a:ln>
                          <a:solidFill>
                            <a:prstClr val="white"/>
                          </a:solidFill>
                          <a:effectLst/>
                          <a:uLnTx/>
                          <a:uFillTx/>
                          <a:latin typeface="Libre Franklin" pitchFamily="2" charset="77"/>
                          <a:ea typeface="+mn-ea"/>
                          <a:cs typeface="+mn-cs"/>
                        </a:rPr>
                        <a:t>Important Considerations</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C5671"/>
                    </a:solid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US" sz="1400" b="1" i="0" u="none" strike="noStrike" kern="1200" cap="none" spc="0" normalizeH="0" baseline="0" noProof="0" dirty="0">
                          <a:ln>
                            <a:noFill/>
                          </a:ln>
                          <a:solidFill>
                            <a:prstClr val="white"/>
                          </a:solidFill>
                          <a:effectLst/>
                          <a:uLnTx/>
                          <a:uFillTx/>
                          <a:latin typeface="Libre Franklin" pitchFamily="2" charset="77"/>
                          <a:ea typeface="+mn-ea"/>
                          <a:cs typeface="+mn-cs"/>
                        </a:rPr>
                        <a:t>Objectives – </a:t>
                      </a:r>
                      <a:br>
                        <a:rPr kumimoji="0" lang="en-US" sz="1400" b="1" i="0" u="none" strike="noStrike" kern="1200" cap="none" spc="0" normalizeH="0" baseline="0" noProof="0" dirty="0">
                          <a:ln>
                            <a:noFill/>
                          </a:ln>
                          <a:solidFill>
                            <a:prstClr val="white"/>
                          </a:solidFill>
                          <a:effectLst/>
                          <a:uLnTx/>
                          <a:uFillTx/>
                          <a:latin typeface="Libre Franklin" pitchFamily="2" charset="77"/>
                          <a:ea typeface="+mn-ea"/>
                          <a:cs typeface="+mn-cs"/>
                        </a:rPr>
                      </a:br>
                      <a:r>
                        <a:rPr kumimoji="0" lang="en-US" sz="1400" b="1" i="0" u="none" strike="noStrike" kern="1200" cap="none" spc="0" normalizeH="0" baseline="0" noProof="0" dirty="0">
                          <a:ln>
                            <a:noFill/>
                          </a:ln>
                          <a:solidFill>
                            <a:prstClr val="white"/>
                          </a:solidFill>
                          <a:effectLst/>
                          <a:uLnTx/>
                          <a:uFillTx/>
                          <a:latin typeface="Libre Franklin" pitchFamily="2" charset="77"/>
                          <a:ea typeface="+mn-ea"/>
                          <a:cs typeface="+mn-cs"/>
                        </a:rPr>
                        <a:t>What needs to be done</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C5671"/>
                    </a:solidFill>
                  </a:tcPr>
                </a:tc>
                <a:extLst>
                  <a:ext uri="{0D108BD9-81ED-4DB2-BD59-A6C34878D82A}">
                    <a16:rowId xmlns:a16="http://schemas.microsoft.com/office/drawing/2014/main" val="3899944587"/>
                  </a:ext>
                </a:extLst>
              </a:tr>
              <a:tr h="2290503">
                <a:tc>
                  <a:txBody>
                    <a:bodyPr/>
                    <a:lstStyle/>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1200" b="0" i="0" u="none" strike="noStrike" kern="1200" cap="none" spc="0" normalizeH="0" baseline="0" noProof="0" dirty="0">
                          <a:ln>
                            <a:noFill/>
                          </a:ln>
                          <a:solidFill>
                            <a:schemeClr val="tx1"/>
                          </a:solidFill>
                          <a:effectLst/>
                          <a:uLnTx/>
                          <a:uFillTx/>
                          <a:latin typeface="Libre Franklin" pitchFamily="2" charset="77"/>
                          <a:ea typeface="+mn-ea"/>
                          <a:cs typeface="Kartika" panose="02020503030404060203" pitchFamily="18" charset="0"/>
                        </a:rPr>
                        <a:t>Medical certificates – will they be required for Return to Work Protocols? </a:t>
                      </a:r>
                    </a:p>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1200" b="0" i="0" u="none" strike="noStrike" kern="1200" cap="none" spc="0" normalizeH="0" baseline="0" noProof="0" dirty="0">
                          <a:ln>
                            <a:noFill/>
                          </a:ln>
                          <a:solidFill>
                            <a:schemeClr val="tx1"/>
                          </a:solidFill>
                          <a:effectLst/>
                          <a:uLnTx/>
                          <a:uFillTx/>
                          <a:latin typeface="Libre Franklin" pitchFamily="2" charset="77"/>
                          <a:ea typeface="+mn-ea"/>
                          <a:cs typeface="Kartika" panose="02020503030404060203" pitchFamily="18" charset="0"/>
                        </a:rPr>
                        <a:t>Public Transportation – What are the Protocols for employees arriving through public transportation? </a:t>
                      </a:r>
                    </a:p>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1200" b="0" i="0" u="none" strike="noStrike" kern="1200" cap="none" spc="0" normalizeH="0" baseline="0" noProof="0" dirty="0">
                          <a:ln>
                            <a:noFill/>
                          </a:ln>
                          <a:solidFill>
                            <a:schemeClr val="tx1"/>
                          </a:solidFill>
                          <a:effectLst/>
                          <a:uLnTx/>
                          <a:uFillTx/>
                          <a:latin typeface="Libre Franklin" pitchFamily="2" charset="77"/>
                          <a:ea typeface="+mn-ea"/>
                          <a:cs typeface="Kartika" panose="02020503030404060203" pitchFamily="18" charset="0"/>
                        </a:rPr>
                        <a:t>On-Site screening Protocols must be discussed, decided and assigned </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12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If an employee is deemed symptomatic upon reporting to work or is deemed symptomatic during the employee’s shift or after the employee has spent any time in the Facility, reference the Isolation Protocol </a:t>
                      </a:r>
                    </a:p>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12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If the employee is confirmed positive for COVID-19 by a medical professional, reference the Self-Quarantine and Return to Work Protocol</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12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Provide all employees with a Self-Screening document and links to Public Health Agency of Canada Site for on-line Self-Screening Tool </a:t>
                      </a:r>
                    </a:p>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12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Prepare the Human Resources Team to receive inquiries or reports of symptomatic employees prior to shift </a:t>
                      </a:r>
                    </a:p>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12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Temperature reading </a:t>
                      </a:r>
                    </a:p>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12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Observation for overt symptoms </a:t>
                      </a:r>
                    </a:p>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12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Verbal/non-verbal confirmation of daily self-screening </a:t>
                      </a:r>
                    </a:p>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12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Preparing and implementing visitor restrictions </a:t>
                      </a:r>
                    </a:p>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12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Host Directions for Visitors and Contractors </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62110615"/>
                  </a:ext>
                </a:extLst>
              </a:tr>
            </a:tbl>
          </a:graphicData>
        </a:graphic>
      </p:graphicFrame>
      <p:pic>
        <p:nvPicPr>
          <p:cNvPr id="13" name="Picture 12">
            <a:extLst>
              <a:ext uri="{FF2B5EF4-FFF2-40B4-BE49-F238E27FC236}">
                <a16:creationId xmlns:a16="http://schemas.microsoft.com/office/drawing/2014/main" id="{29F94C59-C18B-D04D-8D4C-A4D85A9EA7D2}"/>
              </a:ext>
            </a:extLst>
          </p:cNvPr>
          <p:cNvPicPr>
            <a:picLocks noChangeAspect="1"/>
          </p:cNvPicPr>
          <p:nvPr/>
        </p:nvPicPr>
        <p:blipFill>
          <a:blip r:embed="rId5"/>
          <a:stretch>
            <a:fillRect/>
          </a:stretch>
        </p:blipFill>
        <p:spPr>
          <a:xfrm>
            <a:off x="10163190" y="180990"/>
            <a:ext cx="1160448" cy="1160448"/>
          </a:xfrm>
          <a:prstGeom prst="rect">
            <a:avLst/>
          </a:prstGeom>
        </p:spPr>
      </p:pic>
      <p:grpSp>
        <p:nvGrpSpPr>
          <p:cNvPr id="14" name="Group 13">
            <a:extLst>
              <a:ext uri="{FF2B5EF4-FFF2-40B4-BE49-F238E27FC236}">
                <a16:creationId xmlns:a16="http://schemas.microsoft.com/office/drawing/2014/main" id="{6EA9B2D5-1412-0946-9EE9-DD8F3632F155}"/>
              </a:ext>
            </a:extLst>
          </p:cNvPr>
          <p:cNvGrpSpPr/>
          <p:nvPr/>
        </p:nvGrpSpPr>
        <p:grpSpPr>
          <a:xfrm>
            <a:off x="12548514" y="1111907"/>
            <a:ext cx="8689867" cy="3223401"/>
            <a:chOff x="1298623" y="308344"/>
            <a:chExt cx="8689867" cy="3223401"/>
          </a:xfrm>
        </p:grpSpPr>
        <p:pic>
          <p:nvPicPr>
            <p:cNvPr id="15" name="Picture 14">
              <a:extLst>
                <a:ext uri="{FF2B5EF4-FFF2-40B4-BE49-F238E27FC236}">
                  <a16:creationId xmlns:a16="http://schemas.microsoft.com/office/drawing/2014/main" id="{9E9F3954-1869-CB4B-853C-A4DBD2FBD43A}"/>
                </a:ext>
              </a:extLst>
            </p:cNvPr>
            <p:cNvPicPr>
              <a:picLocks noChangeAspect="1"/>
            </p:cNvPicPr>
            <p:nvPr/>
          </p:nvPicPr>
          <p:blipFill>
            <a:blip r:embed="rId6"/>
            <a:stretch>
              <a:fillRect/>
            </a:stretch>
          </p:blipFill>
          <p:spPr>
            <a:xfrm>
              <a:off x="8275150" y="308344"/>
              <a:ext cx="1160448" cy="1160448"/>
            </a:xfrm>
            <a:prstGeom prst="rect">
              <a:avLst/>
            </a:prstGeom>
          </p:spPr>
        </p:pic>
        <p:pic>
          <p:nvPicPr>
            <p:cNvPr id="16" name="Picture 15">
              <a:extLst>
                <a:ext uri="{FF2B5EF4-FFF2-40B4-BE49-F238E27FC236}">
                  <a16:creationId xmlns:a16="http://schemas.microsoft.com/office/drawing/2014/main" id="{B494F55F-16B1-AE46-A8EA-7E22862B7ACE}"/>
                </a:ext>
              </a:extLst>
            </p:cNvPr>
            <p:cNvPicPr>
              <a:picLocks noChangeAspect="1"/>
            </p:cNvPicPr>
            <p:nvPr/>
          </p:nvPicPr>
          <p:blipFill>
            <a:blip r:embed="rId5"/>
            <a:stretch>
              <a:fillRect/>
            </a:stretch>
          </p:blipFill>
          <p:spPr>
            <a:xfrm>
              <a:off x="5949641" y="308344"/>
              <a:ext cx="1160448" cy="1160448"/>
            </a:xfrm>
            <a:prstGeom prst="rect">
              <a:avLst/>
            </a:prstGeom>
          </p:spPr>
        </p:pic>
        <p:pic>
          <p:nvPicPr>
            <p:cNvPr id="17" name="Picture 16">
              <a:extLst>
                <a:ext uri="{FF2B5EF4-FFF2-40B4-BE49-F238E27FC236}">
                  <a16:creationId xmlns:a16="http://schemas.microsoft.com/office/drawing/2014/main" id="{9D3A6124-33AC-EF41-BE91-85C9DD74705E}"/>
                </a:ext>
              </a:extLst>
            </p:cNvPr>
            <p:cNvPicPr>
              <a:picLocks noChangeAspect="1"/>
            </p:cNvPicPr>
            <p:nvPr/>
          </p:nvPicPr>
          <p:blipFill>
            <a:blip r:embed="rId7"/>
            <a:stretch>
              <a:fillRect/>
            </a:stretch>
          </p:blipFill>
          <p:spPr>
            <a:xfrm>
              <a:off x="3624132" y="308344"/>
              <a:ext cx="1160448" cy="1160448"/>
            </a:xfrm>
            <a:prstGeom prst="rect">
              <a:avLst/>
            </a:prstGeom>
          </p:spPr>
        </p:pic>
        <p:pic>
          <p:nvPicPr>
            <p:cNvPr id="18" name="Picture 17">
              <a:extLst>
                <a:ext uri="{FF2B5EF4-FFF2-40B4-BE49-F238E27FC236}">
                  <a16:creationId xmlns:a16="http://schemas.microsoft.com/office/drawing/2014/main" id="{A27FFA3E-5239-EB4B-9AFC-31A614E6A95C}"/>
                </a:ext>
              </a:extLst>
            </p:cNvPr>
            <p:cNvPicPr>
              <a:picLocks noChangeAspect="1"/>
            </p:cNvPicPr>
            <p:nvPr/>
          </p:nvPicPr>
          <p:blipFill>
            <a:blip r:embed="rId8"/>
            <a:stretch>
              <a:fillRect/>
            </a:stretch>
          </p:blipFill>
          <p:spPr>
            <a:xfrm>
              <a:off x="1298623" y="308344"/>
              <a:ext cx="1160448" cy="1160448"/>
            </a:xfrm>
            <a:prstGeom prst="rect">
              <a:avLst/>
            </a:prstGeom>
          </p:spPr>
        </p:pic>
        <p:pic>
          <p:nvPicPr>
            <p:cNvPr id="19" name="Picture 18">
              <a:extLst>
                <a:ext uri="{FF2B5EF4-FFF2-40B4-BE49-F238E27FC236}">
                  <a16:creationId xmlns:a16="http://schemas.microsoft.com/office/drawing/2014/main" id="{2F628465-6A4D-1E40-9F01-03BFC4DE30F1}"/>
                </a:ext>
              </a:extLst>
            </p:cNvPr>
            <p:cNvPicPr>
              <a:picLocks noChangeAspect="1"/>
            </p:cNvPicPr>
            <p:nvPr/>
          </p:nvPicPr>
          <p:blipFill>
            <a:blip r:embed="rId6"/>
            <a:stretch>
              <a:fillRect/>
            </a:stretch>
          </p:blipFill>
          <p:spPr>
            <a:xfrm>
              <a:off x="8828042" y="2371297"/>
              <a:ext cx="1160448" cy="1160448"/>
            </a:xfrm>
            <a:prstGeom prst="rect">
              <a:avLst/>
            </a:prstGeom>
          </p:spPr>
        </p:pic>
      </p:grpSp>
    </p:spTree>
    <p:extLst>
      <p:ext uri="{BB962C8B-B14F-4D97-AF65-F5344CB8AC3E}">
        <p14:creationId xmlns:p14="http://schemas.microsoft.com/office/powerpoint/2010/main" val="397491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E3DAE79A-A411-9647-ADA8-A9417DD9D4F3}"/>
              </a:ext>
            </a:extLst>
          </p:cNvPr>
          <p:cNvSpPr/>
          <p:nvPr/>
        </p:nvSpPr>
        <p:spPr>
          <a:xfrm>
            <a:off x="877968" y="2242073"/>
            <a:ext cx="3113590" cy="31135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90000"/>
              </a:lnSpc>
              <a:spcAft>
                <a:spcPts val="800"/>
              </a:spcAft>
            </a:pPr>
            <a:endParaRPr lang="en-US" dirty="0">
              <a:solidFill>
                <a:srgbClr val="1C37AE"/>
              </a:solidFill>
              <a:latin typeface="PT Serif" panose="020A0603040505020204" pitchFamily="18" charset="77"/>
              <a:cs typeface="Times New Roman" panose="02020603050405020304" pitchFamily="18" charset="0"/>
            </a:endParaRPr>
          </a:p>
        </p:txBody>
      </p:sp>
      <p:sp>
        <p:nvSpPr>
          <p:cNvPr id="6" name="Title 3">
            <a:extLst>
              <a:ext uri="{FF2B5EF4-FFF2-40B4-BE49-F238E27FC236}">
                <a16:creationId xmlns:a16="http://schemas.microsoft.com/office/drawing/2014/main" id="{13E8D0F8-DBAE-CE4A-AAA7-2C24D87537FE}"/>
              </a:ext>
            </a:extLst>
          </p:cNvPr>
          <p:cNvSpPr txBox="1">
            <a:spLocks/>
          </p:cNvSpPr>
          <p:nvPr/>
        </p:nvSpPr>
        <p:spPr>
          <a:xfrm>
            <a:off x="522942" y="381999"/>
            <a:ext cx="10364452" cy="367301"/>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000" dirty="0">
                <a:solidFill>
                  <a:srgbClr val="3C5771"/>
                </a:solidFill>
                <a:latin typeface="Oswald" pitchFamily="2" charset="77"/>
              </a:rPr>
              <a:t>Re-Opening Safely</a:t>
            </a:r>
          </a:p>
        </p:txBody>
      </p:sp>
      <p:sp>
        <p:nvSpPr>
          <p:cNvPr id="10" name="Rectangle 9">
            <a:extLst>
              <a:ext uri="{FF2B5EF4-FFF2-40B4-BE49-F238E27FC236}">
                <a16:creationId xmlns:a16="http://schemas.microsoft.com/office/drawing/2014/main" id="{EAA727CE-053A-BA47-98BD-B8E627E1AF16}"/>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PT Serif" panose="020A0603040505020204" pitchFamily="18" charset="77"/>
              </a:rPr>
              <a:t>RE-OPENING SAFELY: EXECUTIVE PRESENTATION</a:t>
            </a:r>
            <a:r>
              <a:rPr lang="en-CA" sz="1050" dirty="0">
                <a:solidFill>
                  <a:prstClr val="black"/>
                </a:solidFill>
                <a:latin typeface="PT Serif" panose="020A0603040505020204" pitchFamily="18" charset="77"/>
              </a:rPr>
              <a:t>   </a:t>
            </a:r>
            <a:r>
              <a:rPr lang="en-CA" sz="1050" dirty="0">
                <a:solidFill>
                  <a:srgbClr val="1C37AE"/>
                </a:solidFill>
                <a:latin typeface="PT Serif" panose="020A0603040505020204" pitchFamily="18" charset="77"/>
              </a:rPr>
              <a:t>|</a:t>
            </a:r>
            <a:r>
              <a:rPr lang="en-CA" sz="1050" dirty="0">
                <a:solidFill>
                  <a:srgbClr val="71A2CC"/>
                </a:solidFill>
                <a:latin typeface="PT Serif" panose="020A0603040505020204" pitchFamily="18" charset="77"/>
              </a:rPr>
              <a:t> </a:t>
            </a:r>
            <a:r>
              <a:rPr lang="en-CA" sz="1050" dirty="0">
                <a:solidFill>
                  <a:prstClr val="black"/>
                </a:solidFill>
                <a:latin typeface="PT Serif" panose="020A0603040505020204" pitchFamily="18" charset="77"/>
              </a:rPr>
              <a:t>  </a:t>
            </a:r>
            <a:fld id="{D1DAF3AA-04D9-F44C-BB4D-BA93A1B71072}" type="slidenum">
              <a:rPr lang="en-CA" sz="1050" dirty="0">
                <a:solidFill>
                  <a:prstClr val="black"/>
                </a:solidFill>
                <a:latin typeface="PT Serif" panose="020A0603040505020204" pitchFamily="18" charset="77"/>
              </a:rPr>
              <a:pPr algn="r"/>
              <a:t>14</a:t>
            </a:fld>
            <a:r>
              <a:rPr lang="en-CA" sz="1050" dirty="0">
                <a:solidFill>
                  <a:prstClr val="black"/>
                </a:solidFill>
                <a:latin typeface="PT Serif" panose="020A0603040505020204" pitchFamily="18" charset="77"/>
              </a:rPr>
              <a:t>  </a:t>
            </a:r>
            <a:endParaRPr lang="en-US" sz="1050">
              <a:latin typeface="PT Serif" panose="020A0603040505020204" pitchFamily="18" charset="77"/>
            </a:endParaRPr>
          </a:p>
        </p:txBody>
      </p:sp>
      <p:sp>
        <p:nvSpPr>
          <p:cNvPr id="22" name="Title 3">
            <a:extLst>
              <a:ext uri="{FF2B5EF4-FFF2-40B4-BE49-F238E27FC236}">
                <a16:creationId xmlns:a16="http://schemas.microsoft.com/office/drawing/2014/main" id="{29A7C208-8029-3049-B2D8-9D327680782B}"/>
              </a:ext>
            </a:extLst>
          </p:cNvPr>
          <p:cNvSpPr txBox="1">
            <a:spLocks/>
          </p:cNvSpPr>
          <p:nvPr/>
        </p:nvSpPr>
        <p:spPr>
          <a:xfrm>
            <a:off x="612775" y="869270"/>
            <a:ext cx="10935757" cy="276949"/>
          </a:xfrm>
          <a:prstGeom prst="rect">
            <a:avLst/>
          </a:prstGeom>
        </p:spPr>
        <p:txBody>
          <a:bodyPr lIns="0" tIns="0" rIns="0" bIns="0">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1600" dirty="0">
                <a:latin typeface="Oswald" pitchFamily="2" charset="77"/>
              </a:rPr>
              <a:t>Element 6 – Protocols For Isolating Employees</a:t>
            </a:r>
          </a:p>
        </p:txBody>
      </p:sp>
      <p:pic>
        <p:nvPicPr>
          <p:cNvPr id="11" name="Picture 10">
            <a:extLst>
              <a:ext uri="{FF2B5EF4-FFF2-40B4-BE49-F238E27FC236}">
                <a16:creationId xmlns:a16="http://schemas.microsoft.com/office/drawing/2014/main" id="{282E994E-8332-444B-85A0-66CE132DBCF7}"/>
              </a:ext>
            </a:extLst>
          </p:cNvPr>
          <p:cNvPicPr>
            <a:picLocks noChangeAspect="1"/>
          </p:cNvPicPr>
          <p:nvPr/>
        </p:nvPicPr>
        <p:blipFill>
          <a:blip r:embed="rId2"/>
          <a:stretch>
            <a:fillRect/>
          </a:stretch>
        </p:blipFill>
        <p:spPr>
          <a:xfrm>
            <a:off x="11277576" y="172695"/>
            <a:ext cx="914424" cy="815184"/>
          </a:xfrm>
          <a:prstGeom prst="rect">
            <a:avLst/>
          </a:prstGeom>
        </p:spPr>
      </p:pic>
      <p:pic>
        <p:nvPicPr>
          <p:cNvPr id="8" name="Graphic 7">
            <a:extLst>
              <a:ext uri="{FF2B5EF4-FFF2-40B4-BE49-F238E27FC236}">
                <a16:creationId xmlns:a16="http://schemas.microsoft.com/office/drawing/2014/main" id="{2A472CF5-4F00-E84D-B589-B7867861C3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11297" y="688129"/>
            <a:ext cx="6084527" cy="6084527"/>
          </a:xfrm>
          <a:prstGeom prst="rect">
            <a:avLst/>
          </a:prstGeom>
        </p:spPr>
      </p:pic>
      <p:graphicFrame>
        <p:nvGraphicFramePr>
          <p:cNvPr id="9" name="Table 8">
            <a:extLst>
              <a:ext uri="{FF2B5EF4-FFF2-40B4-BE49-F238E27FC236}">
                <a16:creationId xmlns:a16="http://schemas.microsoft.com/office/drawing/2014/main" id="{5838346E-4B73-2047-A85D-C369C2B9FCFB}"/>
              </a:ext>
            </a:extLst>
          </p:cNvPr>
          <p:cNvGraphicFramePr>
            <a:graphicFrameLocks noGrp="1"/>
          </p:cNvGraphicFramePr>
          <p:nvPr>
            <p:extLst>
              <p:ext uri="{D42A27DB-BD31-4B8C-83A1-F6EECF244321}">
                <p14:modId xmlns:p14="http://schemas.microsoft.com/office/powerpoint/2010/main" val="1997743689"/>
              </p:ext>
            </p:extLst>
          </p:nvPr>
        </p:nvGraphicFramePr>
        <p:xfrm>
          <a:off x="605833" y="1628775"/>
          <a:ext cx="10983654" cy="4656002"/>
        </p:xfrm>
        <a:graphic>
          <a:graphicData uri="http://schemas.openxmlformats.org/drawingml/2006/table">
            <a:tbl>
              <a:tblPr firstRow="1" bandRow="1">
                <a:tableStyleId>{5C22544A-7EE6-4342-B048-85BDC9FD1C3A}</a:tableStyleId>
              </a:tblPr>
              <a:tblGrid>
                <a:gridCol w="3661218">
                  <a:extLst>
                    <a:ext uri="{9D8B030D-6E8A-4147-A177-3AD203B41FA5}">
                      <a16:colId xmlns:a16="http://schemas.microsoft.com/office/drawing/2014/main" val="684819506"/>
                    </a:ext>
                  </a:extLst>
                </a:gridCol>
                <a:gridCol w="3661218">
                  <a:extLst>
                    <a:ext uri="{9D8B030D-6E8A-4147-A177-3AD203B41FA5}">
                      <a16:colId xmlns:a16="http://schemas.microsoft.com/office/drawing/2014/main" val="879889853"/>
                    </a:ext>
                  </a:extLst>
                </a:gridCol>
                <a:gridCol w="3661218">
                  <a:extLst>
                    <a:ext uri="{9D8B030D-6E8A-4147-A177-3AD203B41FA5}">
                      <a16:colId xmlns:a16="http://schemas.microsoft.com/office/drawing/2014/main" val="2704666477"/>
                    </a:ext>
                  </a:extLst>
                </a:gridCol>
              </a:tblGrid>
              <a:tr h="764948">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US" sz="1400" b="1" i="0" u="none" strike="noStrike" kern="1200" cap="none" spc="0" normalizeH="0" baseline="0" noProof="0" dirty="0">
                          <a:ln>
                            <a:noFill/>
                          </a:ln>
                          <a:solidFill>
                            <a:prstClr val="white"/>
                          </a:solidFill>
                          <a:effectLst/>
                          <a:uLnTx/>
                          <a:uFillTx/>
                          <a:latin typeface="Libre Franklin" pitchFamily="2" charset="77"/>
                          <a:ea typeface="+mn-ea"/>
                          <a:cs typeface="+mn-cs"/>
                        </a:rPr>
                        <a:t>Key Decision Points</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C5671"/>
                    </a:solid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US" sz="1400" b="1" i="0" u="none" strike="noStrike" kern="1200" cap="none" spc="0" normalizeH="0" baseline="0" noProof="0" dirty="0">
                          <a:ln>
                            <a:noFill/>
                          </a:ln>
                          <a:solidFill>
                            <a:prstClr val="white"/>
                          </a:solidFill>
                          <a:effectLst/>
                          <a:uLnTx/>
                          <a:uFillTx/>
                          <a:latin typeface="Libre Franklin" pitchFamily="2" charset="77"/>
                          <a:ea typeface="+mn-ea"/>
                          <a:cs typeface="+mn-cs"/>
                        </a:rPr>
                        <a:t>Important Considerations</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C5671"/>
                    </a:solid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US" sz="1400" b="1" i="0" u="none" strike="noStrike" kern="1200" cap="none" spc="0" normalizeH="0" baseline="0" noProof="0" dirty="0">
                          <a:ln>
                            <a:noFill/>
                          </a:ln>
                          <a:solidFill>
                            <a:prstClr val="white"/>
                          </a:solidFill>
                          <a:effectLst/>
                          <a:uLnTx/>
                          <a:uFillTx/>
                          <a:latin typeface="Libre Franklin" pitchFamily="2" charset="77"/>
                          <a:ea typeface="+mn-ea"/>
                          <a:cs typeface="+mn-cs"/>
                        </a:rPr>
                        <a:t>Objectives – </a:t>
                      </a:r>
                      <a:br>
                        <a:rPr kumimoji="0" lang="en-US" sz="1400" b="1" i="0" u="none" strike="noStrike" kern="1200" cap="none" spc="0" normalizeH="0" baseline="0" noProof="0" dirty="0">
                          <a:ln>
                            <a:noFill/>
                          </a:ln>
                          <a:solidFill>
                            <a:prstClr val="white"/>
                          </a:solidFill>
                          <a:effectLst/>
                          <a:uLnTx/>
                          <a:uFillTx/>
                          <a:latin typeface="Libre Franklin" pitchFamily="2" charset="77"/>
                          <a:ea typeface="+mn-ea"/>
                          <a:cs typeface="+mn-cs"/>
                        </a:rPr>
                      </a:br>
                      <a:r>
                        <a:rPr kumimoji="0" lang="en-US" sz="1400" b="1" i="0" u="none" strike="noStrike" kern="1200" cap="none" spc="0" normalizeH="0" baseline="0" noProof="0" dirty="0">
                          <a:ln>
                            <a:noFill/>
                          </a:ln>
                          <a:solidFill>
                            <a:prstClr val="white"/>
                          </a:solidFill>
                          <a:effectLst/>
                          <a:uLnTx/>
                          <a:uFillTx/>
                          <a:latin typeface="Libre Franklin" pitchFamily="2" charset="77"/>
                          <a:ea typeface="+mn-ea"/>
                          <a:cs typeface="+mn-cs"/>
                        </a:rPr>
                        <a:t>What needs to be done</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C5671"/>
                    </a:solidFill>
                  </a:tcPr>
                </a:tc>
                <a:extLst>
                  <a:ext uri="{0D108BD9-81ED-4DB2-BD59-A6C34878D82A}">
                    <a16:rowId xmlns:a16="http://schemas.microsoft.com/office/drawing/2014/main" val="3899944587"/>
                  </a:ext>
                </a:extLst>
              </a:tr>
              <a:tr h="3841977">
                <a:tc>
                  <a:txBody>
                    <a:bodyPr/>
                    <a:lstStyle/>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1200" b="0" i="0" u="none" strike="noStrike" kern="1200" cap="none" spc="0" normalizeH="0" baseline="0" noProof="0" dirty="0">
                          <a:ln>
                            <a:noFill/>
                          </a:ln>
                          <a:solidFill>
                            <a:schemeClr val="tx1"/>
                          </a:solidFill>
                          <a:effectLst/>
                          <a:uLnTx/>
                          <a:uFillTx/>
                          <a:latin typeface="Libre Franklin" pitchFamily="2" charset="77"/>
                          <a:ea typeface="+mn-ea"/>
                          <a:cs typeface="Kartika" panose="02020503030404060203" pitchFamily="18" charset="0"/>
                        </a:rPr>
                        <a:t>Has the Company contracted a third-party resource(s) for Deep-Cleaning Protocol upon triggering? </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12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Where possible, the Isolation Room should be an exterior room (building or tent structure) </a:t>
                      </a:r>
                    </a:p>
                    <a:p>
                      <a:pPr marL="454025" marR="0" lvl="1" indent="-1873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12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If unavailable, an enclosed area away from the general population can be used </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12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Review and Understand the Protocol </a:t>
                      </a:r>
                    </a:p>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12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Identify and Train a volunteer Isolation Coordinator </a:t>
                      </a:r>
                    </a:p>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12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Establish a protocol to isolate employees if they are symptomatic on-Site. This includes: </a:t>
                      </a:r>
                    </a:p>
                    <a:p>
                      <a:pPr marL="454025" marR="0" lvl="1" indent="-1873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12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Isolation Room </a:t>
                      </a:r>
                    </a:p>
                    <a:p>
                      <a:pPr marL="454025" marR="0" lvl="1" indent="-1873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12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PPE </a:t>
                      </a:r>
                    </a:p>
                    <a:p>
                      <a:pPr marL="454025" marR="0" lvl="1" indent="-1873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12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Communication with Health Authorities and transportation based on their instructions </a:t>
                      </a:r>
                    </a:p>
                    <a:p>
                      <a:pPr marL="454025" marR="0" lvl="1" indent="-1873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12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Disinfection of the room </a:t>
                      </a:r>
                    </a:p>
                    <a:p>
                      <a:pPr marL="454025" marR="0" lvl="1" indent="-1873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12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Print out forms and protocol to be available as needed </a:t>
                      </a:r>
                    </a:p>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12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Review and modify the Procedure as suited for your Site</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62110615"/>
                  </a:ext>
                </a:extLst>
              </a:tr>
            </a:tbl>
          </a:graphicData>
        </a:graphic>
      </p:graphicFrame>
      <p:pic>
        <p:nvPicPr>
          <p:cNvPr id="13" name="Picture 12">
            <a:extLst>
              <a:ext uri="{FF2B5EF4-FFF2-40B4-BE49-F238E27FC236}">
                <a16:creationId xmlns:a16="http://schemas.microsoft.com/office/drawing/2014/main" id="{4C350E26-29DF-D248-B40B-760094E9B11A}"/>
              </a:ext>
            </a:extLst>
          </p:cNvPr>
          <p:cNvPicPr>
            <a:picLocks noChangeAspect="1"/>
          </p:cNvPicPr>
          <p:nvPr/>
        </p:nvPicPr>
        <p:blipFill>
          <a:blip r:embed="rId5"/>
          <a:stretch>
            <a:fillRect/>
          </a:stretch>
        </p:blipFill>
        <p:spPr>
          <a:xfrm>
            <a:off x="10163190" y="180990"/>
            <a:ext cx="1160448" cy="1160448"/>
          </a:xfrm>
          <a:prstGeom prst="rect">
            <a:avLst/>
          </a:prstGeom>
        </p:spPr>
      </p:pic>
      <p:grpSp>
        <p:nvGrpSpPr>
          <p:cNvPr id="14" name="Group 13">
            <a:extLst>
              <a:ext uri="{FF2B5EF4-FFF2-40B4-BE49-F238E27FC236}">
                <a16:creationId xmlns:a16="http://schemas.microsoft.com/office/drawing/2014/main" id="{FF134E05-2CCE-8341-B340-F973EE98C502}"/>
              </a:ext>
            </a:extLst>
          </p:cNvPr>
          <p:cNvGrpSpPr/>
          <p:nvPr/>
        </p:nvGrpSpPr>
        <p:grpSpPr>
          <a:xfrm>
            <a:off x="12548514" y="1111907"/>
            <a:ext cx="8689867" cy="3223401"/>
            <a:chOff x="1298623" y="308344"/>
            <a:chExt cx="8689867" cy="3223401"/>
          </a:xfrm>
        </p:grpSpPr>
        <p:pic>
          <p:nvPicPr>
            <p:cNvPr id="15" name="Picture 14">
              <a:extLst>
                <a:ext uri="{FF2B5EF4-FFF2-40B4-BE49-F238E27FC236}">
                  <a16:creationId xmlns:a16="http://schemas.microsoft.com/office/drawing/2014/main" id="{3DB61B1E-1239-0E41-A34B-B9FB91525510}"/>
                </a:ext>
              </a:extLst>
            </p:cNvPr>
            <p:cNvPicPr>
              <a:picLocks noChangeAspect="1"/>
            </p:cNvPicPr>
            <p:nvPr/>
          </p:nvPicPr>
          <p:blipFill>
            <a:blip r:embed="rId6"/>
            <a:stretch>
              <a:fillRect/>
            </a:stretch>
          </p:blipFill>
          <p:spPr>
            <a:xfrm>
              <a:off x="8275150" y="308344"/>
              <a:ext cx="1160448" cy="1160448"/>
            </a:xfrm>
            <a:prstGeom prst="rect">
              <a:avLst/>
            </a:prstGeom>
          </p:spPr>
        </p:pic>
        <p:pic>
          <p:nvPicPr>
            <p:cNvPr id="16" name="Picture 15">
              <a:extLst>
                <a:ext uri="{FF2B5EF4-FFF2-40B4-BE49-F238E27FC236}">
                  <a16:creationId xmlns:a16="http://schemas.microsoft.com/office/drawing/2014/main" id="{59EE288A-BD41-7B43-9348-6E7C08D0E03D}"/>
                </a:ext>
              </a:extLst>
            </p:cNvPr>
            <p:cNvPicPr>
              <a:picLocks noChangeAspect="1"/>
            </p:cNvPicPr>
            <p:nvPr/>
          </p:nvPicPr>
          <p:blipFill>
            <a:blip r:embed="rId5"/>
            <a:stretch>
              <a:fillRect/>
            </a:stretch>
          </p:blipFill>
          <p:spPr>
            <a:xfrm>
              <a:off x="5949641" y="308344"/>
              <a:ext cx="1160448" cy="1160448"/>
            </a:xfrm>
            <a:prstGeom prst="rect">
              <a:avLst/>
            </a:prstGeom>
          </p:spPr>
        </p:pic>
        <p:pic>
          <p:nvPicPr>
            <p:cNvPr id="17" name="Picture 16">
              <a:extLst>
                <a:ext uri="{FF2B5EF4-FFF2-40B4-BE49-F238E27FC236}">
                  <a16:creationId xmlns:a16="http://schemas.microsoft.com/office/drawing/2014/main" id="{FE5855ED-FC0B-E947-AD70-927275F5E409}"/>
                </a:ext>
              </a:extLst>
            </p:cNvPr>
            <p:cNvPicPr>
              <a:picLocks noChangeAspect="1"/>
            </p:cNvPicPr>
            <p:nvPr/>
          </p:nvPicPr>
          <p:blipFill>
            <a:blip r:embed="rId7"/>
            <a:stretch>
              <a:fillRect/>
            </a:stretch>
          </p:blipFill>
          <p:spPr>
            <a:xfrm>
              <a:off x="3624132" y="308344"/>
              <a:ext cx="1160448" cy="1160448"/>
            </a:xfrm>
            <a:prstGeom prst="rect">
              <a:avLst/>
            </a:prstGeom>
          </p:spPr>
        </p:pic>
        <p:pic>
          <p:nvPicPr>
            <p:cNvPr id="18" name="Picture 17">
              <a:extLst>
                <a:ext uri="{FF2B5EF4-FFF2-40B4-BE49-F238E27FC236}">
                  <a16:creationId xmlns:a16="http://schemas.microsoft.com/office/drawing/2014/main" id="{361EF456-13B5-9341-9B36-02C4ECEB13EB}"/>
                </a:ext>
              </a:extLst>
            </p:cNvPr>
            <p:cNvPicPr>
              <a:picLocks noChangeAspect="1"/>
            </p:cNvPicPr>
            <p:nvPr/>
          </p:nvPicPr>
          <p:blipFill>
            <a:blip r:embed="rId8"/>
            <a:stretch>
              <a:fillRect/>
            </a:stretch>
          </p:blipFill>
          <p:spPr>
            <a:xfrm>
              <a:off x="1298623" y="308344"/>
              <a:ext cx="1160448" cy="1160448"/>
            </a:xfrm>
            <a:prstGeom prst="rect">
              <a:avLst/>
            </a:prstGeom>
          </p:spPr>
        </p:pic>
        <p:pic>
          <p:nvPicPr>
            <p:cNvPr id="19" name="Picture 18">
              <a:extLst>
                <a:ext uri="{FF2B5EF4-FFF2-40B4-BE49-F238E27FC236}">
                  <a16:creationId xmlns:a16="http://schemas.microsoft.com/office/drawing/2014/main" id="{8972B801-11C9-F245-B3AB-F06420F8B47C}"/>
                </a:ext>
              </a:extLst>
            </p:cNvPr>
            <p:cNvPicPr>
              <a:picLocks noChangeAspect="1"/>
            </p:cNvPicPr>
            <p:nvPr/>
          </p:nvPicPr>
          <p:blipFill>
            <a:blip r:embed="rId6"/>
            <a:stretch>
              <a:fillRect/>
            </a:stretch>
          </p:blipFill>
          <p:spPr>
            <a:xfrm>
              <a:off x="8828042" y="2371297"/>
              <a:ext cx="1160448" cy="1160448"/>
            </a:xfrm>
            <a:prstGeom prst="rect">
              <a:avLst/>
            </a:prstGeom>
          </p:spPr>
        </p:pic>
      </p:grpSp>
    </p:spTree>
    <p:extLst>
      <p:ext uri="{BB962C8B-B14F-4D97-AF65-F5344CB8AC3E}">
        <p14:creationId xmlns:p14="http://schemas.microsoft.com/office/powerpoint/2010/main" val="19710101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E3DAE79A-A411-9647-ADA8-A9417DD9D4F3}"/>
              </a:ext>
            </a:extLst>
          </p:cNvPr>
          <p:cNvSpPr/>
          <p:nvPr/>
        </p:nvSpPr>
        <p:spPr>
          <a:xfrm>
            <a:off x="877968" y="2242073"/>
            <a:ext cx="3113590" cy="31135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90000"/>
              </a:lnSpc>
              <a:spcAft>
                <a:spcPts val="800"/>
              </a:spcAft>
            </a:pPr>
            <a:endParaRPr lang="en-US" dirty="0">
              <a:solidFill>
                <a:srgbClr val="1C37AE"/>
              </a:solidFill>
              <a:latin typeface="PT Serif" panose="020A0603040505020204" pitchFamily="18" charset="77"/>
              <a:cs typeface="Times New Roman" panose="02020603050405020304" pitchFamily="18" charset="0"/>
            </a:endParaRPr>
          </a:p>
        </p:txBody>
      </p:sp>
      <p:sp>
        <p:nvSpPr>
          <p:cNvPr id="6" name="Title 3">
            <a:extLst>
              <a:ext uri="{FF2B5EF4-FFF2-40B4-BE49-F238E27FC236}">
                <a16:creationId xmlns:a16="http://schemas.microsoft.com/office/drawing/2014/main" id="{13E8D0F8-DBAE-CE4A-AAA7-2C24D87537FE}"/>
              </a:ext>
            </a:extLst>
          </p:cNvPr>
          <p:cNvSpPr txBox="1">
            <a:spLocks/>
          </p:cNvSpPr>
          <p:nvPr/>
        </p:nvSpPr>
        <p:spPr>
          <a:xfrm>
            <a:off x="522942" y="381999"/>
            <a:ext cx="10364452" cy="955733"/>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000" dirty="0">
                <a:solidFill>
                  <a:srgbClr val="3C5771"/>
                </a:solidFill>
                <a:latin typeface="Oswald" pitchFamily="2" charset="77"/>
              </a:rPr>
              <a:t>Re-Opening Safely – Other Considerations</a:t>
            </a:r>
          </a:p>
        </p:txBody>
      </p:sp>
      <p:sp>
        <p:nvSpPr>
          <p:cNvPr id="10" name="Rectangle 9">
            <a:extLst>
              <a:ext uri="{FF2B5EF4-FFF2-40B4-BE49-F238E27FC236}">
                <a16:creationId xmlns:a16="http://schemas.microsoft.com/office/drawing/2014/main" id="{EAA727CE-053A-BA47-98BD-B8E627E1AF16}"/>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PT Serif" panose="020A0603040505020204" pitchFamily="18" charset="77"/>
              </a:rPr>
              <a:t>RE-OPENING SAFELY: EXECUTIVE PRESENTATION</a:t>
            </a:r>
            <a:r>
              <a:rPr lang="en-CA" sz="1050" dirty="0">
                <a:solidFill>
                  <a:prstClr val="black"/>
                </a:solidFill>
                <a:latin typeface="PT Serif" panose="020A0603040505020204" pitchFamily="18" charset="77"/>
              </a:rPr>
              <a:t>   </a:t>
            </a:r>
            <a:r>
              <a:rPr lang="en-CA" sz="1050" dirty="0">
                <a:solidFill>
                  <a:srgbClr val="1C37AE"/>
                </a:solidFill>
                <a:latin typeface="PT Serif" panose="020A0603040505020204" pitchFamily="18" charset="77"/>
              </a:rPr>
              <a:t>|</a:t>
            </a:r>
            <a:r>
              <a:rPr lang="en-CA" sz="1050" dirty="0">
                <a:solidFill>
                  <a:srgbClr val="71A2CC"/>
                </a:solidFill>
                <a:latin typeface="PT Serif" panose="020A0603040505020204" pitchFamily="18" charset="77"/>
              </a:rPr>
              <a:t> </a:t>
            </a:r>
            <a:r>
              <a:rPr lang="en-CA" sz="1050" dirty="0">
                <a:solidFill>
                  <a:prstClr val="black"/>
                </a:solidFill>
                <a:latin typeface="PT Serif" panose="020A0603040505020204" pitchFamily="18" charset="77"/>
              </a:rPr>
              <a:t>  </a:t>
            </a:r>
            <a:fld id="{D1DAF3AA-04D9-F44C-BB4D-BA93A1B71072}" type="slidenum">
              <a:rPr lang="en-CA" sz="1050" dirty="0">
                <a:solidFill>
                  <a:prstClr val="black"/>
                </a:solidFill>
                <a:latin typeface="PT Serif" panose="020A0603040505020204" pitchFamily="18" charset="77"/>
              </a:rPr>
              <a:pPr algn="r"/>
              <a:t>15</a:t>
            </a:fld>
            <a:r>
              <a:rPr lang="en-CA" sz="1050" dirty="0">
                <a:solidFill>
                  <a:prstClr val="black"/>
                </a:solidFill>
                <a:latin typeface="PT Serif" panose="020A0603040505020204" pitchFamily="18" charset="77"/>
              </a:rPr>
              <a:t>  </a:t>
            </a:r>
            <a:endParaRPr lang="en-US" sz="1050">
              <a:latin typeface="PT Serif" panose="020A0603040505020204" pitchFamily="18" charset="77"/>
            </a:endParaRPr>
          </a:p>
        </p:txBody>
      </p:sp>
      <p:sp>
        <p:nvSpPr>
          <p:cNvPr id="22" name="Title 3">
            <a:extLst>
              <a:ext uri="{FF2B5EF4-FFF2-40B4-BE49-F238E27FC236}">
                <a16:creationId xmlns:a16="http://schemas.microsoft.com/office/drawing/2014/main" id="{29A7C208-8029-3049-B2D8-9D327680782B}"/>
              </a:ext>
            </a:extLst>
          </p:cNvPr>
          <p:cNvSpPr txBox="1">
            <a:spLocks/>
          </p:cNvSpPr>
          <p:nvPr/>
        </p:nvSpPr>
        <p:spPr>
          <a:xfrm>
            <a:off x="612775" y="869270"/>
            <a:ext cx="10935757" cy="276949"/>
          </a:xfrm>
          <a:prstGeom prst="rect">
            <a:avLst/>
          </a:prstGeom>
        </p:spPr>
        <p:txBody>
          <a:bodyPr lIns="0" tIns="0" rIns="0" bIns="0">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1600" dirty="0">
                <a:latin typeface="PT Serif" panose="020A0603040505020204" pitchFamily="18" charset="77"/>
              </a:rPr>
              <a:t> </a:t>
            </a:r>
          </a:p>
        </p:txBody>
      </p:sp>
      <p:pic>
        <p:nvPicPr>
          <p:cNvPr id="11" name="Picture 10">
            <a:extLst>
              <a:ext uri="{FF2B5EF4-FFF2-40B4-BE49-F238E27FC236}">
                <a16:creationId xmlns:a16="http://schemas.microsoft.com/office/drawing/2014/main" id="{282E994E-8332-444B-85A0-66CE132DBCF7}"/>
              </a:ext>
            </a:extLst>
          </p:cNvPr>
          <p:cNvPicPr>
            <a:picLocks noChangeAspect="1"/>
          </p:cNvPicPr>
          <p:nvPr/>
        </p:nvPicPr>
        <p:blipFill>
          <a:blip r:embed="rId2"/>
          <a:stretch>
            <a:fillRect/>
          </a:stretch>
        </p:blipFill>
        <p:spPr>
          <a:xfrm>
            <a:off x="11277576" y="172695"/>
            <a:ext cx="914424" cy="815184"/>
          </a:xfrm>
          <a:prstGeom prst="rect">
            <a:avLst/>
          </a:prstGeom>
        </p:spPr>
      </p:pic>
      <p:pic>
        <p:nvPicPr>
          <p:cNvPr id="8" name="Graphic 7">
            <a:extLst>
              <a:ext uri="{FF2B5EF4-FFF2-40B4-BE49-F238E27FC236}">
                <a16:creationId xmlns:a16="http://schemas.microsoft.com/office/drawing/2014/main" id="{36139CEC-8F8A-6B48-84C1-0B6813FA3C5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11297" y="688129"/>
            <a:ext cx="6084527" cy="6084527"/>
          </a:xfrm>
          <a:prstGeom prst="rect">
            <a:avLst/>
          </a:prstGeom>
        </p:spPr>
      </p:pic>
      <p:graphicFrame>
        <p:nvGraphicFramePr>
          <p:cNvPr id="9" name="Table 8">
            <a:extLst>
              <a:ext uri="{FF2B5EF4-FFF2-40B4-BE49-F238E27FC236}">
                <a16:creationId xmlns:a16="http://schemas.microsoft.com/office/drawing/2014/main" id="{B05130F4-1BAA-9B41-923B-2735D017F77D}"/>
              </a:ext>
            </a:extLst>
          </p:cNvPr>
          <p:cNvGraphicFramePr>
            <a:graphicFrameLocks noGrp="1"/>
          </p:cNvGraphicFramePr>
          <p:nvPr>
            <p:extLst>
              <p:ext uri="{D42A27DB-BD31-4B8C-83A1-F6EECF244321}">
                <p14:modId xmlns:p14="http://schemas.microsoft.com/office/powerpoint/2010/main" val="3070073888"/>
              </p:ext>
            </p:extLst>
          </p:nvPr>
        </p:nvGraphicFramePr>
        <p:xfrm>
          <a:off x="605833" y="1628775"/>
          <a:ext cx="10983654" cy="4085373"/>
        </p:xfrm>
        <a:graphic>
          <a:graphicData uri="http://schemas.openxmlformats.org/drawingml/2006/table">
            <a:tbl>
              <a:tblPr firstRow="1" bandRow="1">
                <a:tableStyleId>{5C22544A-7EE6-4342-B048-85BDC9FD1C3A}</a:tableStyleId>
              </a:tblPr>
              <a:tblGrid>
                <a:gridCol w="10983654">
                  <a:extLst>
                    <a:ext uri="{9D8B030D-6E8A-4147-A177-3AD203B41FA5}">
                      <a16:colId xmlns:a16="http://schemas.microsoft.com/office/drawing/2014/main" val="684819506"/>
                    </a:ext>
                  </a:extLst>
                </a:gridCol>
              </a:tblGrid>
              <a:tr h="458079">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US" sz="1400" b="1" i="0" u="none" strike="noStrike" kern="1200" cap="none" spc="0" normalizeH="0" baseline="0" noProof="0" dirty="0">
                          <a:ln>
                            <a:noFill/>
                          </a:ln>
                          <a:solidFill>
                            <a:prstClr val="white"/>
                          </a:solidFill>
                          <a:effectLst/>
                          <a:uLnTx/>
                          <a:uFillTx/>
                          <a:latin typeface="Libre Franklin" pitchFamily="2" charset="77"/>
                          <a:ea typeface="+mn-ea"/>
                          <a:cs typeface="+mn-cs"/>
                        </a:rPr>
                        <a:t>Other Considerations</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C5671"/>
                    </a:solidFill>
                  </a:tcPr>
                </a:tc>
                <a:extLst>
                  <a:ext uri="{0D108BD9-81ED-4DB2-BD59-A6C34878D82A}">
                    <a16:rowId xmlns:a16="http://schemas.microsoft.com/office/drawing/2014/main" val="3899944587"/>
                  </a:ext>
                </a:extLst>
              </a:tr>
              <a:tr h="2290503">
                <a:tc>
                  <a:txBody>
                    <a:bodyPr/>
                    <a:lstStyle/>
                    <a:p>
                      <a:pPr marL="0" marR="0" lvl="0" indent="0"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None/>
                        <a:tabLst/>
                        <a:defRPr/>
                      </a:pPr>
                      <a:r>
                        <a:rPr kumimoji="0" lang="en-CA" sz="1200" b="1" i="0" u="none" strike="noStrike" kern="1200" cap="none" spc="0" normalizeH="0" baseline="0" noProof="0" dirty="0">
                          <a:ln>
                            <a:noFill/>
                          </a:ln>
                          <a:solidFill>
                            <a:schemeClr val="tx1"/>
                          </a:solidFill>
                          <a:effectLst/>
                          <a:uLnTx/>
                          <a:uFillTx/>
                          <a:latin typeface="Libre Franklin" pitchFamily="2" charset="77"/>
                          <a:ea typeface="+mn-ea"/>
                          <a:cs typeface="Kartika" panose="02020503030404060203" pitchFamily="18" charset="0"/>
                        </a:rPr>
                        <a:t>The Re-Opening Safely Playbook is to be used as a Corporate and Recommended Practice Guideline and it does not cover all topics related to the Business Operations of the Company and its Sites. Management must still be aware of these important topics and discuss and consider them as part of the Business Operations prior to Re-Opening any Site, as they will pertain directly to the safety of all employees and will result in a smoother transition into new protocol and improve the flow of operation. </a:t>
                      </a:r>
                    </a:p>
                    <a:p>
                      <a:pPr marL="0" marR="0" lvl="0" indent="0"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None/>
                        <a:tabLst/>
                        <a:defRPr/>
                      </a:pPr>
                      <a:endParaRPr kumimoji="0" lang="en-CA" sz="1200" b="1" i="0" u="none" strike="noStrike" kern="1200" cap="none" spc="0" normalizeH="0" baseline="0" noProof="0" dirty="0">
                        <a:ln>
                          <a:noFill/>
                        </a:ln>
                        <a:solidFill>
                          <a:schemeClr val="tx1"/>
                        </a:solidFill>
                        <a:effectLst/>
                        <a:uLnTx/>
                        <a:uFillTx/>
                        <a:latin typeface="Libre Franklin" pitchFamily="2" charset="77"/>
                        <a:ea typeface="+mn-ea"/>
                        <a:cs typeface="Kartika" panose="02020503030404060203" pitchFamily="18" charset="0"/>
                      </a:endParaRPr>
                    </a:p>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1200" b="0" i="0" u="none" strike="noStrike" kern="1200" cap="none" spc="0" normalizeH="0" baseline="0" noProof="0" dirty="0">
                          <a:ln>
                            <a:noFill/>
                          </a:ln>
                          <a:solidFill>
                            <a:schemeClr val="tx1"/>
                          </a:solidFill>
                          <a:effectLst/>
                          <a:uLnTx/>
                          <a:uFillTx/>
                          <a:latin typeface="Libre Franklin" pitchFamily="2" charset="77"/>
                          <a:ea typeface="+mn-ea"/>
                          <a:cs typeface="Kartika" panose="02020503030404060203" pitchFamily="18" charset="0"/>
                        </a:rPr>
                        <a:t>Enforcement – what to do in instances of non-compliance with Guidelines and Protocols </a:t>
                      </a:r>
                    </a:p>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1200" b="0" i="0" u="none" strike="noStrike" kern="1200" cap="none" spc="0" normalizeH="0" baseline="0" noProof="0" dirty="0">
                          <a:ln>
                            <a:noFill/>
                          </a:ln>
                          <a:solidFill>
                            <a:schemeClr val="tx1"/>
                          </a:solidFill>
                          <a:effectLst/>
                          <a:uLnTx/>
                          <a:uFillTx/>
                          <a:latin typeface="Libre Franklin" pitchFamily="2" charset="77"/>
                          <a:ea typeface="+mn-ea"/>
                          <a:cs typeface="Kartika" panose="02020503030404060203" pitchFamily="18" charset="0"/>
                        </a:rPr>
                        <a:t>Specific Employment Standards – local jurisdictional standards, specific laws regarding employment and human resource management </a:t>
                      </a:r>
                    </a:p>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1200" b="0" i="0" u="none" strike="noStrike" kern="1200" cap="none" spc="0" normalizeH="0" baseline="0" noProof="0" dirty="0">
                          <a:ln>
                            <a:noFill/>
                          </a:ln>
                          <a:solidFill>
                            <a:schemeClr val="tx1"/>
                          </a:solidFill>
                          <a:effectLst/>
                          <a:uLnTx/>
                          <a:uFillTx/>
                          <a:latin typeface="Libre Franklin" pitchFamily="2" charset="77"/>
                          <a:ea typeface="+mn-ea"/>
                          <a:cs typeface="Kartika" panose="02020503030404060203" pitchFamily="18" charset="0"/>
                        </a:rPr>
                        <a:t>Specific vendors for materials and inventory, as well as cleaning, considered in the Playbook </a:t>
                      </a:r>
                    </a:p>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1200" b="0" i="0" u="none" strike="noStrike" kern="1200" cap="none" spc="0" normalizeH="0" baseline="0" noProof="0" dirty="0">
                          <a:ln>
                            <a:noFill/>
                          </a:ln>
                          <a:solidFill>
                            <a:schemeClr val="tx1"/>
                          </a:solidFill>
                          <a:effectLst/>
                          <a:uLnTx/>
                          <a:uFillTx/>
                          <a:latin typeface="Libre Franklin" pitchFamily="2" charset="77"/>
                          <a:ea typeface="+mn-ea"/>
                          <a:cs typeface="Kartika" panose="02020503030404060203" pitchFamily="18" charset="0"/>
                        </a:rPr>
                        <a:t>Individual Company and department processes </a:t>
                      </a:r>
                    </a:p>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1200" b="0" i="0" u="none" strike="noStrike" kern="1200" cap="none" spc="0" normalizeH="0" baseline="0" noProof="0" dirty="0">
                          <a:ln>
                            <a:noFill/>
                          </a:ln>
                          <a:solidFill>
                            <a:schemeClr val="tx1"/>
                          </a:solidFill>
                          <a:effectLst/>
                          <a:uLnTx/>
                          <a:uFillTx/>
                          <a:latin typeface="Libre Franklin" pitchFamily="2" charset="77"/>
                          <a:ea typeface="+mn-ea"/>
                          <a:cs typeface="Kartika" panose="02020503030404060203" pitchFamily="18" charset="0"/>
                        </a:rPr>
                        <a:t>Remote, staggered and virtual work scheduling and considerations (see below) </a:t>
                      </a:r>
                    </a:p>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1200" b="0" i="0" u="none" strike="noStrike" kern="1200" cap="none" spc="0" normalizeH="0" baseline="0" noProof="0" dirty="0">
                          <a:ln>
                            <a:noFill/>
                          </a:ln>
                          <a:solidFill>
                            <a:schemeClr val="tx1"/>
                          </a:solidFill>
                          <a:effectLst/>
                          <a:uLnTx/>
                          <a:uFillTx/>
                          <a:latin typeface="Libre Franklin" pitchFamily="2" charset="77"/>
                          <a:ea typeface="+mn-ea"/>
                          <a:cs typeface="Kartika" panose="02020503030404060203" pitchFamily="18" charset="0"/>
                        </a:rPr>
                        <a:t>Building, Landlord or Property Manager Protocols and Guidelines – Coordination and Compliance with building Guidelines and Protocols is imperative to create a consistent, seamless and safe environment for all employees </a:t>
                      </a:r>
                    </a:p>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1200" b="0" i="0" u="none" strike="noStrike" kern="1200" cap="none" spc="0" normalizeH="0" baseline="0" noProof="0" dirty="0">
                          <a:ln>
                            <a:noFill/>
                          </a:ln>
                          <a:solidFill>
                            <a:schemeClr val="tx1"/>
                          </a:solidFill>
                          <a:effectLst/>
                          <a:uLnTx/>
                          <a:uFillTx/>
                          <a:latin typeface="Libre Franklin" pitchFamily="2" charset="77"/>
                          <a:ea typeface="+mn-ea"/>
                          <a:cs typeface="Kartika" panose="02020503030404060203" pitchFamily="18" charset="0"/>
                        </a:rPr>
                        <a:t>Legal and Insurance reviews with appropriate Stakeholders </a:t>
                      </a:r>
                    </a:p>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1200" b="0" i="0" u="none" strike="noStrike" kern="1200" cap="none" spc="0" normalizeH="0" baseline="0" noProof="0" dirty="0">
                          <a:ln>
                            <a:noFill/>
                          </a:ln>
                          <a:solidFill>
                            <a:schemeClr val="tx1"/>
                          </a:solidFill>
                          <a:effectLst/>
                          <a:uLnTx/>
                          <a:uFillTx/>
                          <a:latin typeface="Libre Franklin" pitchFamily="2" charset="77"/>
                          <a:ea typeface="+mn-ea"/>
                          <a:cs typeface="Kartika" panose="02020503030404060203" pitchFamily="18" charset="0"/>
                        </a:rPr>
                        <a:t>Governance reviews with Board and appropriate Stakeholders </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62110615"/>
                  </a:ext>
                </a:extLst>
              </a:tr>
            </a:tbl>
          </a:graphicData>
        </a:graphic>
      </p:graphicFrame>
      <p:pic>
        <p:nvPicPr>
          <p:cNvPr id="12" name="Picture 11">
            <a:extLst>
              <a:ext uri="{FF2B5EF4-FFF2-40B4-BE49-F238E27FC236}">
                <a16:creationId xmlns:a16="http://schemas.microsoft.com/office/drawing/2014/main" id="{DB0809FF-7726-3946-B84E-2B51BE4EA535}"/>
              </a:ext>
            </a:extLst>
          </p:cNvPr>
          <p:cNvPicPr>
            <a:picLocks noChangeAspect="1"/>
          </p:cNvPicPr>
          <p:nvPr/>
        </p:nvPicPr>
        <p:blipFill>
          <a:blip r:embed="rId5"/>
          <a:stretch>
            <a:fillRect/>
          </a:stretch>
        </p:blipFill>
        <p:spPr>
          <a:xfrm>
            <a:off x="10163190" y="169863"/>
            <a:ext cx="1160448" cy="1160448"/>
          </a:xfrm>
          <a:prstGeom prst="rect">
            <a:avLst/>
          </a:prstGeom>
        </p:spPr>
      </p:pic>
      <p:grpSp>
        <p:nvGrpSpPr>
          <p:cNvPr id="13" name="Group 12">
            <a:extLst>
              <a:ext uri="{FF2B5EF4-FFF2-40B4-BE49-F238E27FC236}">
                <a16:creationId xmlns:a16="http://schemas.microsoft.com/office/drawing/2014/main" id="{908AA15E-8C3E-334F-AD44-6699AA98D910}"/>
              </a:ext>
            </a:extLst>
          </p:cNvPr>
          <p:cNvGrpSpPr/>
          <p:nvPr/>
        </p:nvGrpSpPr>
        <p:grpSpPr>
          <a:xfrm>
            <a:off x="12548514" y="1111907"/>
            <a:ext cx="8689867" cy="3223401"/>
            <a:chOff x="1298623" y="308344"/>
            <a:chExt cx="8689867" cy="3223401"/>
          </a:xfrm>
        </p:grpSpPr>
        <p:pic>
          <p:nvPicPr>
            <p:cNvPr id="14" name="Picture 13">
              <a:extLst>
                <a:ext uri="{FF2B5EF4-FFF2-40B4-BE49-F238E27FC236}">
                  <a16:creationId xmlns:a16="http://schemas.microsoft.com/office/drawing/2014/main" id="{3B4EE150-1AEE-6847-9916-6B66E947FA25}"/>
                </a:ext>
              </a:extLst>
            </p:cNvPr>
            <p:cNvPicPr>
              <a:picLocks noChangeAspect="1"/>
            </p:cNvPicPr>
            <p:nvPr/>
          </p:nvPicPr>
          <p:blipFill>
            <a:blip r:embed="rId6"/>
            <a:stretch>
              <a:fillRect/>
            </a:stretch>
          </p:blipFill>
          <p:spPr>
            <a:xfrm>
              <a:off x="8275150" y="308344"/>
              <a:ext cx="1160448" cy="1160448"/>
            </a:xfrm>
            <a:prstGeom prst="rect">
              <a:avLst/>
            </a:prstGeom>
          </p:spPr>
        </p:pic>
        <p:pic>
          <p:nvPicPr>
            <p:cNvPr id="15" name="Picture 14">
              <a:extLst>
                <a:ext uri="{FF2B5EF4-FFF2-40B4-BE49-F238E27FC236}">
                  <a16:creationId xmlns:a16="http://schemas.microsoft.com/office/drawing/2014/main" id="{8360953B-2687-9544-B297-FBD16AD3F0E1}"/>
                </a:ext>
              </a:extLst>
            </p:cNvPr>
            <p:cNvPicPr>
              <a:picLocks noChangeAspect="1"/>
            </p:cNvPicPr>
            <p:nvPr/>
          </p:nvPicPr>
          <p:blipFill>
            <a:blip r:embed="rId7"/>
            <a:stretch>
              <a:fillRect/>
            </a:stretch>
          </p:blipFill>
          <p:spPr>
            <a:xfrm>
              <a:off x="5949641" y="308344"/>
              <a:ext cx="1160448" cy="1160448"/>
            </a:xfrm>
            <a:prstGeom prst="rect">
              <a:avLst/>
            </a:prstGeom>
          </p:spPr>
        </p:pic>
        <p:pic>
          <p:nvPicPr>
            <p:cNvPr id="16" name="Picture 15">
              <a:extLst>
                <a:ext uri="{FF2B5EF4-FFF2-40B4-BE49-F238E27FC236}">
                  <a16:creationId xmlns:a16="http://schemas.microsoft.com/office/drawing/2014/main" id="{79E2CDA6-5372-594A-9C3C-F4549D271691}"/>
                </a:ext>
              </a:extLst>
            </p:cNvPr>
            <p:cNvPicPr>
              <a:picLocks noChangeAspect="1"/>
            </p:cNvPicPr>
            <p:nvPr/>
          </p:nvPicPr>
          <p:blipFill>
            <a:blip r:embed="rId5"/>
            <a:stretch>
              <a:fillRect/>
            </a:stretch>
          </p:blipFill>
          <p:spPr>
            <a:xfrm>
              <a:off x="3624132" y="308344"/>
              <a:ext cx="1160448" cy="1160448"/>
            </a:xfrm>
            <a:prstGeom prst="rect">
              <a:avLst/>
            </a:prstGeom>
          </p:spPr>
        </p:pic>
        <p:pic>
          <p:nvPicPr>
            <p:cNvPr id="17" name="Picture 16">
              <a:extLst>
                <a:ext uri="{FF2B5EF4-FFF2-40B4-BE49-F238E27FC236}">
                  <a16:creationId xmlns:a16="http://schemas.microsoft.com/office/drawing/2014/main" id="{EC6E4959-93D5-254B-B7BA-F7BFCF7D9200}"/>
                </a:ext>
              </a:extLst>
            </p:cNvPr>
            <p:cNvPicPr>
              <a:picLocks noChangeAspect="1"/>
            </p:cNvPicPr>
            <p:nvPr/>
          </p:nvPicPr>
          <p:blipFill>
            <a:blip r:embed="rId8"/>
            <a:stretch>
              <a:fillRect/>
            </a:stretch>
          </p:blipFill>
          <p:spPr>
            <a:xfrm>
              <a:off x="1298623" y="308344"/>
              <a:ext cx="1160448" cy="1160448"/>
            </a:xfrm>
            <a:prstGeom prst="rect">
              <a:avLst/>
            </a:prstGeom>
          </p:spPr>
        </p:pic>
        <p:pic>
          <p:nvPicPr>
            <p:cNvPr id="18" name="Picture 17">
              <a:extLst>
                <a:ext uri="{FF2B5EF4-FFF2-40B4-BE49-F238E27FC236}">
                  <a16:creationId xmlns:a16="http://schemas.microsoft.com/office/drawing/2014/main" id="{7CD6AA57-D9BE-2A47-8767-AC37E4159A27}"/>
                </a:ext>
              </a:extLst>
            </p:cNvPr>
            <p:cNvPicPr>
              <a:picLocks noChangeAspect="1"/>
            </p:cNvPicPr>
            <p:nvPr/>
          </p:nvPicPr>
          <p:blipFill>
            <a:blip r:embed="rId6"/>
            <a:stretch>
              <a:fillRect/>
            </a:stretch>
          </p:blipFill>
          <p:spPr>
            <a:xfrm>
              <a:off x="8828042" y="2371297"/>
              <a:ext cx="1160448" cy="1160448"/>
            </a:xfrm>
            <a:prstGeom prst="rect">
              <a:avLst/>
            </a:prstGeom>
          </p:spPr>
        </p:pic>
      </p:grpSp>
    </p:spTree>
    <p:extLst>
      <p:ext uri="{BB962C8B-B14F-4D97-AF65-F5344CB8AC3E}">
        <p14:creationId xmlns:p14="http://schemas.microsoft.com/office/powerpoint/2010/main" val="23453565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E3DAE79A-A411-9647-ADA8-A9417DD9D4F3}"/>
              </a:ext>
            </a:extLst>
          </p:cNvPr>
          <p:cNvSpPr/>
          <p:nvPr/>
        </p:nvSpPr>
        <p:spPr>
          <a:xfrm>
            <a:off x="877968" y="2242073"/>
            <a:ext cx="3113590" cy="31135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90000"/>
              </a:lnSpc>
              <a:spcAft>
                <a:spcPts val="800"/>
              </a:spcAft>
            </a:pPr>
            <a:endParaRPr lang="en-US" dirty="0">
              <a:solidFill>
                <a:srgbClr val="1C37AE"/>
              </a:solidFill>
              <a:latin typeface="PT Serif" panose="020A0603040505020204" pitchFamily="18" charset="77"/>
              <a:cs typeface="Times New Roman" panose="02020603050405020304" pitchFamily="18" charset="0"/>
            </a:endParaRPr>
          </a:p>
        </p:txBody>
      </p:sp>
      <p:sp>
        <p:nvSpPr>
          <p:cNvPr id="6" name="Title 3">
            <a:extLst>
              <a:ext uri="{FF2B5EF4-FFF2-40B4-BE49-F238E27FC236}">
                <a16:creationId xmlns:a16="http://schemas.microsoft.com/office/drawing/2014/main" id="{13E8D0F8-DBAE-CE4A-AAA7-2C24D87537FE}"/>
              </a:ext>
            </a:extLst>
          </p:cNvPr>
          <p:cNvSpPr txBox="1">
            <a:spLocks/>
          </p:cNvSpPr>
          <p:nvPr/>
        </p:nvSpPr>
        <p:spPr>
          <a:xfrm>
            <a:off x="522942" y="381999"/>
            <a:ext cx="10364452" cy="955733"/>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000" dirty="0">
                <a:solidFill>
                  <a:srgbClr val="3C5771"/>
                </a:solidFill>
                <a:latin typeface="Oswald" pitchFamily="2" charset="77"/>
              </a:rPr>
              <a:t>Re-Opening Safely – Other Considerations</a:t>
            </a:r>
          </a:p>
        </p:txBody>
      </p:sp>
      <p:sp>
        <p:nvSpPr>
          <p:cNvPr id="10" name="Rectangle 9">
            <a:extLst>
              <a:ext uri="{FF2B5EF4-FFF2-40B4-BE49-F238E27FC236}">
                <a16:creationId xmlns:a16="http://schemas.microsoft.com/office/drawing/2014/main" id="{EAA727CE-053A-BA47-98BD-B8E627E1AF16}"/>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PT Serif" panose="020A0603040505020204" pitchFamily="18" charset="77"/>
              </a:rPr>
              <a:t>RE-OPENING SAFELY: EXECUTIVE PRESENTATION</a:t>
            </a:r>
            <a:r>
              <a:rPr lang="en-CA" sz="1050" dirty="0">
                <a:solidFill>
                  <a:prstClr val="black"/>
                </a:solidFill>
                <a:latin typeface="PT Serif" panose="020A0603040505020204" pitchFamily="18" charset="77"/>
              </a:rPr>
              <a:t>   </a:t>
            </a:r>
            <a:r>
              <a:rPr lang="en-CA" sz="1050" dirty="0">
                <a:solidFill>
                  <a:srgbClr val="1C37AE"/>
                </a:solidFill>
                <a:latin typeface="PT Serif" panose="020A0603040505020204" pitchFamily="18" charset="77"/>
              </a:rPr>
              <a:t>|</a:t>
            </a:r>
            <a:r>
              <a:rPr lang="en-CA" sz="1050" dirty="0">
                <a:solidFill>
                  <a:srgbClr val="71A2CC"/>
                </a:solidFill>
                <a:latin typeface="PT Serif" panose="020A0603040505020204" pitchFamily="18" charset="77"/>
              </a:rPr>
              <a:t> </a:t>
            </a:r>
            <a:r>
              <a:rPr lang="en-CA" sz="1050" dirty="0">
                <a:solidFill>
                  <a:prstClr val="black"/>
                </a:solidFill>
                <a:latin typeface="PT Serif" panose="020A0603040505020204" pitchFamily="18" charset="77"/>
              </a:rPr>
              <a:t>  </a:t>
            </a:r>
            <a:fld id="{D1DAF3AA-04D9-F44C-BB4D-BA93A1B71072}" type="slidenum">
              <a:rPr lang="en-CA" sz="1050" dirty="0">
                <a:solidFill>
                  <a:prstClr val="black"/>
                </a:solidFill>
                <a:latin typeface="PT Serif" panose="020A0603040505020204" pitchFamily="18" charset="77"/>
              </a:rPr>
              <a:pPr algn="r"/>
              <a:t>16</a:t>
            </a:fld>
            <a:r>
              <a:rPr lang="en-CA" sz="1050" dirty="0">
                <a:solidFill>
                  <a:prstClr val="black"/>
                </a:solidFill>
                <a:latin typeface="PT Serif" panose="020A0603040505020204" pitchFamily="18" charset="77"/>
              </a:rPr>
              <a:t>  </a:t>
            </a:r>
            <a:endParaRPr lang="en-US" sz="1050">
              <a:latin typeface="PT Serif" panose="020A0603040505020204" pitchFamily="18" charset="77"/>
            </a:endParaRPr>
          </a:p>
        </p:txBody>
      </p:sp>
      <p:sp>
        <p:nvSpPr>
          <p:cNvPr id="22" name="Title 3">
            <a:extLst>
              <a:ext uri="{FF2B5EF4-FFF2-40B4-BE49-F238E27FC236}">
                <a16:creationId xmlns:a16="http://schemas.microsoft.com/office/drawing/2014/main" id="{29A7C208-8029-3049-B2D8-9D327680782B}"/>
              </a:ext>
            </a:extLst>
          </p:cNvPr>
          <p:cNvSpPr txBox="1">
            <a:spLocks/>
          </p:cNvSpPr>
          <p:nvPr/>
        </p:nvSpPr>
        <p:spPr>
          <a:xfrm>
            <a:off x="612775" y="869270"/>
            <a:ext cx="10935757" cy="276949"/>
          </a:xfrm>
          <a:prstGeom prst="rect">
            <a:avLst/>
          </a:prstGeom>
        </p:spPr>
        <p:txBody>
          <a:bodyPr lIns="0" tIns="0" rIns="0" bIns="0">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1600" dirty="0">
                <a:latin typeface="PT Serif" panose="020A0603040505020204" pitchFamily="18" charset="77"/>
              </a:rPr>
              <a:t> </a:t>
            </a:r>
          </a:p>
        </p:txBody>
      </p:sp>
      <p:pic>
        <p:nvPicPr>
          <p:cNvPr id="11" name="Picture 10">
            <a:extLst>
              <a:ext uri="{FF2B5EF4-FFF2-40B4-BE49-F238E27FC236}">
                <a16:creationId xmlns:a16="http://schemas.microsoft.com/office/drawing/2014/main" id="{282E994E-8332-444B-85A0-66CE132DBCF7}"/>
              </a:ext>
            </a:extLst>
          </p:cNvPr>
          <p:cNvPicPr>
            <a:picLocks noChangeAspect="1"/>
          </p:cNvPicPr>
          <p:nvPr/>
        </p:nvPicPr>
        <p:blipFill>
          <a:blip r:embed="rId2"/>
          <a:stretch>
            <a:fillRect/>
          </a:stretch>
        </p:blipFill>
        <p:spPr>
          <a:xfrm>
            <a:off x="11277576" y="172695"/>
            <a:ext cx="914424" cy="815184"/>
          </a:xfrm>
          <a:prstGeom prst="rect">
            <a:avLst/>
          </a:prstGeom>
        </p:spPr>
      </p:pic>
      <p:pic>
        <p:nvPicPr>
          <p:cNvPr id="8" name="Graphic 7">
            <a:extLst>
              <a:ext uri="{FF2B5EF4-FFF2-40B4-BE49-F238E27FC236}">
                <a16:creationId xmlns:a16="http://schemas.microsoft.com/office/drawing/2014/main" id="{BC8B2291-858D-2A4F-A21D-97DAC33CD5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11297" y="688129"/>
            <a:ext cx="6084527" cy="6084527"/>
          </a:xfrm>
          <a:prstGeom prst="rect">
            <a:avLst/>
          </a:prstGeom>
        </p:spPr>
      </p:pic>
      <p:graphicFrame>
        <p:nvGraphicFramePr>
          <p:cNvPr id="12" name="Table 11">
            <a:extLst>
              <a:ext uri="{FF2B5EF4-FFF2-40B4-BE49-F238E27FC236}">
                <a16:creationId xmlns:a16="http://schemas.microsoft.com/office/drawing/2014/main" id="{E0E237A3-8B95-2444-BEF5-CDF8CCECDD01}"/>
              </a:ext>
            </a:extLst>
          </p:cNvPr>
          <p:cNvGraphicFramePr>
            <a:graphicFrameLocks noGrp="1"/>
          </p:cNvGraphicFramePr>
          <p:nvPr>
            <p:extLst>
              <p:ext uri="{D42A27DB-BD31-4B8C-83A1-F6EECF244321}">
                <p14:modId xmlns:p14="http://schemas.microsoft.com/office/powerpoint/2010/main" val="2495478667"/>
              </p:ext>
            </p:extLst>
          </p:nvPr>
        </p:nvGraphicFramePr>
        <p:xfrm>
          <a:off x="605833" y="1628775"/>
          <a:ext cx="10983654" cy="4824505"/>
        </p:xfrm>
        <a:graphic>
          <a:graphicData uri="http://schemas.openxmlformats.org/drawingml/2006/table">
            <a:tbl>
              <a:tblPr firstRow="1" bandRow="1">
                <a:tableStyleId>{5C22544A-7EE6-4342-B048-85BDC9FD1C3A}</a:tableStyleId>
              </a:tblPr>
              <a:tblGrid>
                <a:gridCol w="10983654">
                  <a:extLst>
                    <a:ext uri="{9D8B030D-6E8A-4147-A177-3AD203B41FA5}">
                      <a16:colId xmlns:a16="http://schemas.microsoft.com/office/drawing/2014/main" val="684819506"/>
                    </a:ext>
                  </a:extLst>
                </a:gridCol>
              </a:tblGrid>
              <a:tr h="492321">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US" sz="1400" b="1" i="0" u="none" strike="noStrike" kern="1200" cap="none" spc="0" normalizeH="0" baseline="0" noProof="0" dirty="0">
                          <a:ln>
                            <a:noFill/>
                          </a:ln>
                          <a:solidFill>
                            <a:prstClr val="white"/>
                          </a:solidFill>
                          <a:effectLst/>
                          <a:uLnTx/>
                          <a:uFillTx/>
                          <a:latin typeface="Libre Franklin" pitchFamily="2" charset="77"/>
                          <a:ea typeface="+mn-ea"/>
                          <a:cs typeface="+mn-cs"/>
                        </a:rPr>
                        <a:t>Labour – Remote &amp; Virtual Work</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C5671"/>
                    </a:solidFill>
                  </a:tcPr>
                </a:tc>
                <a:extLst>
                  <a:ext uri="{0D108BD9-81ED-4DB2-BD59-A6C34878D82A}">
                    <a16:rowId xmlns:a16="http://schemas.microsoft.com/office/drawing/2014/main" val="3899944587"/>
                  </a:ext>
                </a:extLst>
              </a:tr>
              <a:tr h="881460">
                <a:tc>
                  <a:txBody>
                    <a:bodyPr/>
                    <a:lstStyle/>
                    <a:p>
                      <a:pPr marL="0" marR="0" lvl="0" indent="0"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None/>
                        <a:tabLst/>
                        <a:defRPr/>
                      </a:pPr>
                      <a:r>
                        <a:rPr kumimoji="0" lang="en-CA" sz="1050" b="1" i="0" u="none" strike="noStrike" kern="1200" cap="none" spc="0" normalizeH="0" baseline="0" noProof="0" dirty="0">
                          <a:ln>
                            <a:noFill/>
                          </a:ln>
                          <a:solidFill>
                            <a:schemeClr val="tx1"/>
                          </a:solidFill>
                          <a:effectLst/>
                          <a:uLnTx/>
                          <a:uFillTx/>
                          <a:latin typeface="Libre Franklin" pitchFamily="2" charset="77"/>
                          <a:ea typeface="+mn-ea"/>
                          <a:cs typeface="Kartika" panose="02020503030404060203" pitchFamily="18" charset="0"/>
                        </a:rPr>
                        <a:t>Where possible, the use of Remote Work and Virtual environments is encouraged. The Physical Distancing requirements, the fluidity and divergence of local guideline and the ultimate safety of the employees (travel, high touch points, proximity to potentially asymptomatic colleagues) suggest that the continuation of Remote Work and Virtual environments is recommended and preferred where possible. </a:t>
                      </a:r>
                    </a:p>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1000" b="0" i="0" u="none" strike="noStrike" kern="1200" cap="none" spc="0" normalizeH="0" baseline="0" noProof="0" dirty="0">
                          <a:ln>
                            <a:noFill/>
                          </a:ln>
                          <a:solidFill>
                            <a:schemeClr val="tx1"/>
                          </a:solidFill>
                          <a:effectLst/>
                          <a:uLnTx/>
                          <a:uFillTx/>
                          <a:latin typeface="Libre Franklin" pitchFamily="2" charset="77"/>
                          <a:ea typeface="+mn-ea"/>
                          <a:cs typeface="Kartika" panose="02020503030404060203" pitchFamily="18" charset="0"/>
                        </a:rPr>
                        <a:t>Management should discuss who is essential on-Site and who is non-essential on-Site </a:t>
                      </a:r>
                    </a:p>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1000" b="0" i="0" u="none" strike="noStrike" kern="1200" cap="none" spc="0" normalizeH="0" baseline="0" noProof="0" dirty="0">
                          <a:ln>
                            <a:noFill/>
                          </a:ln>
                          <a:solidFill>
                            <a:schemeClr val="tx1"/>
                          </a:solidFill>
                          <a:effectLst/>
                          <a:uLnTx/>
                          <a:uFillTx/>
                          <a:latin typeface="Libre Franklin" pitchFamily="2" charset="77"/>
                          <a:ea typeface="+mn-ea"/>
                          <a:cs typeface="Kartika" panose="02020503030404060203" pitchFamily="18" charset="0"/>
                        </a:rPr>
                        <a:t>All non-essential should be prioritized for remote work </a:t>
                      </a:r>
                    </a:p>
                  </a:txBody>
                  <a:tcPr marL="180000" marR="180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62110615"/>
                  </a:ext>
                </a:extLst>
              </a:tr>
              <a:tr h="744868">
                <a:tc>
                  <a:txBody>
                    <a:bodyPr/>
                    <a:lstStyle/>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lang="en-CA" sz="1000" b="1" dirty="0">
                          <a:solidFill>
                            <a:srgbClr val="3C5771"/>
                          </a:solidFill>
                          <a:latin typeface="Libre Franklin" pitchFamily="2" charset="77"/>
                          <a:ea typeface="Times New Roman" panose="02020603050405020304" pitchFamily="18" charset="0"/>
                        </a:rPr>
                        <a:t>*Essential vs Non-Essential</a:t>
                      </a:r>
                      <a:r>
                        <a:rPr lang="en-CA" sz="1000" dirty="0">
                          <a:solidFill>
                            <a:srgbClr val="3C5771"/>
                          </a:solidFill>
                          <a:latin typeface="Libre Franklin" pitchFamily="2" charset="77"/>
                          <a:ea typeface="Times New Roman" panose="02020603050405020304" pitchFamily="18" charset="0"/>
                        </a:rPr>
                        <a:t> - in this context, refers to the absolute physical need to be on the physical Site for logistical purposes. For example: if an employee does not have access to a particular technology required to fulfill duties and obligations, or if manual labour on-Site is required or any other reason that the duties and obligations of the particular role cannot be fulfilled through a Virtual or Remote protocol, then they will be considered Essential to be present on-Site.</a:t>
                      </a:r>
                      <a:endParaRPr kumimoji="0" lang="en-CA" sz="1000" b="0" i="0" u="none" strike="noStrike" kern="1200" cap="none" spc="0" normalizeH="0" baseline="0" noProof="0" dirty="0">
                        <a:ln>
                          <a:noFill/>
                        </a:ln>
                        <a:solidFill>
                          <a:schemeClr val="tx1"/>
                        </a:solidFill>
                        <a:effectLst/>
                        <a:uLnTx/>
                        <a:uFillTx/>
                        <a:latin typeface="Libre Franklin" pitchFamily="2" charset="77"/>
                        <a:ea typeface="+mn-ea"/>
                        <a:cs typeface="Kartika" panose="02020503030404060203" pitchFamily="18" charset="0"/>
                      </a:endParaRPr>
                    </a:p>
                  </a:txBody>
                  <a:tcPr marL="180000" marR="180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9CFDC"/>
                    </a:solidFill>
                  </a:tcPr>
                </a:tc>
                <a:extLst>
                  <a:ext uri="{0D108BD9-81ED-4DB2-BD59-A6C34878D82A}">
                    <a16:rowId xmlns:a16="http://schemas.microsoft.com/office/drawing/2014/main" val="2470911872"/>
                  </a:ext>
                </a:extLst>
              </a:tr>
              <a:tr h="2499747">
                <a:tc>
                  <a:txBody>
                    <a:bodyPr/>
                    <a:lstStyle/>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1000" b="0" i="0" u="none" strike="noStrike" kern="1200" cap="none" spc="0" normalizeH="0" baseline="0" noProof="0" dirty="0">
                          <a:ln>
                            <a:noFill/>
                          </a:ln>
                          <a:solidFill>
                            <a:schemeClr val="tx1"/>
                          </a:solidFill>
                          <a:effectLst/>
                          <a:uLnTx/>
                          <a:uFillTx/>
                          <a:latin typeface="Libre Franklin" pitchFamily="2" charset="77"/>
                          <a:ea typeface="+mn-ea"/>
                          <a:cs typeface="Kartika" panose="02020503030404060203" pitchFamily="18" charset="0"/>
                        </a:rPr>
                        <a:t>Virtual environments for remote workers should be solidified and contracts negotiated </a:t>
                      </a:r>
                    </a:p>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1000" b="0" i="0" u="none" strike="noStrike" kern="1200" cap="none" spc="0" normalizeH="0" baseline="0" noProof="0" dirty="0">
                          <a:ln>
                            <a:noFill/>
                          </a:ln>
                          <a:solidFill>
                            <a:schemeClr val="tx1"/>
                          </a:solidFill>
                          <a:effectLst/>
                          <a:uLnTx/>
                          <a:uFillTx/>
                          <a:latin typeface="Libre Franklin" pitchFamily="2" charset="77"/>
                          <a:ea typeface="+mn-ea"/>
                          <a:cs typeface="Kartika" panose="02020503030404060203" pitchFamily="18" charset="0"/>
                        </a:rPr>
                        <a:t>Virtual environments for on-Site workers should also be encouraged in order to adhere to the Physical Distancing Guidelines and Protocols in the Playbook </a:t>
                      </a:r>
                    </a:p>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1000" b="0" i="0" u="none" strike="noStrike" kern="1200" cap="none" spc="0" normalizeH="0" baseline="0" noProof="0" dirty="0">
                          <a:ln>
                            <a:noFill/>
                          </a:ln>
                          <a:solidFill>
                            <a:schemeClr val="tx1"/>
                          </a:solidFill>
                          <a:effectLst/>
                          <a:uLnTx/>
                          <a:uFillTx/>
                          <a:latin typeface="Libre Franklin" pitchFamily="2" charset="77"/>
                          <a:ea typeface="+mn-ea"/>
                          <a:cs typeface="Kartika" panose="02020503030404060203" pitchFamily="18" charset="0"/>
                        </a:rPr>
                        <a:t>Management and HR, along with Site Leaders must consider and discuss scheduling, potential rotation of on-Site employees and the physical considerations of staggering employees seated in proximity to each other in the seat configuration on-Site</a:t>
                      </a:r>
                    </a:p>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1000" b="0" i="0" u="none" strike="noStrike" kern="1200" cap="none" spc="0" normalizeH="0" baseline="0" noProof="0" dirty="0">
                          <a:ln>
                            <a:noFill/>
                          </a:ln>
                          <a:solidFill>
                            <a:schemeClr val="tx1"/>
                          </a:solidFill>
                          <a:effectLst/>
                          <a:uLnTx/>
                          <a:uFillTx/>
                          <a:latin typeface="Libre Franklin" pitchFamily="2" charset="77"/>
                          <a:ea typeface="+mn-ea"/>
                          <a:cs typeface="Kartika" panose="02020503030404060203" pitchFamily="18" charset="0"/>
                        </a:rPr>
                        <a:t>Management and HR, along with Site Leaders must consider and discuss workflow in this hybrid environment, employee engagement strategies and enough flexibility to encourage new ideas and strategies to maintain and enhance the Company culture </a:t>
                      </a:r>
                    </a:p>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1000" b="0" i="0" u="none" strike="noStrike" kern="1200" cap="none" spc="0" normalizeH="0" baseline="0" noProof="0" dirty="0">
                          <a:ln>
                            <a:noFill/>
                          </a:ln>
                          <a:solidFill>
                            <a:schemeClr val="tx1"/>
                          </a:solidFill>
                          <a:effectLst/>
                          <a:uLnTx/>
                          <a:uFillTx/>
                          <a:latin typeface="Libre Franklin" pitchFamily="2" charset="77"/>
                          <a:ea typeface="+mn-ea"/>
                          <a:cs typeface="Kartika" panose="02020503030404060203" pitchFamily="18" charset="0"/>
                        </a:rPr>
                        <a:t>Policies to engage in virtual 1 on 1 sessions to provide direct feedback, coaching and maintain connection must be considered and implemented </a:t>
                      </a:r>
                    </a:p>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1000" b="0" i="0" u="none" strike="noStrike" kern="1200" cap="none" spc="0" normalizeH="0" baseline="0" noProof="0" dirty="0">
                          <a:ln>
                            <a:noFill/>
                          </a:ln>
                          <a:solidFill>
                            <a:schemeClr val="tx1"/>
                          </a:solidFill>
                          <a:effectLst/>
                          <a:uLnTx/>
                          <a:uFillTx/>
                          <a:latin typeface="Libre Franklin" pitchFamily="2" charset="77"/>
                          <a:ea typeface="+mn-ea"/>
                          <a:cs typeface="Kartika" panose="02020503030404060203" pitchFamily="18" charset="0"/>
                        </a:rPr>
                        <a:t>Policies to maintain performance expectations and reviews must be enforced </a:t>
                      </a:r>
                    </a:p>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1000" b="0" i="0" u="none" strike="noStrike" kern="1200" cap="none" spc="0" normalizeH="0" baseline="0" noProof="0" dirty="0">
                          <a:ln>
                            <a:noFill/>
                          </a:ln>
                          <a:solidFill>
                            <a:schemeClr val="tx1"/>
                          </a:solidFill>
                          <a:effectLst/>
                          <a:uLnTx/>
                          <a:uFillTx/>
                          <a:latin typeface="Libre Franklin" pitchFamily="2" charset="77"/>
                          <a:ea typeface="+mn-ea"/>
                          <a:cs typeface="Kartika" panose="02020503030404060203" pitchFamily="18" charset="0"/>
                        </a:rPr>
                        <a:t>Maintain clear communication lines and respect in all communications. Discuss transparency as a key trait to maintain camaraderie, foster loyalty and maintain accountability in communication </a:t>
                      </a:r>
                    </a:p>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1000" b="0" i="0" u="none" strike="noStrike" kern="1200" cap="none" spc="0" normalizeH="0" baseline="0" noProof="0" dirty="0">
                          <a:ln>
                            <a:noFill/>
                          </a:ln>
                          <a:solidFill>
                            <a:schemeClr val="tx1"/>
                          </a:solidFill>
                          <a:effectLst/>
                          <a:uLnTx/>
                          <a:uFillTx/>
                          <a:latin typeface="Libre Franklin" pitchFamily="2" charset="77"/>
                          <a:ea typeface="+mn-ea"/>
                          <a:cs typeface="Kartika" panose="02020503030404060203" pitchFamily="18" charset="0"/>
                        </a:rPr>
                        <a:t>Discuss what happens if an employee refuses to work citing COVID-19 and safety and have clear and consistent communications prepared to address concerns and questions </a:t>
                      </a:r>
                    </a:p>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1000" b="0" i="0" u="none" strike="noStrike" kern="1200" cap="none" spc="0" normalizeH="0" baseline="0" noProof="0" dirty="0">
                          <a:ln>
                            <a:noFill/>
                          </a:ln>
                          <a:solidFill>
                            <a:schemeClr val="tx1"/>
                          </a:solidFill>
                          <a:effectLst/>
                          <a:uLnTx/>
                          <a:uFillTx/>
                          <a:latin typeface="Libre Franklin" pitchFamily="2" charset="77"/>
                          <a:ea typeface="+mn-ea"/>
                          <a:cs typeface="Kartika" panose="02020503030404060203" pitchFamily="18" charset="0"/>
                        </a:rPr>
                        <a:t>Management must consider the potential of labour continuity and disruption due to potential illness or absenteeism</a:t>
                      </a:r>
                    </a:p>
                  </a:txBody>
                  <a:tcPr marL="180000" marR="180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218695632"/>
                  </a:ext>
                </a:extLst>
              </a:tr>
            </a:tbl>
          </a:graphicData>
        </a:graphic>
      </p:graphicFrame>
      <p:pic>
        <p:nvPicPr>
          <p:cNvPr id="9" name="Picture 8">
            <a:extLst>
              <a:ext uri="{FF2B5EF4-FFF2-40B4-BE49-F238E27FC236}">
                <a16:creationId xmlns:a16="http://schemas.microsoft.com/office/drawing/2014/main" id="{3CC5160B-4107-0A45-A458-E6D680B1771D}"/>
              </a:ext>
            </a:extLst>
          </p:cNvPr>
          <p:cNvPicPr>
            <a:picLocks noChangeAspect="1"/>
          </p:cNvPicPr>
          <p:nvPr/>
        </p:nvPicPr>
        <p:blipFill>
          <a:blip r:embed="rId5"/>
          <a:stretch>
            <a:fillRect/>
          </a:stretch>
        </p:blipFill>
        <p:spPr>
          <a:xfrm>
            <a:off x="10163190" y="169863"/>
            <a:ext cx="1160448" cy="1160448"/>
          </a:xfrm>
          <a:prstGeom prst="rect">
            <a:avLst/>
          </a:prstGeom>
        </p:spPr>
      </p:pic>
      <p:grpSp>
        <p:nvGrpSpPr>
          <p:cNvPr id="13" name="Group 12">
            <a:extLst>
              <a:ext uri="{FF2B5EF4-FFF2-40B4-BE49-F238E27FC236}">
                <a16:creationId xmlns:a16="http://schemas.microsoft.com/office/drawing/2014/main" id="{5A5F409E-EC6E-D349-8B65-0C2E52C6DE67}"/>
              </a:ext>
            </a:extLst>
          </p:cNvPr>
          <p:cNvGrpSpPr/>
          <p:nvPr/>
        </p:nvGrpSpPr>
        <p:grpSpPr>
          <a:xfrm>
            <a:off x="12548514" y="1111907"/>
            <a:ext cx="8689867" cy="3223401"/>
            <a:chOff x="1298623" y="308344"/>
            <a:chExt cx="8689867" cy="3223401"/>
          </a:xfrm>
        </p:grpSpPr>
        <p:pic>
          <p:nvPicPr>
            <p:cNvPr id="14" name="Picture 13">
              <a:extLst>
                <a:ext uri="{FF2B5EF4-FFF2-40B4-BE49-F238E27FC236}">
                  <a16:creationId xmlns:a16="http://schemas.microsoft.com/office/drawing/2014/main" id="{D4F7D0FF-7093-CF4D-A5AE-9EB7A5D7CF78}"/>
                </a:ext>
              </a:extLst>
            </p:cNvPr>
            <p:cNvPicPr>
              <a:picLocks noChangeAspect="1"/>
            </p:cNvPicPr>
            <p:nvPr/>
          </p:nvPicPr>
          <p:blipFill>
            <a:blip r:embed="rId6"/>
            <a:stretch>
              <a:fillRect/>
            </a:stretch>
          </p:blipFill>
          <p:spPr>
            <a:xfrm>
              <a:off x="8275150" y="308344"/>
              <a:ext cx="1160448" cy="1160448"/>
            </a:xfrm>
            <a:prstGeom prst="rect">
              <a:avLst/>
            </a:prstGeom>
          </p:spPr>
        </p:pic>
        <p:pic>
          <p:nvPicPr>
            <p:cNvPr id="15" name="Picture 14">
              <a:extLst>
                <a:ext uri="{FF2B5EF4-FFF2-40B4-BE49-F238E27FC236}">
                  <a16:creationId xmlns:a16="http://schemas.microsoft.com/office/drawing/2014/main" id="{C68CCA1C-81B6-9B48-97CC-4ADE43B8FD36}"/>
                </a:ext>
              </a:extLst>
            </p:cNvPr>
            <p:cNvPicPr>
              <a:picLocks noChangeAspect="1"/>
            </p:cNvPicPr>
            <p:nvPr/>
          </p:nvPicPr>
          <p:blipFill>
            <a:blip r:embed="rId7"/>
            <a:stretch>
              <a:fillRect/>
            </a:stretch>
          </p:blipFill>
          <p:spPr>
            <a:xfrm>
              <a:off x="5949641" y="308344"/>
              <a:ext cx="1160448" cy="1160448"/>
            </a:xfrm>
            <a:prstGeom prst="rect">
              <a:avLst/>
            </a:prstGeom>
          </p:spPr>
        </p:pic>
        <p:pic>
          <p:nvPicPr>
            <p:cNvPr id="16" name="Picture 15">
              <a:extLst>
                <a:ext uri="{FF2B5EF4-FFF2-40B4-BE49-F238E27FC236}">
                  <a16:creationId xmlns:a16="http://schemas.microsoft.com/office/drawing/2014/main" id="{FC8D403C-9584-6D4B-A497-106DCDA578B7}"/>
                </a:ext>
              </a:extLst>
            </p:cNvPr>
            <p:cNvPicPr>
              <a:picLocks noChangeAspect="1"/>
            </p:cNvPicPr>
            <p:nvPr/>
          </p:nvPicPr>
          <p:blipFill>
            <a:blip r:embed="rId5"/>
            <a:stretch>
              <a:fillRect/>
            </a:stretch>
          </p:blipFill>
          <p:spPr>
            <a:xfrm>
              <a:off x="3624132" y="308344"/>
              <a:ext cx="1160448" cy="1160448"/>
            </a:xfrm>
            <a:prstGeom prst="rect">
              <a:avLst/>
            </a:prstGeom>
          </p:spPr>
        </p:pic>
        <p:pic>
          <p:nvPicPr>
            <p:cNvPr id="17" name="Picture 16">
              <a:extLst>
                <a:ext uri="{FF2B5EF4-FFF2-40B4-BE49-F238E27FC236}">
                  <a16:creationId xmlns:a16="http://schemas.microsoft.com/office/drawing/2014/main" id="{0C522227-D493-F341-8BF6-D3D435008301}"/>
                </a:ext>
              </a:extLst>
            </p:cNvPr>
            <p:cNvPicPr>
              <a:picLocks noChangeAspect="1"/>
            </p:cNvPicPr>
            <p:nvPr/>
          </p:nvPicPr>
          <p:blipFill>
            <a:blip r:embed="rId8"/>
            <a:stretch>
              <a:fillRect/>
            </a:stretch>
          </p:blipFill>
          <p:spPr>
            <a:xfrm>
              <a:off x="1298623" y="308344"/>
              <a:ext cx="1160448" cy="1160448"/>
            </a:xfrm>
            <a:prstGeom prst="rect">
              <a:avLst/>
            </a:prstGeom>
          </p:spPr>
        </p:pic>
        <p:pic>
          <p:nvPicPr>
            <p:cNvPr id="18" name="Picture 17">
              <a:extLst>
                <a:ext uri="{FF2B5EF4-FFF2-40B4-BE49-F238E27FC236}">
                  <a16:creationId xmlns:a16="http://schemas.microsoft.com/office/drawing/2014/main" id="{31192A15-FCF8-DA49-9927-0A9C5EC75C98}"/>
                </a:ext>
              </a:extLst>
            </p:cNvPr>
            <p:cNvPicPr>
              <a:picLocks noChangeAspect="1"/>
            </p:cNvPicPr>
            <p:nvPr/>
          </p:nvPicPr>
          <p:blipFill>
            <a:blip r:embed="rId6"/>
            <a:stretch>
              <a:fillRect/>
            </a:stretch>
          </p:blipFill>
          <p:spPr>
            <a:xfrm>
              <a:off x="8828042" y="2371297"/>
              <a:ext cx="1160448" cy="1160448"/>
            </a:xfrm>
            <a:prstGeom prst="rect">
              <a:avLst/>
            </a:prstGeom>
          </p:spPr>
        </p:pic>
      </p:grpSp>
    </p:spTree>
    <p:extLst>
      <p:ext uri="{BB962C8B-B14F-4D97-AF65-F5344CB8AC3E}">
        <p14:creationId xmlns:p14="http://schemas.microsoft.com/office/powerpoint/2010/main" val="42349643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E3DAE79A-A411-9647-ADA8-A9417DD9D4F3}"/>
              </a:ext>
            </a:extLst>
          </p:cNvPr>
          <p:cNvSpPr/>
          <p:nvPr/>
        </p:nvSpPr>
        <p:spPr>
          <a:xfrm>
            <a:off x="877968" y="2242073"/>
            <a:ext cx="3113590" cy="31135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90000"/>
              </a:lnSpc>
              <a:spcAft>
                <a:spcPts val="800"/>
              </a:spcAft>
            </a:pPr>
            <a:endParaRPr lang="en-US" dirty="0">
              <a:solidFill>
                <a:srgbClr val="1C37AE"/>
              </a:solidFill>
              <a:latin typeface="PT Serif" panose="020A0603040505020204" pitchFamily="18" charset="77"/>
              <a:cs typeface="Times New Roman" panose="02020603050405020304" pitchFamily="18" charset="0"/>
            </a:endParaRPr>
          </a:p>
        </p:txBody>
      </p:sp>
      <p:sp>
        <p:nvSpPr>
          <p:cNvPr id="6" name="Title 3">
            <a:extLst>
              <a:ext uri="{FF2B5EF4-FFF2-40B4-BE49-F238E27FC236}">
                <a16:creationId xmlns:a16="http://schemas.microsoft.com/office/drawing/2014/main" id="{13E8D0F8-DBAE-CE4A-AAA7-2C24D87537FE}"/>
              </a:ext>
            </a:extLst>
          </p:cNvPr>
          <p:cNvSpPr txBox="1">
            <a:spLocks/>
          </p:cNvSpPr>
          <p:nvPr/>
        </p:nvSpPr>
        <p:spPr>
          <a:xfrm>
            <a:off x="522942" y="381999"/>
            <a:ext cx="10364452" cy="367301"/>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000" dirty="0">
                <a:solidFill>
                  <a:srgbClr val="3C5771"/>
                </a:solidFill>
                <a:latin typeface="Oswald" pitchFamily="2" charset="77"/>
              </a:rPr>
              <a:t>Re-Opening Safely – Pre-Return To Work </a:t>
            </a:r>
            <a:endParaRPr lang="en-US" sz="2000" dirty="0">
              <a:solidFill>
                <a:srgbClr val="1C37AE"/>
              </a:solidFill>
              <a:latin typeface="Oswald" pitchFamily="2" charset="77"/>
            </a:endParaRPr>
          </a:p>
        </p:txBody>
      </p:sp>
      <p:sp>
        <p:nvSpPr>
          <p:cNvPr id="10" name="Rectangle 9">
            <a:extLst>
              <a:ext uri="{FF2B5EF4-FFF2-40B4-BE49-F238E27FC236}">
                <a16:creationId xmlns:a16="http://schemas.microsoft.com/office/drawing/2014/main" id="{EAA727CE-053A-BA47-98BD-B8E627E1AF16}"/>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PT Serif" panose="020A0603040505020204" pitchFamily="18" charset="77"/>
              </a:rPr>
              <a:t>RE-OPENING SAFELY: EXECUTIVE PRESENTATION</a:t>
            </a:r>
            <a:r>
              <a:rPr lang="en-CA" sz="1050" dirty="0">
                <a:solidFill>
                  <a:prstClr val="black"/>
                </a:solidFill>
                <a:latin typeface="PT Serif" panose="020A0603040505020204" pitchFamily="18" charset="77"/>
              </a:rPr>
              <a:t>   </a:t>
            </a:r>
            <a:r>
              <a:rPr lang="en-CA" sz="1050" dirty="0">
                <a:solidFill>
                  <a:srgbClr val="1C37AE"/>
                </a:solidFill>
                <a:latin typeface="PT Serif" panose="020A0603040505020204" pitchFamily="18" charset="77"/>
              </a:rPr>
              <a:t>|</a:t>
            </a:r>
            <a:r>
              <a:rPr lang="en-CA" sz="1050" dirty="0">
                <a:solidFill>
                  <a:srgbClr val="71A2CC"/>
                </a:solidFill>
                <a:latin typeface="PT Serif" panose="020A0603040505020204" pitchFamily="18" charset="77"/>
              </a:rPr>
              <a:t> </a:t>
            </a:r>
            <a:r>
              <a:rPr lang="en-CA" sz="1050" dirty="0">
                <a:solidFill>
                  <a:prstClr val="black"/>
                </a:solidFill>
                <a:latin typeface="PT Serif" panose="020A0603040505020204" pitchFamily="18" charset="77"/>
              </a:rPr>
              <a:t>  </a:t>
            </a:r>
            <a:fld id="{D1DAF3AA-04D9-F44C-BB4D-BA93A1B71072}" type="slidenum">
              <a:rPr lang="en-CA" sz="1050" dirty="0">
                <a:solidFill>
                  <a:prstClr val="black"/>
                </a:solidFill>
                <a:latin typeface="PT Serif" panose="020A0603040505020204" pitchFamily="18" charset="77"/>
              </a:rPr>
              <a:pPr algn="r"/>
              <a:t>17</a:t>
            </a:fld>
            <a:r>
              <a:rPr lang="en-CA" sz="1050" dirty="0">
                <a:solidFill>
                  <a:prstClr val="black"/>
                </a:solidFill>
                <a:latin typeface="PT Serif" panose="020A0603040505020204" pitchFamily="18" charset="77"/>
              </a:rPr>
              <a:t>  </a:t>
            </a:r>
            <a:endParaRPr lang="en-US" sz="1050">
              <a:latin typeface="PT Serif" panose="020A0603040505020204" pitchFamily="18" charset="77"/>
            </a:endParaRPr>
          </a:p>
        </p:txBody>
      </p:sp>
      <p:sp>
        <p:nvSpPr>
          <p:cNvPr id="22" name="Title 3">
            <a:extLst>
              <a:ext uri="{FF2B5EF4-FFF2-40B4-BE49-F238E27FC236}">
                <a16:creationId xmlns:a16="http://schemas.microsoft.com/office/drawing/2014/main" id="{29A7C208-8029-3049-B2D8-9D327680782B}"/>
              </a:ext>
            </a:extLst>
          </p:cNvPr>
          <p:cNvSpPr txBox="1">
            <a:spLocks/>
          </p:cNvSpPr>
          <p:nvPr/>
        </p:nvSpPr>
        <p:spPr>
          <a:xfrm>
            <a:off x="612775" y="869270"/>
            <a:ext cx="10935757" cy="276949"/>
          </a:xfrm>
          <a:prstGeom prst="rect">
            <a:avLst/>
          </a:prstGeom>
        </p:spPr>
        <p:txBody>
          <a:bodyPr lIns="0" tIns="0" rIns="0" bIns="0">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1600" dirty="0">
                <a:latin typeface="PT Serif" panose="020A0603040505020204" pitchFamily="18" charset="77"/>
              </a:rPr>
              <a:t> </a:t>
            </a:r>
          </a:p>
        </p:txBody>
      </p:sp>
      <p:pic>
        <p:nvPicPr>
          <p:cNvPr id="11" name="Picture 10">
            <a:extLst>
              <a:ext uri="{FF2B5EF4-FFF2-40B4-BE49-F238E27FC236}">
                <a16:creationId xmlns:a16="http://schemas.microsoft.com/office/drawing/2014/main" id="{282E994E-8332-444B-85A0-66CE132DBCF7}"/>
              </a:ext>
            </a:extLst>
          </p:cNvPr>
          <p:cNvPicPr>
            <a:picLocks noChangeAspect="1"/>
          </p:cNvPicPr>
          <p:nvPr/>
        </p:nvPicPr>
        <p:blipFill>
          <a:blip r:embed="rId2"/>
          <a:stretch>
            <a:fillRect/>
          </a:stretch>
        </p:blipFill>
        <p:spPr>
          <a:xfrm>
            <a:off x="11277576" y="172695"/>
            <a:ext cx="914424" cy="815184"/>
          </a:xfrm>
          <a:prstGeom prst="rect">
            <a:avLst/>
          </a:prstGeom>
        </p:spPr>
      </p:pic>
      <p:pic>
        <p:nvPicPr>
          <p:cNvPr id="8" name="Graphic 7">
            <a:extLst>
              <a:ext uri="{FF2B5EF4-FFF2-40B4-BE49-F238E27FC236}">
                <a16:creationId xmlns:a16="http://schemas.microsoft.com/office/drawing/2014/main" id="{3B9B8CC0-E641-D74F-A99E-4426279870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11297" y="688129"/>
            <a:ext cx="6084527" cy="6084527"/>
          </a:xfrm>
          <a:prstGeom prst="rect">
            <a:avLst/>
          </a:prstGeom>
        </p:spPr>
      </p:pic>
      <p:graphicFrame>
        <p:nvGraphicFramePr>
          <p:cNvPr id="9" name="Table 8">
            <a:extLst>
              <a:ext uri="{FF2B5EF4-FFF2-40B4-BE49-F238E27FC236}">
                <a16:creationId xmlns:a16="http://schemas.microsoft.com/office/drawing/2014/main" id="{B214E7C2-3C8C-6A46-84A4-DF6DCBDD97B3}"/>
              </a:ext>
            </a:extLst>
          </p:cNvPr>
          <p:cNvGraphicFramePr>
            <a:graphicFrameLocks noGrp="1"/>
          </p:cNvGraphicFramePr>
          <p:nvPr>
            <p:extLst>
              <p:ext uri="{D42A27DB-BD31-4B8C-83A1-F6EECF244321}">
                <p14:modId xmlns:p14="http://schemas.microsoft.com/office/powerpoint/2010/main" val="4163397673"/>
              </p:ext>
            </p:extLst>
          </p:nvPr>
        </p:nvGraphicFramePr>
        <p:xfrm>
          <a:off x="605833" y="1628775"/>
          <a:ext cx="10983654" cy="4614491"/>
        </p:xfrm>
        <a:graphic>
          <a:graphicData uri="http://schemas.openxmlformats.org/drawingml/2006/table">
            <a:tbl>
              <a:tblPr firstRow="1" bandRow="1">
                <a:tableStyleId>{5C22544A-7EE6-4342-B048-85BDC9FD1C3A}</a:tableStyleId>
              </a:tblPr>
              <a:tblGrid>
                <a:gridCol w="3661218">
                  <a:extLst>
                    <a:ext uri="{9D8B030D-6E8A-4147-A177-3AD203B41FA5}">
                      <a16:colId xmlns:a16="http://schemas.microsoft.com/office/drawing/2014/main" val="684819506"/>
                    </a:ext>
                  </a:extLst>
                </a:gridCol>
                <a:gridCol w="3661218">
                  <a:extLst>
                    <a:ext uri="{9D8B030D-6E8A-4147-A177-3AD203B41FA5}">
                      <a16:colId xmlns:a16="http://schemas.microsoft.com/office/drawing/2014/main" val="879889853"/>
                    </a:ext>
                  </a:extLst>
                </a:gridCol>
                <a:gridCol w="3661218">
                  <a:extLst>
                    <a:ext uri="{9D8B030D-6E8A-4147-A177-3AD203B41FA5}">
                      <a16:colId xmlns:a16="http://schemas.microsoft.com/office/drawing/2014/main" val="2704666477"/>
                    </a:ext>
                  </a:extLst>
                </a:gridCol>
              </a:tblGrid>
              <a:tr h="458079">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US" sz="1400" b="1" i="0" u="none" strike="noStrike" kern="1200" cap="none" spc="0" normalizeH="0" baseline="0" noProof="0" dirty="0">
                          <a:ln>
                            <a:noFill/>
                          </a:ln>
                          <a:solidFill>
                            <a:prstClr val="white"/>
                          </a:solidFill>
                          <a:effectLst/>
                          <a:uLnTx/>
                          <a:uFillTx/>
                          <a:latin typeface="Libre Franklin" pitchFamily="2" charset="77"/>
                          <a:ea typeface="+mn-ea"/>
                          <a:cs typeface="+mn-cs"/>
                        </a:rPr>
                        <a:t>Key Decision Points</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C5671"/>
                    </a:solid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US" sz="1400" b="1" i="0" u="none" strike="noStrike" kern="1200" cap="none" spc="0" normalizeH="0" baseline="0" noProof="0" dirty="0">
                          <a:ln>
                            <a:noFill/>
                          </a:ln>
                          <a:solidFill>
                            <a:prstClr val="white"/>
                          </a:solidFill>
                          <a:effectLst/>
                          <a:uLnTx/>
                          <a:uFillTx/>
                          <a:latin typeface="Libre Franklin" pitchFamily="2" charset="77"/>
                          <a:ea typeface="+mn-ea"/>
                          <a:cs typeface="+mn-cs"/>
                        </a:rPr>
                        <a:t>Important Considerations</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C5671"/>
                    </a:solid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US" sz="1400" b="1" i="0" u="none" strike="noStrike" kern="1200" cap="none" spc="0" normalizeH="0" baseline="0" noProof="0" dirty="0">
                          <a:ln>
                            <a:noFill/>
                          </a:ln>
                          <a:solidFill>
                            <a:prstClr val="white"/>
                          </a:solidFill>
                          <a:effectLst/>
                          <a:uLnTx/>
                          <a:uFillTx/>
                          <a:latin typeface="Libre Franklin" pitchFamily="2" charset="77"/>
                          <a:ea typeface="+mn-ea"/>
                          <a:cs typeface="+mn-cs"/>
                        </a:rPr>
                        <a:t>Objectives – </a:t>
                      </a:r>
                      <a:br>
                        <a:rPr kumimoji="0" lang="en-US" sz="1400" b="1" i="0" u="none" strike="noStrike" kern="1200" cap="none" spc="0" normalizeH="0" baseline="0" noProof="0" dirty="0">
                          <a:ln>
                            <a:noFill/>
                          </a:ln>
                          <a:solidFill>
                            <a:prstClr val="white"/>
                          </a:solidFill>
                          <a:effectLst/>
                          <a:uLnTx/>
                          <a:uFillTx/>
                          <a:latin typeface="Libre Franklin" pitchFamily="2" charset="77"/>
                          <a:ea typeface="+mn-ea"/>
                          <a:cs typeface="+mn-cs"/>
                        </a:rPr>
                      </a:br>
                      <a:r>
                        <a:rPr kumimoji="0" lang="en-US" sz="1400" b="1" i="0" u="none" strike="noStrike" kern="1200" cap="none" spc="0" normalizeH="0" baseline="0" noProof="0" dirty="0">
                          <a:ln>
                            <a:noFill/>
                          </a:ln>
                          <a:solidFill>
                            <a:prstClr val="white"/>
                          </a:solidFill>
                          <a:effectLst/>
                          <a:uLnTx/>
                          <a:uFillTx/>
                          <a:latin typeface="Libre Franklin" pitchFamily="2" charset="77"/>
                          <a:ea typeface="+mn-ea"/>
                          <a:cs typeface="+mn-cs"/>
                        </a:rPr>
                        <a:t>What needs to be done</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C5671"/>
                    </a:solidFill>
                  </a:tcPr>
                </a:tc>
                <a:extLst>
                  <a:ext uri="{0D108BD9-81ED-4DB2-BD59-A6C34878D82A}">
                    <a16:rowId xmlns:a16="http://schemas.microsoft.com/office/drawing/2014/main" val="3899944587"/>
                  </a:ext>
                </a:extLst>
              </a:tr>
              <a:tr h="2290503">
                <a:tc>
                  <a:txBody>
                    <a:bodyPr/>
                    <a:lstStyle/>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900" b="0" i="0" u="none" strike="noStrike" kern="1200" cap="none" spc="0" normalizeH="0" baseline="0" noProof="0" dirty="0">
                          <a:ln>
                            <a:noFill/>
                          </a:ln>
                          <a:solidFill>
                            <a:schemeClr val="tx1"/>
                          </a:solidFill>
                          <a:effectLst/>
                          <a:uLnTx/>
                          <a:uFillTx/>
                          <a:latin typeface="Libre Franklin" pitchFamily="2" charset="77"/>
                          <a:ea typeface="+mn-ea"/>
                          <a:cs typeface="Kartika" panose="02020503030404060203" pitchFamily="18" charset="0"/>
                        </a:rPr>
                        <a:t>Decide and Hire external company for Deep-Cleaning prior to Re-Opening </a:t>
                      </a:r>
                    </a:p>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900" b="0" i="0" u="none" strike="noStrike" kern="1200" cap="none" spc="0" normalizeH="0" baseline="0" noProof="0" dirty="0">
                          <a:ln>
                            <a:noFill/>
                          </a:ln>
                          <a:solidFill>
                            <a:schemeClr val="tx1"/>
                          </a:solidFill>
                          <a:effectLst/>
                          <a:uLnTx/>
                          <a:uFillTx/>
                          <a:latin typeface="Libre Franklin" pitchFamily="2" charset="77"/>
                          <a:ea typeface="+mn-ea"/>
                          <a:cs typeface="Kartika" panose="02020503030404060203" pitchFamily="18" charset="0"/>
                        </a:rPr>
                        <a:t>In order to avoid peak travel times/periods, how will flexibility in shift timing be assessed? </a:t>
                      </a:r>
                    </a:p>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900" b="0" i="0" u="none" strike="noStrike" kern="1200" cap="none" spc="0" normalizeH="0" baseline="0" noProof="0" dirty="0">
                          <a:ln>
                            <a:noFill/>
                          </a:ln>
                          <a:solidFill>
                            <a:schemeClr val="tx1"/>
                          </a:solidFill>
                          <a:effectLst/>
                          <a:uLnTx/>
                          <a:uFillTx/>
                          <a:latin typeface="Libre Franklin" pitchFamily="2" charset="77"/>
                          <a:ea typeface="+mn-ea"/>
                          <a:cs typeface="Kartika" panose="02020503030404060203" pitchFamily="18" charset="0"/>
                        </a:rPr>
                        <a:t>Are there back-up plans for disruption in essential on-Site staff due to potential COVID-19 related absence or other absence? </a:t>
                      </a:r>
                    </a:p>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900" b="0" i="0" u="none" strike="noStrike" kern="1200" cap="none" spc="0" normalizeH="0" baseline="0" noProof="0" dirty="0">
                          <a:ln>
                            <a:noFill/>
                          </a:ln>
                          <a:solidFill>
                            <a:schemeClr val="tx1"/>
                          </a:solidFill>
                          <a:effectLst/>
                          <a:uLnTx/>
                          <a:uFillTx/>
                          <a:latin typeface="Libre Franklin" pitchFamily="2" charset="77"/>
                          <a:ea typeface="+mn-ea"/>
                          <a:cs typeface="Kartika" panose="02020503030404060203" pitchFamily="18" charset="0"/>
                        </a:rPr>
                        <a:t>How will employee schedules be adjusted to accommodate the guidance and protocols in the Playbook? </a:t>
                      </a:r>
                    </a:p>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900" b="0" i="0" u="none" strike="noStrike" kern="1200" cap="none" spc="0" normalizeH="0" baseline="0" noProof="0" dirty="0">
                          <a:ln>
                            <a:noFill/>
                          </a:ln>
                          <a:solidFill>
                            <a:schemeClr val="tx1"/>
                          </a:solidFill>
                          <a:effectLst/>
                          <a:uLnTx/>
                          <a:uFillTx/>
                          <a:latin typeface="Libre Franklin" pitchFamily="2" charset="77"/>
                          <a:ea typeface="+mn-ea"/>
                          <a:cs typeface="Kartika" panose="02020503030404060203" pitchFamily="18" charset="0"/>
                        </a:rPr>
                        <a:t>Site Leaders have co-ordinated with Building managers and Landlords to ensure the Guidance and Protocols for the Site are consistent and delineation of responsibility clear and documented  </a:t>
                      </a:r>
                    </a:p>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lang="en-US" sz="900" dirty="0">
                          <a:latin typeface="Libre Franklin" pitchFamily="2" charset="77"/>
                        </a:rPr>
                        <a:t>When will the </a:t>
                      </a:r>
                      <a:r>
                        <a:rPr lang="en-US" sz="900">
                          <a:latin typeface="Libre Franklin" pitchFamily="2" charset="77"/>
                        </a:rPr>
                        <a:t>Company send </a:t>
                      </a:r>
                      <a:r>
                        <a:rPr lang="en-US" sz="900" dirty="0">
                          <a:latin typeface="Libre Franklin" pitchFamily="2" charset="77"/>
                        </a:rPr>
                        <a:t>the surveys included in the Playbook to employees prior to returning to work?</a:t>
                      </a:r>
                      <a:endParaRPr lang="en-GB" sz="900" dirty="0">
                        <a:latin typeface="Libre Franklin" pitchFamily="2" charset="77"/>
                      </a:endParaRPr>
                    </a:p>
                  </a:txBody>
                  <a:tcPr marL="180000" marR="180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9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All key decision points have been reviewed and considered prior to the Site Re-Opening</a:t>
                      </a:r>
                    </a:p>
                    <a:p>
                      <a:pPr marL="454025" marR="0" lvl="1" indent="-1873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9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These decision points pertain directly to the execution and enforcement of the guidance and protocols in the Playbook </a:t>
                      </a:r>
                    </a:p>
                    <a:p>
                      <a:pPr marL="454025" marR="0" lvl="1" indent="-1873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9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They will directly impact the safety of all employees and will result in a smoother transition into new protocols and improve the flow of operation </a:t>
                      </a:r>
                    </a:p>
                  </a:txBody>
                  <a:tcPr marL="180000" marR="180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9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Establish a sanitary baseline in the office and Sites </a:t>
                      </a:r>
                      <a:r>
                        <a:rPr kumimoji="0" lang="en-CA" sz="900" b="1"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BEFORE</a:t>
                      </a:r>
                      <a:r>
                        <a:rPr kumimoji="0" lang="en-CA" sz="9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 they re-open </a:t>
                      </a:r>
                    </a:p>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9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The Head Office and the Sites should be 100% disinfected prior to anyone returning to work </a:t>
                      </a:r>
                    </a:p>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9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Address tight control on access (entrance and exit) to facilities during the Deep-Cleaning Protocols </a:t>
                      </a:r>
                    </a:p>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9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Ongoing protocols will be addressed, trained for, and assigned </a:t>
                      </a:r>
                    </a:p>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900" b="1"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If your business has remained open during this time</a:t>
                      </a:r>
                    </a:p>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9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Begin by resetting the baseline:</a:t>
                      </a:r>
                    </a:p>
                    <a:p>
                      <a:pPr marL="400050" marR="0" lvl="1" indent="-133350"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9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Consider authorizing a deep clean during an off-day</a:t>
                      </a:r>
                    </a:p>
                    <a:p>
                      <a:pPr marL="400050" marR="0" lvl="1" indent="-133350"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9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Consider staggering shifts to avoid physical overlap between employees</a:t>
                      </a:r>
                    </a:p>
                    <a:p>
                      <a:pPr marL="400050" marR="0" lvl="1" indent="-133350"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9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Consider implementing and using the Employee Protocols in the Playbook at these Sites also </a:t>
                      </a:r>
                    </a:p>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9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Prepare for if/when an active employee/visitor/contractor tests positive for COVID-19?</a:t>
                      </a:r>
                    </a:p>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9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Pandemic Response Team has been established and prepped </a:t>
                      </a:r>
                    </a:p>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9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Determine the Site’s various Capacity limits and how will the requirements for adherence to Physical Distancing Protocols and employee safety be achieved? </a:t>
                      </a:r>
                    </a:p>
                  </a:txBody>
                  <a:tcPr marL="180000" marR="180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62110615"/>
                  </a:ext>
                </a:extLst>
              </a:tr>
            </a:tbl>
          </a:graphicData>
        </a:graphic>
      </p:graphicFrame>
      <p:pic>
        <p:nvPicPr>
          <p:cNvPr id="12" name="Picture 11">
            <a:extLst>
              <a:ext uri="{FF2B5EF4-FFF2-40B4-BE49-F238E27FC236}">
                <a16:creationId xmlns:a16="http://schemas.microsoft.com/office/drawing/2014/main" id="{8F6F3C0A-9C96-BA45-BED3-1A3760F4103B}"/>
              </a:ext>
            </a:extLst>
          </p:cNvPr>
          <p:cNvPicPr>
            <a:picLocks noChangeAspect="1"/>
          </p:cNvPicPr>
          <p:nvPr/>
        </p:nvPicPr>
        <p:blipFill>
          <a:blip r:embed="rId5"/>
          <a:stretch>
            <a:fillRect/>
          </a:stretch>
        </p:blipFill>
        <p:spPr>
          <a:xfrm>
            <a:off x="10163190" y="180990"/>
            <a:ext cx="1160448" cy="1160448"/>
          </a:xfrm>
          <a:prstGeom prst="rect">
            <a:avLst/>
          </a:prstGeom>
        </p:spPr>
      </p:pic>
    </p:spTree>
    <p:extLst>
      <p:ext uri="{BB962C8B-B14F-4D97-AF65-F5344CB8AC3E}">
        <p14:creationId xmlns:p14="http://schemas.microsoft.com/office/powerpoint/2010/main" val="4723968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E3DAE79A-A411-9647-ADA8-A9417DD9D4F3}"/>
              </a:ext>
            </a:extLst>
          </p:cNvPr>
          <p:cNvSpPr/>
          <p:nvPr/>
        </p:nvSpPr>
        <p:spPr>
          <a:xfrm>
            <a:off x="877968" y="2242073"/>
            <a:ext cx="3113590" cy="31135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90000"/>
              </a:lnSpc>
              <a:spcAft>
                <a:spcPts val="800"/>
              </a:spcAft>
            </a:pPr>
            <a:endParaRPr lang="en-US" dirty="0">
              <a:solidFill>
                <a:srgbClr val="1C37AE"/>
              </a:solidFill>
              <a:latin typeface="PT Serif" panose="020A0603040505020204" pitchFamily="18" charset="77"/>
              <a:cs typeface="Times New Roman" panose="02020603050405020304" pitchFamily="18" charset="0"/>
            </a:endParaRPr>
          </a:p>
        </p:txBody>
      </p:sp>
      <p:sp>
        <p:nvSpPr>
          <p:cNvPr id="6" name="Title 3">
            <a:extLst>
              <a:ext uri="{FF2B5EF4-FFF2-40B4-BE49-F238E27FC236}">
                <a16:creationId xmlns:a16="http://schemas.microsoft.com/office/drawing/2014/main" id="{13E8D0F8-DBAE-CE4A-AAA7-2C24D87537FE}"/>
              </a:ext>
            </a:extLst>
          </p:cNvPr>
          <p:cNvSpPr txBox="1">
            <a:spLocks/>
          </p:cNvSpPr>
          <p:nvPr/>
        </p:nvSpPr>
        <p:spPr>
          <a:xfrm>
            <a:off x="522942" y="381999"/>
            <a:ext cx="10364452" cy="955733"/>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000" dirty="0">
                <a:solidFill>
                  <a:srgbClr val="3C5771"/>
                </a:solidFill>
                <a:latin typeface="Oswald" pitchFamily="2" charset="77"/>
              </a:rPr>
              <a:t>Re-Opening Safely – Timelines</a:t>
            </a:r>
          </a:p>
        </p:txBody>
      </p:sp>
      <p:sp>
        <p:nvSpPr>
          <p:cNvPr id="10" name="Rectangle 9">
            <a:extLst>
              <a:ext uri="{FF2B5EF4-FFF2-40B4-BE49-F238E27FC236}">
                <a16:creationId xmlns:a16="http://schemas.microsoft.com/office/drawing/2014/main" id="{EAA727CE-053A-BA47-98BD-B8E627E1AF16}"/>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PT Serif" panose="020A0603040505020204" pitchFamily="18" charset="77"/>
              </a:rPr>
              <a:t>RE-OPENING SAFELY: EXECUTIVE PRESENTATION</a:t>
            </a:r>
            <a:r>
              <a:rPr lang="en-CA" sz="1050" dirty="0">
                <a:solidFill>
                  <a:prstClr val="black"/>
                </a:solidFill>
                <a:latin typeface="PT Serif" panose="020A0603040505020204" pitchFamily="18" charset="77"/>
              </a:rPr>
              <a:t>   </a:t>
            </a:r>
            <a:r>
              <a:rPr lang="en-CA" sz="1050" dirty="0">
                <a:solidFill>
                  <a:srgbClr val="1C37AE"/>
                </a:solidFill>
                <a:latin typeface="PT Serif" panose="020A0603040505020204" pitchFamily="18" charset="77"/>
              </a:rPr>
              <a:t>|</a:t>
            </a:r>
            <a:r>
              <a:rPr lang="en-CA" sz="1050" dirty="0">
                <a:solidFill>
                  <a:srgbClr val="71A2CC"/>
                </a:solidFill>
                <a:latin typeface="PT Serif" panose="020A0603040505020204" pitchFamily="18" charset="77"/>
              </a:rPr>
              <a:t> </a:t>
            </a:r>
            <a:r>
              <a:rPr lang="en-CA" sz="1050" dirty="0">
                <a:solidFill>
                  <a:prstClr val="black"/>
                </a:solidFill>
                <a:latin typeface="PT Serif" panose="020A0603040505020204" pitchFamily="18" charset="77"/>
              </a:rPr>
              <a:t>  </a:t>
            </a:r>
            <a:fld id="{D1DAF3AA-04D9-F44C-BB4D-BA93A1B71072}" type="slidenum">
              <a:rPr lang="en-CA" sz="1050" dirty="0">
                <a:solidFill>
                  <a:prstClr val="black"/>
                </a:solidFill>
                <a:latin typeface="PT Serif" panose="020A0603040505020204" pitchFamily="18" charset="77"/>
              </a:rPr>
              <a:pPr algn="r"/>
              <a:t>18</a:t>
            </a:fld>
            <a:r>
              <a:rPr lang="en-CA" sz="1050" dirty="0">
                <a:solidFill>
                  <a:prstClr val="black"/>
                </a:solidFill>
                <a:latin typeface="PT Serif" panose="020A0603040505020204" pitchFamily="18" charset="77"/>
              </a:rPr>
              <a:t>  </a:t>
            </a:r>
            <a:endParaRPr lang="en-US" sz="1050">
              <a:latin typeface="PT Serif" panose="020A0603040505020204" pitchFamily="18" charset="77"/>
            </a:endParaRPr>
          </a:p>
        </p:txBody>
      </p:sp>
      <p:sp>
        <p:nvSpPr>
          <p:cNvPr id="22" name="Title 3">
            <a:extLst>
              <a:ext uri="{FF2B5EF4-FFF2-40B4-BE49-F238E27FC236}">
                <a16:creationId xmlns:a16="http://schemas.microsoft.com/office/drawing/2014/main" id="{29A7C208-8029-3049-B2D8-9D327680782B}"/>
              </a:ext>
            </a:extLst>
          </p:cNvPr>
          <p:cNvSpPr txBox="1">
            <a:spLocks/>
          </p:cNvSpPr>
          <p:nvPr/>
        </p:nvSpPr>
        <p:spPr>
          <a:xfrm>
            <a:off x="612775" y="869270"/>
            <a:ext cx="10935757" cy="276949"/>
          </a:xfrm>
          <a:prstGeom prst="rect">
            <a:avLst/>
          </a:prstGeom>
        </p:spPr>
        <p:txBody>
          <a:bodyPr lIns="0" tIns="0" rIns="0" bIns="0">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1600" dirty="0">
                <a:latin typeface="PT Serif" panose="020A0603040505020204" pitchFamily="18" charset="77"/>
              </a:rPr>
              <a:t> </a:t>
            </a:r>
          </a:p>
        </p:txBody>
      </p:sp>
      <p:pic>
        <p:nvPicPr>
          <p:cNvPr id="11" name="Picture 10">
            <a:extLst>
              <a:ext uri="{FF2B5EF4-FFF2-40B4-BE49-F238E27FC236}">
                <a16:creationId xmlns:a16="http://schemas.microsoft.com/office/drawing/2014/main" id="{282E994E-8332-444B-85A0-66CE132DBCF7}"/>
              </a:ext>
            </a:extLst>
          </p:cNvPr>
          <p:cNvPicPr>
            <a:picLocks noChangeAspect="1"/>
          </p:cNvPicPr>
          <p:nvPr/>
        </p:nvPicPr>
        <p:blipFill>
          <a:blip r:embed="rId2"/>
          <a:stretch>
            <a:fillRect/>
          </a:stretch>
        </p:blipFill>
        <p:spPr>
          <a:xfrm>
            <a:off x="11277576" y="172695"/>
            <a:ext cx="914424" cy="815184"/>
          </a:xfrm>
          <a:prstGeom prst="rect">
            <a:avLst/>
          </a:prstGeom>
        </p:spPr>
      </p:pic>
      <p:pic>
        <p:nvPicPr>
          <p:cNvPr id="8" name="Graphic 7">
            <a:extLst>
              <a:ext uri="{FF2B5EF4-FFF2-40B4-BE49-F238E27FC236}">
                <a16:creationId xmlns:a16="http://schemas.microsoft.com/office/drawing/2014/main" id="{A5A10862-1A92-3646-9588-F92605A933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11297" y="688129"/>
            <a:ext cx="6084527" cy="6084527"/>
          </a:xfrm>
          <a:prstGeom prst="rect">
            <a:avLst/>
          </a:prstGeom>
        </p:spPr>
      </p:pic>
      <p:graphicFrame>
        <p:nvGraphicFramePr>
          <p:cNvPr id="12" name="Table 11">
            <a:extLst>
              <a:ext uri="{FF2B5EF4-FFF2-40B4-BE49-F238E27FC236}">
                <a16:creationId xmlns:a16="http://schemas.microsoft.com/office/drawing/2014/main" id="{CDB4EC50-868E-3143-B643-836C4469FA93}"/>
              </a:ext>
            </a:extLst>
          </p:cNvPr>
          <p:cNvGraphicFramePr>
            <a:graphicFrameLocks noGrp="1"/>
          </p:cNvGraphicFramePr>
          <p:nvPr>
            <p:extLst>
              <p:ext uri="{D42A27DB-BD31-4B8C-83A1-F6EECF244321}">
                <p14:modId xmlns:p14="http://schemas.microsoft.com/office/powerpoint/2010/main" val="1002502827"/>
              </p:ext>
            </p:extLst>
          </p:nvPr>
        </p:nvGraphicFramePr>
        <p:xfrm>
          <a:off x="605833" y="1628775"/>
          <a:ext cx="10962280" cy="4621440"/>
        </p:xfrm>
        <a:graphic>
          <a:graphicData uri="http://schemas.openxmlformats.org/drawingml/2006/table">
            <a:tbl>
              <a:tblPr firstRow="1" bandRow="1">
                <a:tableStyleId>{5C22544A-7EE6-4342-B048-85BDC9FD1C3A}</a:tableStyleId>
              </a:tblPr>
              <a:tblGrid>
                <a:gridCol w="2740570">
                  <a:extLst>
                    <a:ext uri="{9D8B030D-6E8A-4147-A177-3AD203B41FA5}">
                      <a16:colId xmlns:a16="http://schemas.microsoft.com/office/drawing/2014/main" val="684819506"/>
                    </a:ext>
                  </a:extLst>
                </a:gridCol>
                <a:gridCol w="2740570">
                  <a:extLst>
                    <a:ext uri="{9D8B030D-6E8A-4147-A177-3AD203B41FA5}">
                      <a16:colId xmlns:a16="http://schemas.microsoft.com/office/drawing/2014/main" val="879889853"/>
                    </a:ext>
                  </a:extLst>
                </a:gridCol>
                <a:gridCol w="2740570">
                  <a:extLst>
                    <a:ext uri="{9D8B030D-6E8A-4147-A177-3AD203B41FA5}">
                      <a16:colId xmlns:a16="http://schemas.microsoft.com/office/drawing/2014/main" val="2704666477"/>
                    </a:ext>
                  </a:extLst>
                </a:gridCol>
                <a:gridCol w="2740570">
                  <a:extLst>
                    <a:ext uri="{9D8B030D-6E8A-4147-A177-3AD203B41FA5}">
                      <a16:colId xmlns:a16="http://schemas.microsoft.com/office/drawing/2014/main" val="4185761771"/>
                    </a:ext>
                  </a:extLst>
                </a:gridCol>
              </a:tblGrid>
              <a:tr h="458079">
                <a:tc gridSpan="4">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US" sz="1400" b="1" i="0" u="none" strike="noStrike" kern="1200" cap="none" spc="0" normalizeH="0" baseline="0" noProof="0" dirty="0">
                          <a:ln>
                            <a:noFill/>
                          </a:ln>
                          <a:solidFill>
                            <a:prstClr val="white"/>
                          </a:solidFill>
                          <a:effectLst/>
                          <a:uLnTx/>
                          <a:uFillTx/>
                          <a:latin typeface="Libre Franklin" pitchFamily="2" charset="77"/>
                          <a:ea typeface="+mn-ea"/>
                          <a:cs typeface="+mn-cs"/>
                        </a:rPr>
                        <a:t>The First 10 Days</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C5671"/>
                    </a:solidFill>
                  </a:tcPr>
                </a:tc>
                <a:tc hMerge="1">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endParaRPr kumimoji="0" lang="en-US" sz="1400" b="1" i="0" u="none" strike="noStrike" kern="1200" cap="none" spc="0" normalizeH="0" baseline="0" noProof="0" dirty="0">
                        <a:ln>
                          <a:noFill/>
                        </a:ln>
                        <a:solidFill>
                          <a:prstClr val="white"/>
                        </a:solidFill>
                        <a:effectLst/>
                        <a:uLnTx/>
                        <a:uFillTx/>
                        <a:latin typeface="Libre Franklin" pitchFamily="2" charset="77"/>
                        <a:ea typeface="+mn-ea"/>
                        <a:cs typeface="+mn-cs"/>
                      </a:endParaRP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C5671"/>
                    </a:solidFill>
                  </a:tcPr>
                </a:tc>
                <a:tc hMerge="1">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endParaRPr kumimoji="0" lang="en-US" sz="1400" b="1" i="0" u="none" strike="noStrike" kern="1200" cap="none" spc="0" normalizeH="0" baseline="0" noProof="0" dirty="0">
                        <a:ln>
                          <a:noFill/>
                        </a:ln>
                        <a:solidFill>
                          <a:prstClr val="white"/>
                        </a:solidFill>
                        <a:effectLst/>
                        <a:uLnTx/>
                        <a:uFillTx/>
                        <a:latin typeface="Libre Franklin" pitchFamily="2" charset="77"/>
                        <a:ea typeface="+mn-ea"/>
                        <a:cs typeface="+mn-cs"/>
                      </a:endParaRP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C5671"/>
                    </a:solidFill>
                  </a:tcPr>
                </a:tc>
                <a:tc hMerge="1">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endParaRPr kumimoji="0" lang="en-US" sz="1400" b="1" i="0" u="none" strike="noStrike" kern="1200" cap="none" spc="0" normalizeH="0" baseline="0" noProof="0" dirty="0">
                        <a:ln>
                          <a:noFill/>
                        </a:ln>
                        <a:solidFill>
                          <a:prstClr val="white"/>
                        </a:solidFill>
                        <a:effectLst/>
                        <a:uLnTx/>
                        <a:uFillTx/>
                        <a:latin typeface="Libre Franklin" pitchFamily="2" charset="77"/>
                        <a:ea typeface="+mn-ea"/>
                        <a:cs typeface="+mn-cs"/>
                      </a:endParaRP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C5671"/>
                    </a:solidFill>
                  </a:tcPr>
                </a:tc>
                <a:extLst>
                  <a:ext uri="{0D108BD9-81ED-4DB2-BD59-A6C34878D82A}">
                    <a16:rowId xmlns:a16="http://schemas.microsoft.com/office/drawing/2014/main" val="3899944587"/>
                  </a:ext>
                </a:extLst>
              </a:tr>
              <a:tr h="2290503">
                <a:tc>
                  <a:txBody>
                    <a:bodyPr/>
                    <a:lstStyle/>
                    <a:p>
                      <a:pPr marL="0" marR="0" lvl="0" indent="0"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None/>
                        <a:tabLst/>
                        <a:defRPr/>
                      </a:pPr>
                      <a:r>
                        <a:rPr kumimoji="0" lang="en-CA" sz="1100" b="1"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Key Elements</a:t>
                      </a:r>
                      <a:r>
                        <a:rPr kumimoji="0" lang="en-CA" sz="11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 </a:t>
                      </a:r>
                    </a:p>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11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The First 10 days provide the foundation for the execution of the Playbook.</a:t>
                      </a:r>
                      <a:br>
                        <a:rPr kumimoji="0" lang="en-CA" sz="11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br>
                      <a:r>
                        <a:rPr kumimoji="0" lang="en-CA" sz="11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Prior to the First 10 days, the Pre-Return to Work Goals must be achieved and executed. All of the Key Elements highlighted above must have been: </a:t>
                      </a:r>
                    </a:p>
                    <a:p>
                      <a:pPr marL="171450" marR="0" lvl="0" indent="-171450"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1100" b="0" i="0" u="none" strike="noStrike" kern="1200" cap="none" spc="0" normalizeH="0" baseline="0" noProof="0" dirty="0">
                          <a:ln>
                            <a:noFill/>
                          </a:ln>
                          <a:solidFill>
                            <a:schemeClr val="tx1"/>
                          </a:solidFill>
                          <a:effectLst/>
                          <a:uLnTx/>
                          <a:uFillTx/>
                          <a:latin typeface="Libre Franklin" pitchFamily="2" charset="77"/>
                          <a:ea typeface="+mn-ea"/>
                          <a:cs typeface="Kartika" panose="02020503030404060203" pitchFamily="18" charset="0"/>
                        </a:rPr>
                        <a:t>Implemented </a:t>
                      </a:r>
                    </a:p>
                    <a:p>
                      <a:pPr marL="171450" marR="0" lvl="0" indent="-171450"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1100" b="0" i="0" u="none" strike="noStrike" kern="1200" cap="none" spc="0" normalizeH="0" baseline="0" noProof="0" dirty="0">
                          <a:ln>
                            <a:noFill/>
                          </a:ln>
                          <a:solidFill>
                            <a:schemeClr val="tx1"/>
                          </a:solidFill>
                          <a:effectLst/>
                          <a:uLnTx/>
                          <a:uFillTx/>
                          <a:latin typeface="Libre Franklin" pitchFamily="2" charset="77"/>
                          <a:ea typeface="+mn-ea"/>
                          <a:cs typeface="Kartika" panose="02020503030404060203" pitchFamily="18" charset="0"/>
                        </a:rPr>
                        <a:t>Communicated to employees </a:t>
                      </a:r>
                    </a:p>
                    <a:p>
                      <a:pPr marL="171450" marR="0" lvl="0" indent="-171450"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1100" b="0" i="0" u="none" strike="noStrike" kern="1200" cap="none" spc="0" normalizeH="0" baseline="0" noProof="0" dirty="0">
                          <a:ln>
                            <a:noFill/>
                          </a:ln>
                          <a:solidFill>
                            <a:schemeClr val="tx1"/>
                          </a:solidFill>
                          <a:effectLst/>
                          <a:uLnTx/>
                          <a:uFillTx/>
                          <a:latin typeface="Libre Franklin" pitchFamily="2" charset="77"/>
                          <a:ea typeface="+mn-ea"/>
                          <a:cs typeface="Kartika" panose="02020503030404060203" pitchFamily="18" charset="0"/>
                        </a:rPr>
                        <a:t>Read, understood and acknowledged by all employees. The acknowledgement, initial training and sign-off of having read and understood </a:t>
                      </a:r>
                    </a:p>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11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All documentation received must be completed, received and compiled prior to Return to Work </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None/>
                        <a:tabLst/>
                        <a:defRPr/>
                      </a:pPr>
                      <a:r>
                        <a:rPr kumimoji="0" lang="en-CA" sz="1100" b="1"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Baseline </a:t>
                      </a:r>
                    </a:p>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11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After a baseline is set for Sites that are Re-Opening through a deep-cleaning and virtual/on-line training materials for all employees, the opening of the office and the next 10 days are for setting the tone and monitoring compliance to the Protocols presented. </a:t>
                      </a:r>
                    </a:p>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11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Training — All returning employees must attend the mandatory Day 1 training and re-review the Training materials. </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None/>
                        <a:tabLst/>
                        <a:defRPr/>
                      </a:pPr>
                      <a:r>
                        <a:rPr kumimoji="0" lang="en-CA" sz="1100" b="1"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Set-up, Monitoring, Compliance, Modifications </a:t>
                      </a:r>
                    </a:p>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11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The PRT, Site Leaders and Executive must ensure the protocols are set-up, monitor compliance and discuss any changes and modifications to make the guidelines and protocols more effective for the safety of the employees.</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None/>
                        <a:tabLst/>
                        <a:defRPr/>
                      </a:pPr>
                      <a:r>
                        <a:rPr kumimoji="0" lang="en-CA" sz="1100" b="1"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Employee Survey – Feedback</a:t>
                      </a:r>
                    </a:p>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11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Employee surveys will gauge important initial feedback that can guide the PRT and Executive assessment of the Guidelines and Protocols in the Playbook.</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62110615"/>
                  </a:ext>
                </a:extLst>
              </a:tr>
            </a:tbl>
          </a:graphicData>
        </a:graphic>
      </p:graphicFrame>
    </p:spTree>
    <p:extLst>
      <p:ext uri="{BB962C8B-B14F-4D97-AF65-F5344CB8AC3E}">
        <p14:creationId xmlns:p14="http://schemas.microsoft.com/office/powerpoint/2010/main" val="23028735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E3DAE79A-A411-9647-ADA8-A9417DD9D4F3}"/>
              </a:ext>
            </a:extLst>
          </p:cNvPr>
          <p:cNvSpPr/>
          <p:nvPr/>
        </p:nvSpPr>
        <p:spPr>
          <a:xfrm>
            <a:off x="877968" y="2242073"/>
            <a:ext cx="3113590" cy="31135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90000"/>
              </a:lnSpc>
              <a:spcAft>
                <a:spcPts val="800"/>
              </a:spcAft>
            </a:pPr>
            <a:endParaRPr lang="en-US" dirty="0">
              <a:solidFill>
                <a:srgbClr val="1C37AE"/>
              </a:solidFill>
              <a:latin typeface="PT Serif" panose="020A0603040505020204" pitchFamily="18" charset="77"/>
              <a:cs typeface="Times New Roman" panose="02020603050405020304" pitchFamily="18" charset="0"/>
            </a:endParaRPr>
          </a:p>
        </p:txBody>
      </p:sp>
      <p:sp>
        <p:nvSpPr>
          <p:cNvPr id="6" name="Title 3">
            <a:extLst>
              <a:ext uri="{FF2B5EF4-FFF2-40B4-BE49-F238E27FC236}">
                <a16:creationId xmlns:a16="http://schemas.microsoft.com/office/drawing/2014/main" id="{13E8D0F8-DBAE-CE4A-AAA7-2C24D87537FE}"/>
              </a:ext>
            </a:extLst>
          </p:cNvPr>
          <p:cNvSpPr txBox="1">
            <a:spLocks/>
          </p:cNvSpPr>
          <p:nvPr/>
        </p:nvSpPr>
        <p:spPr>
          <a:xfrm>
            <a:off x="522942" y="381999"/>
            <a:ext cx="10364452" cy="955733"/>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000" dirty="0">
                <a:solidFill>
                  <a:srgbClr val="3C5771"/>
                </a:solidFill>
                <a:latin typeface="Oswald" pitchFamily="2" charset="77"/>
              </a:rPr>
              <a:t>Re-Opening Safely – Timelines</a:t>
            </a:r>
          </a:p>
        </p:txBody>
      </p:sp>
      <p:sp>
        <p:nvSpPr>
          <p:cNvPr id="10" name="Rectangle 9">
            <a:extLst>
              <a:ext uri="{FF2B5EF4-FFF2-40B4-BE49-F238E27FC236}">
                <a16:creationId xmlns:a16="http://schemas.microsoft.com/office/drawing/2014/main" id="{EAA727CE-053A-BA47-98BD-B8E627E1AF16}"/>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PT Serif" panose="020A0603040505020204" pitchFamily="18" charset="77"/>
              </a:rPr>
              <a:t>RE-OPENING SAFELY: EXECUTIVE PRESENTATION</a:t>
            </a:r>
            <a:r>
              <a:rPr lang="en-CA" sz="1050" dirty="0">
                <a:solidFill>
                  <a:prstClr val="black"/>
                </a:solidFill>
                <a:latin typeface="PT Serif" panose="020A0603040505020204" pitchFamily="18" charset="77"/>
              </a:rPr>
              <a:t>   </a:t>
            </a:r>
            <a:r>
              <a:rPr lang="en-CA" sz="1050" dirty="0">
                <a:solidFill>
                  <a:srgbClr val="1C37AE"/>
                </a:solidFill>
                <a:latin typeface="PT Serif" panose="020A0603040505020204" pitchFamily="18" charset="77"/>
              </a:rPr>
              <a:t>|</a:t>
            </a:r>
            <a:r>
              <a:rPr lang="en-CA" sz="1050" dirty="0">
                <a:solidFill>
                  <a:srgbClr val="71A2CC"/>
                </a:solidFill>
                <a:latin typeface="PT Serif" panose="020A0603040505020204" pitchFamily="18" charset="77"/>
              </a:rPr>
              <a:t> </a:t>
            </a:r>
            <a:r>
              <a:rPr lang="en-CA" sz="1050" dirty="0">
                <a:solidFill>
                  <a:prstClr val="black"/>
                </a:solidFill>
                <a:latin typeface="PT Serif" panose="020A0603040505020204" pitchFamily="18" charset="77"/>
              </a:rPr>
              <a:t>  </a:t>
            </a:r>
            <a:fld id="{D1DAF3AA-04D9-F44C-BB4D-BA93A1B71072}" type="slidenum">
              <a:rPr lang="en-CA" sz="1050" dirty="0">
                <a:solidFill>
                  <a:prstClr val="black"/>
                </a:solidFill>
                <a:latin typeface="PT Serif" panose="020A0603040505020204" pitchFamily="18" charset="77"/>
              </a:rPr>
              <a:pPr algn="r"/>
              <a:t>19</a:t>
            </a:fld>
            <a:r>
              <a:rPr lang="en-CA" sz="1050" dirty="0">
                <a:solidFill>
                  <a:prstClr val="black"/>
                </a:solidFill>
                <a:latin typeface="PT Serif" panose="020A0603040505020204" pitchFamily="18" charset="77"/>
              </a:rPr>
              <a:t>  </a:t>
            </a:r>
            <a:endParaRPr lang="en-US" sz="1050">
              <a:latin typeface="PT Serif" panose="020A0603040505020204" pitchFamily="18" charset="77"/>
            </a:endParaRPr>
          </a:p>
        </p:txBody>
      </p:sp>
      <p:sp>
        <p:nvSpPr>
          <p:cNvPr id="22" name="Title 3">
            <a:extLst>
              <a:ext uri="{FF2B5EF4-FFF2-40B4-BE49-F238E27FC236}">
                <a16:creationId xmlns:a16="http://schemas.microsoft.com/office/drawing/2014/main" id="{29A7C208-8029-3049-B2D8-9D327680782B}"/>
              </a:ext>
            </a:extLst>
          </p:cNvPr>
          <p:cNvSpPr txBox="1">
            <a:spLocks/>
          </p:cNvSpPr>
          <p:nvPr/>
        </p:nvSpPr>
        <p:spPr>
          <a:xfrm>
            <a:off x="612775" y="869270"/>
            <a:ext cx="10935757" cy="276949"/>
          </a:xfrm>
          <a:prstGeom prst="rect">
            <a:avLst/>
          </a:prstGeom>
        </p:spPr>
        <p:txBody>
          <a:bodyPr lIns="0" tIns="0" rIns="0" bIns="0">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1600" dirty="0">
                <a:latin typeface="PT Serif" panose="020A0603040505020204" pitchFamily="18" charset="77"/>
              </a:rPr>
              <a:t> </a:t>
            </a:r>
          </a:p>
        </p:txBody>
      </p:sp>
      <p:pic>
        <p:nvPicPr>
          <p:cNvPr id="11" name="Picture 10">
            <a:extLst>
              <a:ext uri="{FF2B5EF4-FFF2-40B4-BE49-F238E27FC236}">
                <a16:creationId xmlns:a16="http://schemas.microsoft.com/office/drawing/2014/main" id="{282E994E-8332-444B-85A0-66CE132DBCF7}"/>
              </a:ext>
            </a:extLst>
          </p:cNvPr>
          <p:cNvPicPr>
            <a:picLocks noChangeAspect="1"/>
          </p:cNvPicPr>
          <p:nvPr/>
        </p:nvPicPr>
        <p:blipFill>
          <a:blip r:embed="rId2"/>
          <a:stretch>
            <a:fillRect/>
          </a:stretch>
        </p:blipFill>
        <p:spPr>
          <a:xfrm>
            <a:off x="11277576" y="172695"/>
            <a:ext cx="914424" cy="815184"/>
          </a:xfrm>
          <a:prstGeom prst="rect">
            <a:avLst/>
          </a:prstGeom>
        </p:spPr>
      </p:pic>
      <p:pic>
        <p:nvPicPr>
          <p:cNvPr id="8" name="Graphic 7">
            <a:extLst>
              <a:ext uri="{FF2B5EF4-FFF2-40B4-BE49-F238E27FC236}">
                <a16:creationId xmlns:a16="http://schemas.microsoft.com/office/drawing/2014/main" id="{9B978CC1-4D54-1F42-B378-46D7D6A92C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11297" y="688129"/>
            <a:ext cx="6084527" cy="6084527"/>
          </a:xfrm>
          <a:prstGeom prst="rect">
            <a:avLst/>
          </a:prstGeom>
        </p:spPr>
      </p:pic>
      <p:graphicFrame>
        <p:nvGraphicFramePr>
          <p:cNvPr id="9" name="Table 8">
            <a:extLst>
              <a:ext uri="{FF2B5EF4-FFF2-40B4-BE49-F238E27FC236}">
                <a16:creationId xmlns:a16="http://schemas.microsoft.com/office/drawing/2014/main" id="{901BEFFB-16CB-1445-B1D0-6D0C22A44578}"/>
              </a:ext>
            </a:extLst>
          </p:cNvPr>
          <p:cNvGraphicFramePr>
            <a:graphicFrameLocks noGrp="1"/>
          </p:cNvGraphicFramePr>
          <p:nvPr>
            <p:extLst>
              <p:ext uri="{D42A27DB-BD31-4B8C-83A1-F6EECF244321}">
                <p14:modId xmlns:p14="http://schemas.microsoft.com/office/powerpoint/2010/main" val="2095028276"/>
              </p:ext>
            </p:extLst>
          </p:nvPr>
        </p:nvGraphicFramePr>
        <p:xfrm>
          <a:off x="605833" y="1628775"/>
          <a:ext cx="10983655" cy="4100232"/>
        </p:xfrm>
        <a:graphic>
          <a:graphicData uri="http://schemas.openxmlformats.org/drawingml/2006/table">
            <a:tbl>
              <a:tblPr firstRow="1" bandRow="1">
                <a:tableStyleId>{5C22544A-7EE6-4342-B048-85BDC9FD1C3A}</a:tableStyleId>
              </a:tblPr>
              <a:tblGrid>
                <a:gridCol w="2196731">
                  <a:extLst>
                    <a:ext uri="{9D8B030D-6E8A-4147-A177-3AD203B41FA5}">
                      <a16:colId xmlns:a16="http://schemas.microsoft.com/office/drawing/2014/main" val="684819506"/>
                    </a:ext>
                  </a:extLst>
                </a:gridCol>
                <a:gridCol w="2196731">
                  <a:extLst>
                    <a:ext uri="{9D8B030D-6E8A-4147-A177-3AD203B41FA5}">
                      <a16:colId xmlns:a16="http://schemas.microsoft.com/office/drawing/2014/main" val="879889853"/>
                    </a:ext>
                  </a:extLst>
                </a:gridCol>
                <a:gridCol w="2196731">
                  <a:extLst>
                    <a:ext uri="{9D8B030D-6E8A-4147-A177-3AD203B41FA5}">
                      <a16:colId xmlns:a16="http://schemas.microsoft.com/office/drawing/2014/main" val="2704666477"/>
                    </a:ext>
                  </a:extLst>
                </a:gridCol>
                <a:gridCol w="2196731">
                  <a:extLst>
                    <a:ext uri="{9D8B030D-6E8A-4147-A177-3AD203B41FA5}">
                      <a16:colId xmlns:a16="http://schemas.microsoft.com/office/drawing/2014/main" val="2761835716"/>
                    </a:ext>
                  </a:extLst>
                </a:gridCol>
                <a:gridCol w="2196731">
                  <a:extLst>
                    <a:ext uri="{9D8B030D-6E8A-4147-A177-3AD203B41FA5}">
                      <a16:colId xmlns:a16="http://schemas.microsoft.com/office/drawing/2014/main" val="4185761771"/>
                    </a:ext>
                  </a:extLst>
                </a:gridCol>
              </a:tblGrid>
              <a:tr h="458079">
                <a:tc gridSpan="5">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US" sz="1400" b="1" i="0" u="none" strike="noStrike" kern="1200" cap="none" spc="0" normalizeH="0" baseline="0" noProof="0" dirty="0">
                          <a:ln>
                            <a:noFill/>
                          </a:ln>
                          <a:solidFill>
                            <a:prstClr val="white"/>
                          </a:solidFill>
                          <a:effectLst/>
                          <a:uLnTx/>
                          <a:uFillTx/>
                          <a:latin typeface="Libre Franklin" pitchFamily="2" charset="77"/>
                          <a:ea typeface="+mn-ea"/>
                          <a:cs typeface="+mn-cs"/>
                        </a:rPr>
                        <a:t>The First 30 Days</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C5671"/>
                    </a:solidFill>
                  </a:tcPr>
                </a:tc>
                <a:tc hMerge="1">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endParaRPr kumimoji="0" lang="en-US" sz="1400" b="1" i="0" u="none" strike="noStrike" kern="1200" cap="none" spc="0" normalizeH="0" baseline="0" noProof="0" dirty="0">
                        <a:ln>
                          <a:noFill/>
                        </a:ln>
                        <a:solidFill>
                          <a:prstClr val="white"/>
                        </a:solidFill>
                        <a:effectLst/>
                        <a:uLnTx/>
                        <a:uFillTx/>
                        <a:latin typeface="Libre Franklin" pitchFamily="2" charset="77"/>
                        <a:ea typeface="+mn-ea"/>
                        <a:cs typeface="+mn-cs"/>
                      </a:endParaRP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C5671"/>
                    </a:solidFill>
                  </a:tcPr>
                </a:tc>
                <a:tc hMerge="1">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endParaRPr kumimoji="0" lang="en-US" sz="1400" b="1" i="0" u="none" strike="noStrike" kern="1200" cap="none" spc="0" normalizeH="0" baseline="0" noProof="0" dirty="0">
                        <a:ln>
                          <a:noFill/>
                        </a:ln>
                        <a:solidFill>
                          <a:prstClr val="white"/>
                        </a:solidFill>
                        <a:effectLst/>
                        <a:uLnTx/>
                        <a:uFillTx/>
                        <a:latin typeface="Libre Franklin" pitchFamily="2" charset="77"/>
                        <a:ea typeface="+mn-ea"/>
                        <a:cs typeface="+mn-cs"/>
                      </a:endParaRP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C5671"/>
                    </a:solidFill>
                  </a:tcPr>
                </a:tc>
                <a:tc hMerge="1">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endParaRPr kumimoji="0" lang="en-US" sz="1400" b="1" i="0" u="none" strike="noStrike" kern="1200" cap="none" spc="0" normalizeH="0" baseline="0" noProof="0" dirty="0">
                        <a:ln>
                          <a:noFill/>
                        </a:ln>
                        <a:solidFill>
                          <a:prstClr val="white"/>
                        </a:solidFill>
                        <a:effectLst/>
                        <a:uLnTx/>
                        <a:uFillTx/>
                        <a:latin typeface="Libre Franklin" pitchFamily="2" charset="77"/>
                        <a:ea typeface="+mn-ea"/>
                        <a:cs typeface="+mn-cs"/>
                      </a:endParaRP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C5671"/>
                    </a:solidFill>
                  </a:tcPr>
                </a:tc>
                <a:tc hMerge="1">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endParaRPr kumimoji="0" lang="en-US" sz="1400" b="1" i="0" u="none" strike="noStrike" kern="1200" cap="none" spc="0" normalizeH="0" baseline="0" noProof="0" dirty="0">
                        <a:ln>
                          <a:noFill/>
                        </a:ln>
                        <a:solidFill>
                          <a:prstClr val="white"/>
                        </a:solidFill>
                        <a:effectLst/>
                        <a:uLnTx/>
                        <a:uFillTx/>
                        <a:latin typeface="Libre Franklin" pitchFamily="2" charset="77"/>
                        <a:ea typeface="+mn-ea"/>
                        <a:cs typeface="+mn-cs"/>
                      </a:endParaRP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C5671"/>
                    </a:solidFill>
                  </a:tcPr>
                </a:tc>
                <a:extLst>
                  <a:ext uri="{0D108BD9-81ED-4DB2-BD59-A6C34878D82A}">
                    <a16:rowId xmlns:a16="http://schemas.microsoft.com/office/drawing/2014/main" val="3899944587"/>
                  </a:ext>
                </a:extLst>
              </a:tr>
              <a:tr h="2290503">
                <a:tc>
                  <a:txBody>
                    <a:bodyPr/>
                    <a:lstStyle/>
                    <a:p>
                      <a:pPr marL="0" marR="0" lvl="0" indent="0"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None/>
                        <a:tabLst/>
                        <a:defRPr/>
                      </a:pPr>
                      <a:r>
                        <a:rPr kumimoji="0" lang="en-CA" sz="1100" b="1"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Key Elements</a:t>
                      </a:r>
                      <a:r>
                        <a:rPr kumimoji="0" lang="en-CA" sz="11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 </a:t>
                      </a:r>
                    </a:p>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11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The First 30 days provide insight into the execution of the Playbook and setting the tone, monitoring compliance and assessing the effectiveness of the Protocols On-Site.</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None/>
                        <a:tabLst/>
                        <a:defRPr/>
                      </a:pPr>
                      <a:r>
                        <a:rPr kumimoji="0" lang="en-CA" sz="1100" b="1"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Mid-term</a:t>
                      </a:r>
                    </a:p>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11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After a baseline is set for Sites that are Re-Opening through a deep-cleaning and virtual/on-line training materials for all employees, the opening of the office and the next 30 days are for setting the tone and monitoring compliance to the Protocols presented. </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None/>
                        <a:tabLst/>
                        <a:defRPr/>
                      </a:pPr>
                      <a:r>
                        <a:rPr kumimoji="0" lang="en-CA" sz="1100" b="1"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Training – Continuous Review</a:t>
                      </a:r>
                    </a:p>
                    <a:p>
                      <a:pPr marL="171450" marR="0" lvl="0" indent="-171450"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11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All new employees must attend the mandatory Day 1 training and re-review the Training materials that were sent prior to their start date. Regular training updates must be provided to ensure all employees are kept current with modifications to the Playbook and changes to the timing and outlook for the provisions in the Playbook.</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None/>
                        <a:tabLst/>
                        <a:defRPr/>
                      </a:pPr>
                      <a:r>
                        <a:rPr kumimoji="0" lang="en-CA" sz="1100" b="1"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Monitoring, Compliance, Modifications </a:t>
                      </a:r>
                    </a:p>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11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The PRT, Site Leaders and Executive must continue to ensure and monitor compliance to the Guidelines and Protocols in the Playbook and discuss any changes and modifications to make the guidelines and protocols more effective for the safety of the employees.</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None/>
                        <a:tabLst/>
                        <a:defRPr/>
                      </a:pPr>
                      <a:r>
                        <a:rPr kumimoji="0" lang="en-CA" sz="1100" b="1"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Employee Survey – Feedback</a:t>
                      </a:r>
                    </a:p>
                    <a:p>
                      <a:pPr marL="171450" marR="0" lvl="0" indent="-171450"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11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Employee surveys will continue to gauge important feedback from the field. </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62110615"/>
                  </a:ext>
                </a:extLst>
              </a:tr>
            </a:tbl>
          </a:graphicData>
        </a:graphic>
      </p:graphicFrame>
    </p:spTree>
    <p:extLst>
      <p:ext uri="{BB962C8B-B14F-4D97-AF65-F5344CB8AC3E}">
        <p14:creationId xmlns:p14="http://schemas.microsoft.com/office/powerpoint/2010/main" val="409566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63382096-0401-134A-B19D-53D27573BBA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58167" y="593034"/>
            <a:ext cx="5479871" cy="5479871"/>
          </a:xfrm>
          <a:prstGeom prst="rect">
            <a:avLst/>
          </a:prstGeom>
        </p:spPr>
      </p:pic>
      <p:sp>
        <p:nvSpPr>
          <p:cNvPr id="5" name="Oval 4">
            <a:extLst>
              <a:ext uri="{FF2B5EF4-FFF2-40B4-BE49-F238E27FC236}">
                <a16:creationId xmlns:a16="http://schemas.microsoft.com/office/drawing/2014/main" id="{E3DAE79A-A411-9647-ADA8-A9417DD9D4F3}"/>
              </a:ext>
            </a:extLst>
          </p:cNvPr>
          <p:cNvSpPr/>
          <p:nvPr/>
        </p:nvSpPr>
        <p:spPr>
          <a:xfrm>
            <a:off x="877968" y="2242073"/>
            <a:ext cx="3113590" cy="31135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90000"/>
              </a:lnSpc>
              <a:spcAft>
                <a:spcPts val="800"/>
              </a:spcAft>
            </a:pPr>
            <a:endParaRPr lang="en-US" dirty="0">
              <a:solidFill>
                <a:srgbClr val="1C37AE"/>
              </a:solidFill>
              <a:latin typeface="PT Serif" panose="020A0603040505020204" pitchFamily="18" charset="77"/>
              <a:cs typeface="Times New Roman" panose="02020603050405020304" pitchFamily="18" charset="0"/>
            </a:endParaRPr>
          </a:p>
        </p:txBody>
      </p:sp>
      <p:sp>
        <p:nvSpPr>
          <p:cNvPr id="6" name="Title 3">
            <a:extLst>
              <a:ext uri="{FF2B5EF4-FFF2-40B4-BE49-F238E27FC236}">
                <a16:creationId xmlns:a16="http://schemas.microsoft.com/office/drawing/2014/main" id="{13E8D0F8-DBAE-CE4A-AAA7-2C24D87537FE}"/>
              </a:ext>
            </a:extLst>
          </p:cNvPr>
          <p:cNvSpPr txBox="1">
            <a:spLocks/>
          </p:cNvSpPr>
          <p:nvPr/>
        </p:nvSpPr>
        <p:spPr>
          <a:xfrm>
            <a:off x="522942" y="381999"/>
            <a:ext cx="10364452" cy="367301"/>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000" dirty="0">
                <a:solidFill>
                  <a:srgbClr val="3C5771"/>
                </a:solidFill>
                <a:latin typeface="Oswald" pitchFamily="2" charset="77"/>
              </a:rPr>
              <a:t>Disclaimer</a:t>
            </a:r>
          </a:p>
        </p:txBody>
      </p:sp>
      <p:sp>
        <p:nvSpPr>
          <p:cNvPr id="10" name="Rectangle 9">
            <a:extLst>
              <a:ext uri="{FF2B5EF4-FFF2-40B4-BE49-F238E27FC236}">
                <a16:creationId xmlns:a16="http://schemas.microsoft.com/office/drawing/2014/main" id="{EAA727CE-053A-BA47-98BD-B8E627E1AF16}"/>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PT Serif" panose="020A0603040505020204" pitchFamily="18" charset="77"/>
              </a:rPr>
              <a:t>RE-OPENING SAFELY: EXECUTIVE PRESENTATION</a:t>
            </a:r>
            <a:r>
              <a:rPr lang="en-CA" sz="1050" dirty="0">
                <a:solidFill>
                  <a:prstClr val="black"/>
                </a:solidFill>
                <a:latin typeface="PT Serif" panose="020A0603040505020204" pitchFamily="18" charset="77"/>
              </a:rPr>
              <a:t>   </a:t>
            </a:r>
            <a:r>
              <a:rPr lang="en-CA" sz="1050" dirty="0">
                <a:solidFill>
                  <a:srgbClr val="1C37AE"/>
                </a:solidFill>
                <a:latin typeface="PT Serif" panose="020A0603040505020204" pitchFamily="18" charset="77"/>
              </a:rPr>
              <a:t>|</a:t>
            </a:r>
            <a:r>
              <a:rPr lang="en-CA" sz="1050" dirty="0">
                <a:solidFill>
                  <a:srgbClr val="71A2CC"/>
                </a:solidFill>
                <a:latin typeface="PT Serif" panose="020A0603040505020204" pitchFamily="18" charset="77"/>
              </a:rPr>
              <a:t> </a:t>
            </a:r>
            <a:r>
              <a:rPr lang="en-CA" sz="1050" dirty="0">
                <a:solidFill>
                  <a:prstClr val="black"/>
                </a:solidFill>
                <a:latin typeface="PT Serif" panose="020A0603040505020204" pitchFamily="18" charset="77"/>
              </a:rPr>
              <a:t>  </a:t>
            </a:r>
            <a:fld id="{D1DAF3AA-04D9-F44C-BB4D-BA93A1B71072}" type="slidenum">
              <a:rPr lang="en-CA" sz="1050" dirty="0">
                <a:solidFill>
                  <a:prstClr val="black"/>
                </a:solidFill>
                <a:latin typeface="PT Serif" panose="020A0603040505020204" pitchFamily="18" charset="77"/>
              </a:rPr>
              <a:pPr algn="r"/>
              <a:t>2</a:t>
            </a:fld>
            <a:r>
              <a:rPr lang="en-CA" sz="1050" dirty="0">
                <a:solidFill>
                  <a:prstClr val="black"/>
                </a:solidFill>
                <a:latin typeface="PT Serif" panose="020A0603040505020204" pitchFamily="18" charset="77"/>
              </a:rPr>
              <a:t>  </a:t>
            </a:r>
            <a:endParaRPr lang="en-US" sz="1050">
              <a:latin typeface="PT Serif" panose="020A0603040505020204" pitchFamily="18" charset="77"/>
            </a:endParaRPr>
          </a:p>
        </p:txBody>
      </p:sp>
      <p:pic>
        <p:nvPicPr>
          <p:cNvPr id="11" name="Picture 10">
            <a:extLst>
              <a:ext uri="{FF2B5EF4-FFF2-40B4-BE49-F238E27FC236}">
                <a16:creationId xmlns:a16="http://schemas.microsoft.com/office/drawing/2014/main" id="{282E994E-8332-444B-85A0-66CE132DBCF7}"/>
              </a:ext>
            </a:extLst>
          </p:cNvPr>
          <p:cNvPicPr>
            <a:picLocks noChangeAspect="1"/>
          </p:cNvPicPr>
          <p:nvPr/>
        </p:nvPicPr>
        <p:blipFill>
          <a:blip r:embed="rId4"/>
          <a:stretch>
            <a:fillRect/>
          </a:stretch>
        </p:blipFill>
        <p:spPr>
          <a:xfrm>
            <a:off x="11277576" y="172695"/>
            <a:ext cx="914424" cy="815184"/>
          </a:xfrm>
          <a:prstGeom prst="rect">
            <a:avLst/>
          </a:prstGeom>
        </p:spPr>
      </p:pic>
      <p:pic>
        <p:nvPicPr>
          <p:cNvPr id="13" name="Graphic 12">
            <a:extLst>
              <a:ext uri="{FF2B5EF4-FFF2-40B4-BE49-F238E27FC236}">
                <a16:creationId xmlns:a16="http://schemas.microsoft.com/office/drawing/2014/main" id="{1F4A45DF-4A0F-2A4D-B800-26D882D493A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53705" y="2823326"/>
            <a:ext cx="968569" cy="993313"/>
          </a:xfrm>
          <a:prstGeom prst="rect">
            <a:avLst/>
          </a:prstGeom>
        </p:spPr>
      </p:pic>
      <p:sp>
        <p:nvSpPr>
          <p:cNvPr id="14" name="TextBox 13">
            <a:extLst>
              <a:ext uri="{FF2B5EF4-FFF2-40B4-BE49-F238E27FC236}">
                <a16:creationId xmlns:a16="http://schemas.microsoft.com/office/drawing/2014/main" id="{0D02FADB-2933-DA49-845B-871C480EFBAB}"/>
              </a:ext>
            </a:extLst>
          </p:cNvPr>
          <p:cNvSpPr txBox="1"/>
          <p:nvPr/>
        </p:nvSpPr>
        <p:spPr>
          <a:xfrm>
            <a:off x="522942" y="1242491"/>
            <a:ext cx="4952810" cy="4373017"/>
          </a:xfrm>
          <a:prstGeom prst="rect">
            <a:avLst/>
          </a:prstGeom>
        </p:spPr>
        <p:txBody>
          <a:bodyPr vert="horz" lIns="121920" tIns="60960" rIns="121920" bIns="60960" rtlCol="0" anchor="ctr">
            <a:noAutofit/>
          </a:bodyPr>
          <a:lstStyle/>
          <a:p>
            <a:pPr>
              <a:lnSpc>
                <a:spcPct val="110000"/>
              </a:lnSpc>
            </a:pPr>
            <a:r>
              <a:rPr lang="en-CA" sz="800" dirty="0">
                <a:latin typeface="Libre Franklin" pitchFamily="2" charset="77"/>
              </a:rPr>
              <a:t>The content of this Re-Opening Safely Playbook Summary Presentation (hereinafter referred to as the “Playbook”) is provided for general information purposes. The content should not be considered as legal, consulting or any other professional advice. This Playbook is to be understood as a guideline on what to consider when re-opening a workplace during the COVID-19 pandemic. The health and safety of workers is our number one priority and our hope in sharing this information is that it may be of assistance to our collective colleagues and partner businesses. </a:t>
            </a:r>
          </a:p>
          <a:p>
            <a:pPr>
              <a:lnSpc>
                <a:spcPct val="110000"/>
              </a:lnSpc>
            </a:pPr>
            <a:r>
              <a:rPr lang="en-CA" sz="800" dirty="0">
                <a:latin typeface="Libre Franklin" pitchFamily="2" charset="77"/>
              </a:rPr>
              <a:t> </a:t>
            </a:r>
          </a:p>
          <a:p>
            <a:pPr>
              <a:lnSpc>
                <a:spcPct val="110000"/>
              </a:lnSpc>
            </a:pPr>
            <a:r>
              <a:rPr lang="en-CA" sz="800" dirty="0">
                <a:latin typeface="Libre Franklin" pitchFamily="2" charset="77"/>
              </a:rPr>
              <a:t>Please be advised that some or all of the information contained in this document may not be applicable to some businesses or workplaces. We strongly recommend that before implementing any of the ideas contained herein you carefully evaluate and consult with outside legal counsel familiar with your organization’s particular factual situation regarding the legality, applicability and potential efficacy of this information in your place of business before making any decisions. </a:t>
            </a:r>
          </a:p>
          <a:p>
            <a:pPr>
              <a:lnSpc>
                <a:spcPct val="110000"/>
              </a:lnSpc>
            </a:pPr>
            <a:r>
              <a:rPr lang="en-CA" sz="800" dirty="0">
                <a:latin typeface="Libre Franklin" pitchFamily="2" charset="77"/>
              </a:rPr>
              <a:t> </a:t>
            </a:r>
          </a:p>
          <a:p>
            <a:pPr>
              <a:lnSpc>
                <a:spcPct val="110000"/>
              </a:lnSpc>
            </a:pPr>
            <a:r>
              <a:rPr lang="en-CA" sz="800" dirty="0">
                <a:latin typeface="Libre Franklin" pitchFamily="2" charset="77"/>
              </a:rPr>
              <a:t>Akash Kapoor Advisors Inc. assumes no responsibility or liability for any errors or omissions in the content of the Playbook and for any unwanted or unintended consequences arising out of or related to the adoption, or decision not to adopt, any of the practices or procedures contained in the Playbook. </a:t>
            </a:r>
          </a:p>
          <a:p>
            <a:pPr>
              <a:lnSpc>
                <a:spcPct val="110000"/>
              </a:lnSpc>
            </a:pPr>
            <a:r>
              <a:rPr lang="en-CA" sz="800" dirty="0">
                <a:latin typeface="Libre Franklin" pitchFamily="2" charset="77"/>
              </a:rPr>
              <a:t> </a:t>
            </a:r>
          </a:p>
          <a:p>
            <a:pPr>
              <a:lnSpc>
                <a:spcPct val="110000"/>
              </a:lnSpc>
            </a:pPr>
            <a:r>
              <a:rPr lang="en-CA" sz="800" dirty="0">
                <a:latin typeface="Libre Franklin" pitchFamily="2" charset="77"/>
              </a:rPr>
              <a:t>This Playbook is to be used as a corporate and recommended practice guideline and aligns with the applicable authorities such as the Public Health Agency of Canada and the World Health Organization (WHO) recommendations to the greatest extent possible. </a:t>
            </a:r>
          </a:p>
          <a:p>
            <a:pPr>
              <a:lnSpc>
                <a:spcPct val="110000"/>
              </a:lnSpc>
            </a:pPr>
            <a:r>
              <a:rPr lang="en-CA" sz="800" dirty="0">
                <a:latin typeface="Libre Franklin" pitchFamily="2" charset="77"/>
              </a:rPr>
              <a:t> </a:t>
            </a:r>
          </a:p>
          <a:p>
            <a:pPr>
              <a:lnSpc>
                <a:spcPct val="110000"/>
              </a:lnSpc>
            </a:pPr>
            <a:r>
              <a:rPr lang="en-CA" sz="800" dirty="0">
                <a:latin typeface="Libre Franklin" pitchFamily="2" charset="77"/>
              </a:rPr>
              <a:t>The Playbook is a working document and will be updated on a best efforts basis from time to time to reflect changes in directives and to include new recommended practices as they become available given the fluidity of this situation. While we have made every attempt to ensure the information contained in the Playbook has been obtained from reliable sources, all information in the Playbook is provided “as is,” with no guarantee of completeness, accuracy, timeliness or of the results obtained from the use of this information, and without warranty of any kind, express or implied, including, but not limited to warranties of performance, merchantability and fitness for a particular purpose.</a:t>
            </a:r>
          </a:p>
          <a:p>
            <a:pPr>
              <a:lnSpc>
                <a:spcPct val="110000"/>
              </a:lnSpc>
            </a:pPr>
            <a:r>
              <a:rPr lang="en-CA" sz="800" dirty="0">
                <a:latin typeface="Libre Franklin" pitchFamily="2" charset="77"/>
              </a:rPr>
              <a:t> </a:t>
            </a:r>
          </a:p>
          <a:p>
            <a:pPr>
              <a:lnSpc>
                <a:spcPct val="110000"/>
              </a:lnSpc>
            </a:pPr>
            <a:r>
              <a:rPr lang="en-CA" sz="800" dirty="0">
                <a:latin typeface="Libre Franklin" pitchFamily="2" charset="77"/>
              </a:rPr>
              <a:t>This Playbook provides general recommendations for use in most workplaces. Due to circumstances that may be unique to a particular workplace, there may be some situations in which a workplace will require accommodation(s) to implement the recommendations of the Playbook. Such accommodations may need to be authorised by management or the organization’s Health and Safety committee if applicable. </a:t>
            </a:r>
          </a:p>
        </p:txBody>
      </p:sp>
    </p:spTree>
    <p:extLst>
      <p:ext uri="{BB962C8B-B14F-4D97-AF65-F5344CB8AC3E}">
        <p14:creationId xmlns:p14="http://schemas.microsoft.com/office/powerpoint/2010/main" val="16247345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E3DAE79A-A411-9647-ADA8-A9417DD9D4F3}"/>
              </a:ext>
            </a:extLst>
          </p:cNvPr>
          <p:cNvSpPr/>
          <p:nvPr/>
        </p:nvSpPr>
        <p:spPr>
          <a:xfrm>
            <a:off x="877968" y="2242073"/>
            <a:ext cx="3113590" cy="31135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90000"/>
              </a:lnSpc>
              <a:spcAft>
                <a:spcPts val="800"/>
              </a:spcAft>
            </a:pPr>
            <a:endParaRPr lang="en-US" dirty="0">
              <a:solidFill>
                <a:srgbClr val="1C37AE"/>
              </a:solidFill>
              <a:latin typeface="PT Serif" panose="020A0603040505020204" pitchFamily="18" charset="77"/>
              <a:cs typeface="Times New Roman" panose="02020603050405020304" pitchFamily="18" charset="0"/>
            </a:endParaRPr>
          </a:p>
        </p:txBody>
      </p:sp>
      <p:sp>
        <p:nvSpPr>
          <p:cNvPr id="6" name="Title 3">
            <a:extLst>
              <a:ext uri="{FF2B5EF4-FFF2-40B4-BE49-F238E27FC236}">
                <a16:creationId xmlns:a16="http://schemas.microsoft.com/office/drawing/2014/main" id="{13E8D0F8-DBAE-CE4A-AAA7-2C24D87537FE}"/>
              </a:ext>
            </a:extLst>
          </p:cNvPr>
          <p:cNvSpPr txBox="1">
            <a:spLocks/>
          </p:cNvSpPr>
          <p:nvPr/>
        </p:nvSpPr>
        <p:spPr>
          <a:xfrm>
            <a:off x="522942" y="381999"/>
            <a:ext cx="10364452" cy="955733"/>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000" dirty="0">
                <a:solidFill>
                  <a:srgbClr val="3C5771"/>
                </a:solidFill>
                <a:latin typeface="Oswald" pitchFamily="2" charset="77"/>
              </a:rPr>
              <a:t>Re-Opening Safely – Timelines</a:t>
            </a:r>
          </a:p>
        </p:txBody>
      </p:sp>
      <p:sp>
        <p:nvSpPr>
          <p:cNvPr id="10" name="Rectangle 9">
            <a:extLst>
              <a:ext uri="{FF2B5EF4-FFF2-40B4-BE49-F238E27FC236}">
                <a16:creationId xmlns:a16="http://schemas.microsoft.com/office/drawing/2014/main" id="{EAA727CE-053A-BA47-98BD-B8E627E1AF16}"/>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PT Serif" panose="020A0603040505020204" pitchFamily="18" charset="77"/>
              </a:rPr>
              <a:t>RE-OPENING SAFELY: EXECUTIVE PRESENTATION</a:t>
            </a:r>
            <a:r>
              <a:rPr lang="en-CA" sz="1050" dirty="0">
                <a:solidFill>
                  <a:prstClr val="black"/>
                </a:solidFill>
                <a:latin typeface="PT Serif" panose="020A0603040505020204" pitchFamily="18" charset="77"/>
              </a:rPr>
              <a:t>   </a:t>
            </a:r>
            <a:r>
              <a:rPr lang="en-CA" sz="1050" dirty="0">
                <a:solidFill>
                  <a:srgbClr val="1C37AE"/>
                </a:solidFill>
                <a:latin typeface="PT Serif" panose="020A0603040505020204" pitchFamily="18" charset="77"/>
              </a:rPr>
              <a:t>|</a:t>
            </a:r>
            <a:r>
              <a:rPr lang="en-CA" sz="1050" dirty="0">
                <a:solidFill>
                  <a:srgbClr val="71A2CC"/>
                </a:solidFill>
                <a:latin typeface="PT Serif" panose="020A0603040505020204" pitchFamily="18" charset="77"/>
              </a:rPr>
              <a:t> </a:t>
            </a:r>
            <a:r>
              <a:rPr lang="en-CA" sz="1050" dirty="0">
                <a:solidFill>
                  <a:prstClr val="black"/>
                </a:solidFill>
                <a:latin typeface="PT Serif" panose="020A0603040505020204" pitchFamily="18" charset="77"/>
              </a:rPr>
              <a:t>  </a:t>
            </a:r>
            <a:fld id="{D1DAF3AA-04D9-F44C-BB4D-BA93A1B71072}" type="slidenum">
              <a:rPr lang="en-CA" sz="1050" dirty="0">
                <a:solidFill>
                  <a:prstClr val="black"/>
                </a:solidFill>
                <a:latin typeface="PT Serif" panose="020A0603040505020204" pitchFamily="18" charset="77"/>
              </a:rPr>
              <a:pPr algn="r"/>
              <a:t>20</a:t>
            </a:fld>
            <a:r>
              <a:rPr lang="en-CA" sz="1050" dirty="0">
                <a:solidFill>
                  <a:prstClr val="black"/>
                </a:solidFill>
                <a:latin typeface="PT Serif" panose="020A0603040505020204" pitchFamily="18" charset="77"/>
              </a:rPr>
              <a:t>  </a:t>
            </a:r>
            <a:endParaRPr lang="en-US" sz="1050">
              <a:latin typeface="PT Serif" panose="020A0603040505020204" pitchFamily="18" charset="77"/>
            </a:endParaRPr>
          </a:p>
        </p:txBody>
      </p:sp>
      <p:sp>
        <p:nvSpPr>
          <p:cNvPr id="22" name="Title 3">
            <a:extLst>
              <a:ext uri="{FF2B5EF4-FFF2-40B4-BE49-F238E27FC236}">
                <a16:creationId xmlns:a16="http://schemas.microsoft.com/office/drawing/2014/main" id="{29A7C208-8029-3049-B2D8-9D327680782B}"/>
              </a:ext>
            </a:extLst>
          </p:cNvPr>
          <p:cNvSpPr txBox="1">
            <a:spLocks/>
          </p:cNvSpPr>
          <p:nvPr/>
        </p:nvSpPr>
        <p:spPr>
          <a:xfrm>
            <a:off x="612775" y="869270"/>
            <a:ext cx="10935757" cy="276949"/>
          </a:xfrm>
          <a:prstGeom prst="rect">
            <a:avLst/>
          </a:prstGeom>
        </p:spPr>
        <p:txBody>
          <a:bodyPr lIns="0" tIns="0" rIns="0" bIns="0">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1600" dirty="0">
                <a:latin typeface="PT Serif" panose="020A0603040505020204" pitchFamily="18" charset="77"/>
              </a:rPr>
              <a:t> </a:t>
            </a:r>
          </a:p>
        </p:txBody>
      </p:sp>
      <p:pic>
        <p:nvPicPr>
          <p:cNvPr id="11" name="Picture 10">
            <a:extLst>
              <a:ext uri="{FF2B5EF4-FFF2-40B4-BE49-F238E27FC236}">
                <a16:creationId xmlns:a16="http://schemas.microsoft.com/office/drawing/2014/main" id="{282E994E-8332-444B-85A0-66CE132DBCF7}"/>
              </a:ext>
            </a:extLst>
          </p:cNvPr>
          <p:cNvPicPr>
            <a:picLocks noChangeAspect="1"/>
          </p:cNvPicPr>
          <p:nvPr/>
        </p:nvPicPr>
        <p:blipFill>
          <a:blip r:embed="rId2"/>
          <a:stretch>
            <a:fillRect/>
          </a:stretch>
        </p:blipFill>
        <p:spPr>
          <a:xfrm>
            <a:off x="11277576" y="172695"/>
            <a:ext cx="914424" cy="815184"/>
          </a:xfrm>
          <a:prstGeom prst="rect">
            <a:avLst/>
          </a:prstGeom>
        </p:spPr>
      </p:pic>
      <p:pic>
        <p:nvPicPr>
          <p:cNvPr id="8" name="Graphic 7">
            <a:extLst>
              <a:ext uri="{FF2B5EF4-FFF2-40B4-BE49-F238E27FC236}">
                <a16:creationId xmlns:a16="http://schemas.microsoft.com/office/drawing/2014/main" id="{85031696-7E4C-6842-9CA4-F999650BA62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11297" y="688129"/>
            <a:ext cx="6084527" cy="6084527"/>
          </a:xfrm>
          <a:prstGeom prst="rect">
            <a:avLst/>
          </a:prstGeom>
        </p:spPr>
      </p:pic>
      <p:graphicFrame>
        <p:nvGraphicFramePr>
          <p:cNvPr id="12" name="Table 11">
            <a:extLst>
              <a:ext uri="{FF2B5EF4-FFF2-40B4-BE49-F238E27FC236}">
                <a16:creationId xmlns:a16="http://schemas.microsoft.com/office/drawing/2014/main" id="{DE97B00B-DCB0-2940-A799-49601B964A23}"/>
              </a:ext>
            </a:extLst>
          </p:cNvPr>
          <p:cNvGraphicFramePr>
            <a:graphicFrameLocks noGrp="1"/>
          </p:cNvGraphicFramePr>
          <p:nvPr>
            <p:extLst>
              <p:ext uri="{D42A27DB-BD31-4B8C-83A1-F6EECF244321}">
                <p14:modId xmlns:p14="http://schemas.microsoft.com/office/powerpoint/2010/main" val="1701612894"/>
              </p:ext>
            </p:extLst>
          </p:nvPr>
        </p:nvGraphicFramePr>
        <p:xfrm>
          <a:off x="605833" y="1628775"/>
          <a:ext cx="10962280" cy="3547020"/>
        </p:xfrm>
        <a:graphic>
          <a:graphicData uri="http://schemas.openxmlformats.org/drawingml/2006/table">
            <a:tbl>
              <a:tblPr firstRow="1" bandRow="1">
                <a:tableStyleId>{5C22544A-7EE6-4342-B048-85BDC9FD1C3A}</a:tableStyleId>
              </a:tblPr>
              <a:tblGrid>
                <a:gridCol w="2740570">
                  <a:extLst>
                    <a:ext uri="{9D8B030D-6E8A-4147-A177-3AD203B41FA5}">
                      <a16:colId xmlns:a16="http://schemas.microsoft.com/office/drawing/2014/main" val="684819506"/>
                    </a:ext>
                  </a:extLst>
                </a:gridCol>
                <a:gridCol w="2740570">
                  <a:extLst>
                    <a:ext uri="{9D8B030D-6E8A-4147-A177-3AD203B41FA5}">
                      <a16:colId xmlns:a16="http://schemas.microsoft.com/office/drawing/2014/main" val="879889853"/>
                    </a:ext>
                  </a:extLst>
                </a:gridCol>
                <a:gridCol w="2740570">
                  <a:extLst>
                    <a:ext uri="{9D8B030D-6E8A-4147-A177-3AD203B41FA5}">
                      <a16:colId xmlns:a16="http://schemas.microsoft.com/office/drawing/2014/main" val="2704666477"/>
                    </a:ext>
                  </a:extLst>
                </a:gridCol>
                <a:gridCol w="2740570">
                  <a:extLst>
                    <a:ext uri="{9D8B030D-6E8A-4147-A177-3AD203B41FA5}">
                      <a16:colId xmlns:a16="http://schemas.microsoft.com/office/drawing/2014/main" val="2761835716"/>
                    </a:ext>
                  </a:extLst>
                </a:gridCol>
              </a:tblGrid>
              <a:tr h="458079">
                <a:tc gridSpan="4">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US" sz="1400" b="1" i="0" u="none" strike="noStrike" kern="1200" cap="none" spc="0" normalizeH="0" baseline="0" noProof="0" dirty="0">
                          <a:ln>
                            <a:noFill/>
                          </a:ln>
                          <a:solidFill>
                            <a:prstClr val="white"/>
                          </a:solidFill>
                          <a:effectLst/>
                          <a:uLnTx/>
                          <a:uFillTx/>
                          <a:latin typeface="Libre Franklin" pitchFamily="2" charset="77"/>
                          <a:ea typeface="+mn-ea"/>
                          <a:cs typeface="+mn-cs"/>
                        </a:rPr>
                        <a:t>The Next 90 Days and Beyond </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C5671"/>
                    </a:solidFill>
                  </a:tcPr>
                </a:tc>
                <a:tc hMerge="1">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endParaRPr kumimoji="0" lang="en-US" sz="1400" b="1" i="0" u="none" strike="noStrike" kern="1200" cap="none" spc="0" normalizeH="0" baseline="0" noProof="0" dirty="0">
                        <a:ln>
                          <a:noFill/>
                        </a:ln>
                        <a:solidFill>
                          <a:prstClr val="white"/>
                        </a:solidFill>
                        <a:effectLst/>
                        <a:uLnTx/>
                        <a:uFillTx/>
                        <a:latin typeface="Libre Franklin" pitchFamily="2" charset="77"/>
                        <a:ea typeface="+mn-ea"/>
                        <a:cs typeface="+mn-cs"/>
                      </a:endParaRP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C5671"/>
                    </a:solidFill>
                  </a:tcPr>
                </a:tc>
                <a:tc hMerge="1">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endParaRPr kumimoji="0" lang="en-US" sz="1400" b="1" i="0" u="none" strike="noStrike" kern="1200" cap="none" spc="0" normalizeH="0" baseline="0" noProof="0" dirty="0">
                        <a:ln>
                          <a:noFill/>
                        </a:ln>
                        <a:solidFill>
                          <a:prstClr val="white"/>
                        </a:solidFill>
                        <a:effectLst/>
                        <a:uLnTx/>
                        <a:uFillTx/>
                        <a:latin typeface="Libre Franklin" pitchFamily="2" charset="77"/>
                        <a:ea typeface="+mn-ea"/>
                        <a:cs typeface="+mn-cs"/>
                      </a:endParaRP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C5671"/>
                    </a:solidFill>
                  </a:tcPr>
                </a:tc>
                <a:tc hMerge="1">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endParaRPr kumimoji="0" lang="en-US" sz="1400" b="1" i="0" u="none" strike="noStrike" kern="1200" cap="none" spc="0" normalizeH="0" baseline="0" noProof="0" dirty="0">
                        <a:ln>
                          <a:noFill/>
                        </a:ln>
                        <a:solidFill>
                          <a:prstClr val="white"/>
                        </a:solidFill>
                        <a:effectLst/>
                        <a:uLnTx/>
                        <a:uFillTx/>
                        <a:latin typeface="Libre Franklin" pitchFamily="2" charset="77"/>
                        <a:ea typeface="+mn-ea"/>
                        <a:cs typeface="+mn-cs"/>
                      </a:endParaRP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C5671"/>
                    </a:solidFill>
                  </a:tcPr>
                </a:tc>
                <a:extLst>
                  <a:ext uri="{0D108BD9-81ED-4DB2-BD59-A6C34878D82A}">
                    <a16:rowId xmlns:a16="http://schemas.microsoft.com/office/drawing/2014/main" val="3899944587"/>
                  </a:ext>
                </a:extLst>
              </a:tr>
              <a:tr h="2290503">
                <a:tc>
                  <a:txBody>
                    <a:bodyPr/>
                    <a:lstStyle/>
                    <a:p>
                      <a:pPr marL="0" marR="0" lvl="0" indent="0"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None/>
                        <a:tabLst/>
                        <a:defRPr/>
                      </a:pPr>
                      <a:r>
                        <a:rPr kumimoji="0" lang="en-CA" sz="1100" b="1"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Key Elements</a:t>
                      </a:r>
                      <a:r>
                        <a:rPr kumimoji="0" lang="en-CA" sz="11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 </a:t>
                      </a:r>
                    </a:p>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11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The next 90 days and beyond provides the rationale for systematic and long-term changes to the business from the Pandemic.</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None/>
                        <a:tabLst/>
                        <a:defRPr/>
                      </a:pPr>
                      <a:r>
                        <a:rPr kumimoji="0" lang="en-CA" sz="1100" b="1"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Long-term: Re-assess the External Environment (Continue every 30 days thereafter)</a:t>
                      </a:r>
                    </a:p>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11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As execution and monitoring to the Protocols and Guidelines in the Playbook continues, the longer-term outlook must provide for monitoring of local regulation, changes to the pandemic response and the business strategy.</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None/>
                        <a:tabLst/>
                        <a:defRPr/>
                      </a:pPr>
                      <a:r>
                        <a:rPr kumimoji="0" lang="en-CA" sz="1100" b="1"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On-going Monitoring, Compliance, Modifications (Continue every 30 days thereafter)</a:t>
                      </a:r>
                    </a:p>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11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As in the first 30 days, the PRT, Site Leaders and Executive must continue to ensure and monitor compliance to the Guidelines and Protocols in the Playbook and discuss any changes and modifications to make the guidelines and protocols more effective for the safety of the employees, taking into the account the External environment.</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None/>
                        <a:tabLst/>
                        <a:defRPr/>
                      </a:pPr>
                      <a:r>
                        <a:rPr kumimoji="0" lang="en-CA" sz="1100" b="1"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Employee Survey – Feedback</a:t>
                      </a:r>
                      <a:br>
                        <a:rPr kumimoji="0" lang="en-CA" sz="1100" b="1"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br>
                      <a:r>
                        <a:rPr kumimoji="0" lang="en-CA" sz="1100" b="1"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(Continue every 30 days thereafter)</a:t>
                      </a:r>
                    </a:p>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11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Employee surveys continue to gauge important feedback that can guide the PRT and Executive Teams in their analysis of all aspects of the business as it relates to Pandemic Planning, Analysis and Execution.</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62110615"/>
                  </a:ext>
                </a:extLst>
              </a:tr>
            </a:tbl>
          </a:graphicData>
        </a:graphic>
      </p:graphicFrame>
    </p:spTree>
    <p:extLst>
      <p:ext uri="{BB962C8B-B14F-4D97-AF65-F5344CB8AC3E}">
        <p14:creationId xmlns:p14="http://schemas.microsoft.com/office/powerpoint/2010/main" val="3150968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E3DAE79A-A411-9647-ADA8-A9417DD9D4F3}"/>
              </a:ext>
            </a:extLst>
          </p:cNvPr>
          <p:cNvSpPr/>
          <p:nvPr/>
        </p:nvSpPr>
        <p:spPr>
          <a:xfrm>
            <a:off x="877968" y="2242073"/>
            <a:ext cx="3113590" cy="31135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90000"/>
              </a:lnSpc>
              <a:spcAft>
                <a:spcPts val="800"/>
              </a:spcAft>
            </a:pPr>
            <a:endParaRPr lang="en-US" dirty="0">
              <a:solidFill>
                <a:srgbClr val="1C37AE"/>
              </a:solidFill>
              <a:latin typeface="PT Serif" panose="020A0603040505020204" pitchFamily="18" charset="77"/>
              <a:cs typeface="Times New Roman" panose="02020603050405020304" pitchFamily="18" charset="0"/>
            </a:endParaRPr>
          </a:p>
        </p:txBody>
      </p:sp>
      <p:sp>
        <p:nvSpPr>
          <p:cNvPr id="10" name="Rectangle 9">
            <a:extLst>
              <a:ext uri="{FF2B5EF4-FFF2-40B4-BE49-F238E27FC236}">
                <a16:creationId xmlns:a16="http://schemas.microsoft.com/office/drawing/2014/main" id="{EAA727CE-053A-BA47-98BD-B8E627E1AF16}"/>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PT Serif" panose="020A0603040505020204" pitchFamily="18" charset="77"/>
              </a:rPr>
              <a:t>RE-OPENING SAFELY: EXECUTIVE PRESENTATION</a:t>
            </a:r>
            <a:r>
              <a:rPr lang="en-CA" sz="1050" dirty="0">
                <a:solidFill>
                  <a:prstClr val="black"/>
                </a:solidFill>
                <a:latin typeface="PT Serif" panose="020A0603040505020204" pitchFamily="18" charset="77"/>
              </a:rPr>
              <a:t>   </a:t>
            </a:r>
            <a:r>
              <a:rPr lang="en-CA" sz="1050" dirty="0">
                <a:solidFill>
                  <a:srgbClr val="1C37AE"/>
                </a:solidFill>
                <a:latin typeface="PT Serif" panose="020A0603040505020204" pitchFamily="18" charset="77"/>
              </a:rPr>
              <a:t>|</a:t>
            </a:r>
            <a:r>
              <a:rPr lang="en-CA" sz="1050" dirty="0">
                <a:solidFill>
                  <a:srgbClr val="71A2CC"/>
                </a:solidFill>
                <a:latin typeface="PT Serif" panose="020A0603040505020204" pitchFamily="18" charset="77"/>
              </a:rPr>
              <a:t> </a:t>
            </a:r>
            <a:r>
              <a:rPr lang="en-CA" sz="1050" dirty="0">
                <a:solidFill>
                  <a:prstClr val="black"/>
                </a:solidFill>
                <a:latin typeface="PT Serif" panose="020A0603040505020204" pitchFamily="18" charset="77"/>
              </a:rPr>
              <a:t>  </a:t>
            </a:r>
            <a:fld id="{D1DAF3AA-04D9-F44C-BB4D-BA93A1B71072}" type="slidenum">
              <a:rPr lang="en-CA" sz="1050" dirty="0">
                <a:solidFill>
                  <a:prstClr val="black"/>
                </a:solidFill>
                <a:latin typeface="PT Serif" panose="020A0603040505020204" pitchFamily="18" charset="77"/>
              </a:rPr>
              <a:pPr algn="r"/>
              <a:t>21</a:t>
            </a:fld>
            <a:r>
              <a:rPr lang="en-CA" sz="1050" dirty="0">
                <a:solidFill>
                  <a:prstClr val="black"/>
                </a:solidFill>
                <a:latin typeface="PT Serif" panose="020A0603040505020204" pitchFamily="18" charset="77"/>
              </a:rPr>
              <a:t>  </a:t>
            </a:r>
            <a:endParaRPr lang="en-US" sz="1050" dirty="0">
              <a:latin typeface="PT Serif" panose="020A0603040505020204" pitchFamily="18" charset="77"/>
            </a:endParaRPr>
          </a:p>
        </p:txBody>
      </p:sp>
      <p:sp>
        <p:nvSpPr>
          <p:cNvPr id="22" name="Title 3">
            <a:extLst>
              <a:ext uri="{FF2B5EF4-FFF2-40B4-BE49-F238E27FC236}">
                <a16:creationId xmlns:a16="http://schemas.microsoft.com/office/drawing/2014/main" id="{29A7C208-8029-3049-B2D8-9D327680782B}"/>
              </a:ext>
            </a:extLst>
          </p:cNvPr>
          <p:cNvSpPr txBox="1">
            <a:spLocks/>
          </p:cNvSpPr>
          <p:nvPr/>
        </p:nvSpPr>
        <p:spPr>
          <a:xfrm>
            <a:off x="612775" y="869270"/>
            <a:ext cx="10935757" cy="276949"/>
          </a:xfrm>
          <a:prstGeom prst="rect">
            <a:avLst/>
          </a:prstGeom>
        </p:spPr>
        <p:txBody>
          <a:bodyPr lIns="0" tIns="0" rIns="0" bIns="0">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1600" dirty="0">
                <a:latin typeface="PT Serif" panose="020A0603040505020204" pitchFamily="18" charset="77"/>
              </a:rPr>
              <a:t> </a:t>
            </a:r>
          </a:p>
        </p:txBody>
      </p:sp>
      <p:sp>
        <p:nvSpPr>
          <p:cNvPr id="12" name="Title 3">
            <a:extLst>
              <a:ext uri="{FF2B5EF4-FFF2-40B4-BE49-F238E27FC236}">
                <a16:creationId xmlns:a16="http://schemas.microsoft.com/office/drawing/2014/main" id="{1ADBF67E-E78A-CB4F-AEE2-CFFD2C8031FB}"/>
              </a:ext>
            </a:extLst>
          </p:cNvPr>
          <p:cNvSpPr txBox="1">
            <a:spLocks/>
          </p:cNvSpPr>
          <p:nvPr/>
        </p:nvSpPr>
        <p:spPr>
          <a:xfrm>
            <a:off x="522942" y="381999"/>
            <a:ext cx="10364452" cy="955733"/>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000" dirty="0">
                <a:solidFill>
                  <a:srgbClr val="3C5771"/>
                </a:solidFill>
                <a:latin typeface="Oswald" pitchFamily="2" charset="77"/>
              </a:rPr>
              <a:t>Re-Opening Safely – PLAYBOOK Overview</a:t>
            </a:r>
          </a:p>
        </p:txBody>
      </p:sp>
      <p:sp>
        <p:nvSpPr>
          <p:cNvPr id="13" name="Rectangle 12">
            <a:extLst>
              <a:ext uri="{FF2B5EF4-FFF2-40B4-BE49-F238E27FC236}">
                <a16:creationId xmlns:a16="http://schemas.microsoft.com/office/drawing/2014/main" id="{80C2DB12-DD07-AD4D-8668-C3BB611DC00E}"/>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PT Serif" panose="020A0603040505020204" pitchFamily="18" charset="77"/>
              </a:rPr>
              <a:t>RE-OPENING SAFELY: EXECUTIVE PRESENTATION</a:t>
            </a:r>
            <a:r>
              <a:rPr lang="en-CA" sz="1050" dirty="0">
                <a:solidFill>
                  <a:prstClr val="black"/>
                </a:solidFill>
                <a:latin typeface="PT Serif" panose="020A0603040505020204" pitchFamily="18" charset="77"/>
              </a:rPr>
              <a:t>   </a:t>
            </a:r>
            <a:r>
              <a:rPr lang="en-CA" sz="1050" dirty="0">
                <a:solidFill>
                  <a:srgbClr val="1C37AE"/>
                </a:solidFill>
                <a:latin typeface="PT Serif" panose="020A0603040505020204" pitchFamily="18" charset="77"/>
              </a:rPr>
              <a:t>|</a:t>
            </a:r>
            <a:r>
              <a:rPr lang="en-CA" sz="1050" dirty="0">
                <a:solidFill>
                  <a:srgbClr val="71A2CC"/>
                </a:solidFill>
                <a:latin typeface="PT Serif" panose="020A0603040505020204" pitchFamily="18" charset="77"/>
              </a:rPr>
              <a:t> </a:t>
            </a:r>
            <a:r>
              <a:rPr lang="en-CA" sz="1050" dirty="0">
                <a:solidFill>
                  <a:prstClr val="black"/>
                </a:solidFill>
                <a:latin typeface="PT Serif" panose="020A0603040505020204" pitchFamily="18" charset="77"/>
              </a:rPr>
              <a:t>  </a:t>
            </a:r>
            <a:fld id="{D1DAF3AA-04D9-F44C-BB4D-BA93A1B71072}" type="slidenum">
              <a:rPr lang="en-CA" sz="1050" dirty="0">
                <a:solidFill>
                  <a:prstClr val="black"/>
                </a:solidFill>
                <a:latin typeface="PT Serif" panose="020A0603040505020204" pitchFamily="18" charset="77"/>
              </a:rPr>
              <a:pPr algn="r"/>
              <a:t>21</a:t>
            </a:fld>
            <a:r>
              <a:rPr lang="en-CA" sz="1050" dirty="0">
                <a:solidFill>
                  <a:prstClr val="black"/>
                </a:solidFill>
                <a:latin typeface="PT Serif" panose="020A0603040505020204" pitchFamily="18" charset="77"/>
              </a:rPr>
              <a:t>  </a:t>
            </a:r>
            <a:endParaRPr lang="en-US" sz="1050" dirty="0">
              <a:latin typeface="PT Serif" panose="020A0603040505020204" pitchFamily="18" charset="77"/>
            </a:endParaRPr>
          </a:p>
        </p:txBody>
      </p:sp>
      <p:pic>
        <p:nvPicPr>
          <p:cNvPr id="14" name="Picture 13">
            <a:extLst>
              <a:ext uri="{FF2B5EF4-FFF2-40B4-BE49-F238E27FC236}">
                <a16:creationId xmlns:a16="http://schemas.microsoft.com/office/drawing/2014/main" id="{F7A8169E-8865-0449-80E8-E37FB3F4E9C9}"/>
              </a:ext>
            </a:extLst>
          </p:cNvPr>
          <p:cNvPicPr>
            <a:picLocks noChangeAspect="1"/>
          </p:cNvPicPr>
          <p:nvPr/>
        </p:nvPicPr>
        <p:blipFill>
          <a:blip r:embed="rId2"/>
          <a:stretch>
            <a:fillRect/>
          </a:stretch>
        </p:blipFill>
        <p:spPr>
          <a:xfrm>
            <a:off x="11277576" y="172695"/>
            <a:ext cx="914424" cy="815184"/>
          </a:xfrm>
          <a:prstGeom prst="rect">
            <a:avLst/>
          </a:prstGeom>
        </p:spPr>
      </p:pic>
      <p:graphicFrame>
        <p:nvGraphicFramePr>
          <p:cNvPr id="15" name="Table 14">
            <a:extLst>
              <a:ext uri="{FF2B5EF4-FFF2-40B4-BE49-F238E27FC236}">
                <a16:creationId xmlns:a16="http://schemas.microsoft.com/office/drawing/2014/main" id="{D3980037-A94C-164F-B827-5FDE7AE0B687}"/>
              </a:ext>
            </a:extLst>
          </p:cNvPr>
          <p:cNvGraphicFramePr>
            <a:graphicFrameLocks noGrp="1"/>
          </p:cNvGraphicFramePr>
          <p:nvPr>
            <p:extLst>
              <p:ext uri="{D42A27DB-BD31-4B8C-83A1-F6EECF244321}">
                <p14:modId xmlns:p14="http://schemas.microsoft.com/office/powerpoint/2010/main" val="543982442"/>
              </p:ext>
            </p:extLst>
          </p:nvPr>
        </p:nvGraphicFramePr>
        <p:xfrm>
          <a:off x="612775" y="1085324"/>
          <a:ext cx="10955338" cy="4660847"/>
        </p:xfrm>
        <a:graphic>
          <a:graphicData uri="http://schemas.openxmlformats.org/drawingml/2006/table">
            <a:tbl>
              <a:tblPr firstRow="1" bandRow="1">
                <a:tableStyleId>{5C22544A-7EE6-4342-B048-85BDC9FD1C3A}</a:tableStyleId>
              </a:tblPr>
              <a:tblGrid>
                <a:gridCol w="2413965">
                  <a:extLst>
                    <a:ext uri="{9D8B030D-6E8A-4147-A177-3AD203B41FA5}">
                      <a16:colId xmlns:a16="http://schemas.microsoft.com/office/drawing/2014/main" val="1327737951"/>
                    </a:ext>
                  </a:extLst>
                </a:gridCol>
                <a:gridCol w="8541373">
                  <a:extLst>
                    <a:ext uri="{9D8B030D-6E8A-4147-A177-3AD203B41FA5}">
                      <a16:colId xmlns:a16="http://schemas.microsoft.com/office/drawing/2014/main" val="162956344"/>
                    </a:ext>
                  </a:extLst>
                </a:gridCol>
              </a:tblGrid>
              <a:tr h="204573">
                <a:tc>
                  <a:txBody>
                    <a:bodyPr/>
                    <a:lstStyle/>
                    <a:p>
                      <a:pPr>
                        <a:lnSpc>
                          <a:spcPct val="110000"/>
                        </a:lnSpc>
                        <a:spcAft>
                          <a:spcPts val="0"/>
                        </a:spcAft>
                      </a:pPr>
                      <a:r>
                        <a:rPr lang="en-CA" sz="1050" dirty="0">
                          <a:solidFill>
                            <a:schemeClr val="bg1"/>
                          </a:solidFill>
                          <a:effectLst/>
                          <a:latin typeface="Libre Franklin" pitchFamily="2" charset="77"/>
                        </a:rPr>
                        <a:t>Topic</a:t>
                      </a:r>
                      <a:endParaRPr lang="en-GB" sz="1050" dirty="0">
                        <a:solidFill>
                          <a:schemeClr val="bg1"/>
                        </a:solidFill>
                        <a:effectLst/>
                        <a:latin typeface="Libre Franklin" pitchFamily="2" charset="77"/>
                        <a:ea typeface="Calibri" panose="020F0502020204030204" pitchFamily="34" charset="0"/>
                        <a:cs typeface="Times New Roman" panose="02020603050405020304" pitchFamily="18" charset="0"/>
                      </a:endParaRPr>
                    </a:p>
                  </a:txBody>
                  <a:tcPr marL="180000" marR="180000" marT="72000" marB="72000" anchor="b">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3C5771"/>
                    </a:solidFill>
                  </a:tcPr>
                </a:tc>
                <a:tc>
                  <a:txBody>
                    <a:bodyPr/>
                    <a:lstStyle/>
                    <a:p>
                      <a:pPr>
                        <a:lnSpc>
                          <a:spcPct val="110000"/>
                        </a:lnSpc>
                        <a:spcAft>
                          <a:spcPts val="0"/>
                        </a:spcAft>
                      </a:pPr>
                      <a:r>
                        <a:rPr lang="en-CA" sz="1050">
                          <a:solidFill>
                            <a:schemeClr val="bg1"/>
                          </a:solidFill>
                          <a:effectLst/>
                          <a:latin typeface="Libre Franklin" pitchFamily="2" charset="77"/>
                        </a:rPr>
                        <a:t>Tasks</a:t>
                      </a:r>
                      <a:endParaRPr lang="en-GB" sz="1050">
                        <a:solidFill>
                          <a:schemeClr val="bg1"/>
                        </a:solidFill>
                        <a:effectLst/>
                        <a:latin typeface="Libre Franklin" pitchFamily="2" charset="77"/>
                        <a:ea typeface="Calibri" panose="020F0502020204030204" pitchFamily="34" charset="0"/>
                        <a:cs typeface="Times New Roman" panose="02020603050405020304" pitchFamily="18" charset="0"/>
                      </a:endParaRPr>
                    </a:p>
                  </a:txBody>
                  <a:tcPr marL="180000" marR="180000" marT="72000" marB="72000" anchor="b">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3C5771"/>
                    </a:solidFill>
                  </a:tcPr>
                </a:tc>
                <a:extLst>
                  <a:ext uri="{0D108BD9-81ED-4DB2-BD59-A6C34878D82A}">
                    <a16:rowId xmlns:a16="http://schemas.microsoft.com/office/drawing/2014/main" val="1500261811"/>
                  </a:ext>
                </a:extLst>
              </a:tr>
              <a:tr h="204537">
                <a:tc>
                  <a:txBody>
                    <a:bodyPr/>
                    <a:lstStyle/>
                    <a:p>
                      <a:pPr>
                        <a:lnSpc>
                          <a:spcPct val="110000"/>
                        </a:lnSpc>
                        <a:spcAft>
                          <a:spcPts val="0"/>
                        </a:spcAft>
                      </a:pPr>
                      <a:r>
                        <a:rPr lang="en-CA" sz="900" b="1">
                          <a:effectLst/>
                          <a:latin typeface="Libre Franklin" pitchFamily="2" charset="77"/>
                        </a:rPr>
                        <a:t>Pandemic Response Team (PRT)</a:t>
                      </a:r>
                      <a:endParaRPr lang="en-GB" sz="900" b="1">
                        <a:effectLst/>
                        <a:latin typeface="Libre Franklin" pitchFamily="2" charset="77"/>
                        <a:ea typeface="Calibri" panose="020F0502020204030204" pitchFamily="34" charset="0"/>
                        <a:cs typeface="Times New Roman" panose="02020603050405020304" pitchFamily="18" charset="0"/>
                      </a:endParaRPr>
                    </a:p>
                  </a:txBody>
                  <a:tcPr marL="180000" marR="180000" marT="72000" marB="72000">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1450" lvl="0" indent="-171450">
                        <a:lnSpc>
                          <a:spcPct val="100000"/>
                        </a:lnSpc>
                        <a:spcAft>
                          <a:spcPts val="0"/>
                        </a:spcAft>
                        <a:buClr>
                          <a:srgbClr val="3C5771"/>
                        </a:buClr>
                        <a:buFont typeface="Arial" panose="020B0604020202020204" pitchFamily="34" charset="0"/>
                        <a:buChar char="•"/>
                        <a:tabLst/>
                      </a:pPr>
                      <a:r>
                        <a:rPr lang="en-CA" sz="900" b="0">
                          <a:solidFill>
                            <a:srgbClr val="1C1C1B"/>
                          </a:solidFill>
                          <a:effectLst/>
                          <a:latin typeface="Libre Franklin" pitchFamily="2" charset="77"/>
                          <a:ea typeface="Times New Roman" panose="02020603050405020304" pitchFamily="18" charset="0"/>
                          <a:cs typeface="Times New Roman" panose="02020603050405020304" pitchFamily="18" charset="0"/>
                        </a:rPr>
                        <a:t>Set up the Pandemic Response Team (PRT)                                                                                                                                                                          </a:t>
                      </a:r>
                      <a:endParaRPr lang="en-GB" sz="900" b="0">
                        <a:effectLst/>
                        <a:latin typeface="Libre Franklin" pitchFamily="2" charset="77"/>
                        <a:ea typeface="Times New Roman" panose="02020603050405020304" pitchFamily="18" charset="0"/>
                        <a:cs typeface="Times New Roman" panose="02020603050405020304" pitchFamily="18" charset="0"/>
                      </a:endParaRPr>
                    </a:p>
                    <a:p>
                      <a:pPr marL="171450" lvl="0" indent="-171450">
                        <a:lnSpc>
                          <a:spcPct val="100000"/>
                        </a:lnSpc>
                        <a:spcAft>
                          <a:spcPts val="0"/>
                        </a:spcAft>
                        <a:buClr>
                          <a:srgbClr val="3C5771"/>
                        </a:buClr>
                        <a:buFont typeface="Arial" panose="020B0604020202020204" pitchFamily="34" charset="0"/>
                        <a:buChar char="•"/>
                        <a:tabLst/>
                      </a:pPr>
                      <a:r>
                        <a:rPr lang="en-CA" sz="900" b="0">
                          <a:solidFill>
                            <a:srgbClr val="1C1C1B"/>
                          </a:solidFill>
                          <a:effectLst/>
                          <a:latin typeface="Libre Franklin" pitchFamily="2" charset="77"/>
                          <a:ea typeface="Times New Roman" panose="02020603050405020304" pitchFamily="18" charset="0"/>
                          <a:cs typeface="Times New Roman" panose="02020603050405020304" pitchFamily="18" charset="0"/>
                        </a:rPr>
                        <a:t>Have a plan in place to adopt this corporate framework and develop site-specific protocols</a:t>
                      </a:r>
                      <a:endParaRPr lang="en-GB" sz="900" b="0">
                        <a:effectLst/>
                        <a:latin typeface="Libre Franklin" pitchFamily="2" charset="77"/>
                        <a:ea typeface="Times New Roman" panose="02020603050405020304" pitchFamily="18" charset="0"/>
                        <a:cs typeface="Times New Roman" panose="02020603050405020304" pitchFamily="18" charset="0"/>
                      </a:endParaRPr>
                    </a:p>
                  </a:txBody>
                  <a:tcPr marL="36195" marR="36195" marT="72000" marB="72000">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45605802"/>
                  </a:ext>
                </a:extLst>
              </a:tr>
              <a:tr h="414386">
                <a:tc>
                  <a:txBody>
                    <a:bodyPr/>
                    <a:lstStyle/>
                    <a:p>
                      <a:pPr>
                        <a:lnSpc>
                          <a:spcPct val="110000"/>
                        </a:lnSpc>
                        <a:spcAft>
                          <a:spcPts val="0"/>
                        </a:spcAft>
                      </a:pPr>
                      <a:r>
                        <a:rPr lang="en-CA" sz="900" b="1">
                          <a:effectLst/>
                          <a:latin typeface="Libre Franklin" pitchFamily="2" charset="77"/>
                        </a:rPr>
                        <a:t>Preventative Material Inventory</a:t>
                      </a:r>
                      <a:endParaRPr lang="en-GB" sz="900" b="1">
                        <a:effectLst/>
                        <a:latin typeface="Libre Franklin" pitchFamily="2" charset="77"/>
                      </a:endParaRPr>
                    </a:p>
                    <a:p>
                      <a:pPr>
                        <a:lnSpc>
                          <a:spcPct val="110000"/>
                        </a:lnSpc>
                        <a:spcAft>
                          <a:spcPts val="0"/>
                        </a:spcAft>
                      </a:pPr>
                      <a:r>
                        <a:rPr lang="en-CA" sz="900" b="1">
                          <a:effectLst/>
                          <a:latin typeface="Libre Franklin" pitchFamily="2" charset="77"/>
                        </a:rPr>
                        <a:t> </a:t>
                      </a:r>
                      <a:endParaRPr lang="en-GB" sz="900" b="1">
                        <a:effectLst/>
                        <a:latin typeface="Libre Franklin" pitchFamily="2" charset="77"/>
                        <a:ea typeface="Calibri" panose="020F0502020204030204" pitchFamily="34" charset="0"/>
                        <a:cs typeface="Times New Roman" panose="02020603050405020304" pitchFamily="18" charset="0"/>
                      </a:endParaRPr>
                    </a:p>
                  </a:txBody>
                  <a:tcPr marL="180000" marR="180000" marT="72000" marB="7200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84150" indent="-177800">
                        <a:lnSpc>
                          <a:spcPct val="100000"/>
                        </a:lnSpc>
                        <a:spcAft>
                          <a:spcPts val="0"/>
                        </a:spcAft>
                        <a:buClr>
                          <a:srgbClr val="3C5771"/>
                        </a:buClr>
                        <a:buFont typeface="Arial" panose="020B0604020202020204" pitchFamily="34" charset="0"/>
                        <a:buChar char="•"/>
                        <a:tabLst/>
                      </a:pPr>
                      <a:r>
                        <a:rPr lang="en-CA" sz="900" b="0" dirty="0">
                          <a:solidFill>
                            <a:srgbClr val="1C1C1B"/>
                          </a:solidFill>
                          <a:effectLst/>
                          <a:latin typeface="Libre Franklin" pitchFamily="2" charset="77"/>
                          <a:ea typeface="Times New Roman" panose="02020603050405020304" pitchFamily="18" charset="0"/>
                          <a:cs typeface="Times New Roman" panose="02020603050405020304" pitchFamily="18" charset="0"/>
                        </a:rPr>
                        <a:t>Confirm operations has an adequate supply of Disinfectant Supplies and has the minimum quantity on-Site with the amounts on order with lead time</a:t>
                      </a:r>
                      <a:endParaRPr lang="en-GB" sz="900" b="0" dirty="0">
                        <a:effectLst/>
                        <a:latin typeface="Libre Franklin" pitchFamily="2" charset="77"/>
                        <a:ea typeface="Times New Roman" panose="02020603050405020304" pitchFamily="18" charset="0"/>
                        <a:cs typeface="Times New Roman" panose="02020603050405020304" pitchFamily="18" charset="0"/>
                      </a:endParaRPr>
                    </a:p>
                    <a:p>
                      <a:pPr marL="184150" indent="-177800">
                        <a:lnSpc>
                          <a:spcPct val="100000"/>
                        </a:lnSpc>
                        <a:spcAft>
                          <a:spcPts val="0"/>
                        </a:spcAft>
                        <a:buClr>
                          <a:srgbClr val="3C5771"/>
                        </a:buClr>
                        <a:buFont typeface="Arial" panose="020B0604020202020204" pitchFamily="34" charset="0"/>
                        <a:buChar char="•"/>
                        <a:tabLst/>
                      </a:pPr>
                      <a:r>
                        <a:rPr lang="en-CA" sz="900" b="0" dirty="0">
                          <a:solidFill>
                            <a:srgbClr val="1C1C1B"/>
                          </a:solidFill>
                          <a:effectLst/>
                          <a:latin typeface="Libre Franklin" pitchFamily="2" charset="77"/>
                          <a:ea typeface="Times New Roman" panose="02020603050405020304" pitchFamily="18" charset="0"/>
                          <a:cs typeface="Times New Roman" panose="02020603050405020304" pitchFamily="18" charset="0"/>
                        </a:rPr>
                        <a:t>Confirm stock of PPE and has the minimum quantity on-Site and on order with lead time, along with required users of such materials                                                 </a:t>
                      </a:r>
                      <a:endParaRPr lang="en-GB" sz="900" b="0" dirty="0">
                        <a:effectLst/>
                        <a:latin typeface="Libre Franklin" pitchFamily="2" charset="77"/>
                        <a:ea typeface="Times New Roman" panose="02020603050405020304" pitchFamily="18" charset="0"/>
                        <a:cs typeface="Times New Roman" panose="02020603050405020304" pitchFamily="18" charset="0"/>
                      </a:endParaRPr>
                    </a:p>
                    <a:p>
                      <a:pPr marL="184150" indent="-177800">
                        <a:lnSpc>
                          <a:spcPct val="100000"/>
                        </a:lnSpc>
                        <a:spcAft>
                          <a:spcPts val="0"/>
                        </a:spcAft>
                        <a:buClr>
                          <a:srgbClr val="3C5771"/>
                        </a:buClr>
                        <a:buFont typeface="Arial" panose="020B0604020202020204" pitchFamily="34" charset="0"/>
                        <a:buChar char="•"/>
                        <a:tabLst/>
                      </a:pPr>
                      <a:r>
                        <a:rPr lang="en-CA" sz="900" b="0" dirty="0">
                          <a:solidFill>
                            <a:srgbClr val="1C1C1B"/>
                          </a:solidFill>
                          <a:effectLst/>
                          <a:latin typeface="Libre Franklin" pitchFamily="2" charset="77"/>
                          <a:ea typeface="Times New Roman" panose="02020603050405020304" pitchFamily="18" charset="0"/>
                          <a:cs typeface="Times New Roman" panose="02020603050405020304" pitchFamily="18" charset="0"/>
                        </a:rPr>
                        <a:t>Have touchless thermometers on-Site for employee screening</a:t>
                      </a:r>
                      <a:endParaRPr lang="en-GB" sz="900" b="0" dirty="0">
                        <a:effectLst/>
                        <a:latin typeface="Libre Franklin" pitchFamily="2" charset="77"/>
                        <a:ea typeface="Times New Roman" panose="02020603050405020304" pitchFamily="18" charset="0"/>
                        <a:cs typeface="Times New Roman" panose="02020603050405020304" pitchFamily="18" charset="0"/>
                      </a:endParaRPr>
                    </a:p>
                  </a:txBody>
                  <a:tcPr marL="36195" marR="36195" marT="72000" marB="7200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06732253"/>
                  </a:ext>
                </a:extLst>
              </a:tr>
              <a:tr h="284808">
                <a:tc>
                  <a:txBody>
                    <a:bodyPr/>
                    <a:lstStyle/>
                    <a:p>
                      <a:pPr>
                        <a:lnSpc>
                          <a:spcPct val="110000"/>
                        </a:lnSpc>
                        <a:spcAft>
                          <a:spcPts val="0"/>
                        </a:spcAft>
                      </a:pPr>
                      <a:r>
                        <a:rPr lang="en-CA" sz="900" b="1">
                          <a:effectLst/>
                          <a:latin typeface="Libre Franklin" pitchFamily="2" charset="77"/>
                        </a:rPr>
                        <a:t>Personal Protective Equipment</a:t>
                      </a:r>
                      <a:endParaRPr lang="en-GB" sz="900" b="1">
                        <a:effectLst/>
                        <a:latin typeface="Libre Franklin" pitchFamily="2" charset="77"/>
                      </a:endParaRPr>
                    </a:p>
                    <a:p>
                      <a:pPr>
                        <a:lnSpc>
                          <a:spcPct val="110000"/>
                        </a:lnSpc>
                        <a:spcAft>
                          <a:spcPts val="0"/>
                        </a:spcAft>
                      </a:pPr>
                      <a:r>
                        <a:rPr lang="en-CA" sz="900" b="1">
                          <a:effectLst/>
                          <a:latin typeface="Libre Franklin" pitchFamily="2" charset="77"/>
                        </a:rPr>
                        <a:t> </a:t>
                      </a:r>
                      <a:endParaRPr lang="en-GB" sz="900" b="1">
                        <a:effectLst/>
                        <a:latin typeface="Libre Franklin" pitchFamily="2" charset="77"/>
                        <a:ea typeface="Calibri" panose="020F0502020204030204" pitchFamily="34" charset="0"/>
                        <a:cs typeface="Times New Roman" panose="02020603050405020304" pitchFamily="18" charset="0"/>
                      </a:endParaRPr>
                    </a:p>
                  </a:txBody>
                  <a:tcPr marL="180000" marR="180000" marT="72000" marB="7200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84150" indent="-177800">
                        <a:lnSpc>
                          <a:spcPct val="100000"/>
                        </a:lnSpc>
                        <a:spcAft>
                          <a:spcPts val="0"/>
                        </a:spcAft>
                        <a:buClr>
                          <a:srgbClr val="3C5771"/>
                        </a:buClr>
                        <a:buFont typeface="Arial" panose="020B0604020202020204" pitchFamily="34" charset="0"/>
                        <a:buChar char="•"/>
                        <a:tabLst/>
                      </a:pPr>
                      <a:r>
                        <a:rPr lang="en-CA" sz="900" b="0">
                          <a:solidFill>
                            <a:srgbClr val="1C1C1B"/>
                          </a:solidFill>
                          <a:effectLst/>
                          <a:latin typeface="Libre Franklin" pitchFamily="2" charset="77"/>
                          <a:ea typeface="Times New Roman" panose="02020603050405020304" pitchFamily="18" charset="0"/>
                          <a:cs typeface="Times New Roman" panose="02020603050405020304" pitchFamily="18" charset="0"/>
                        </a:rPr>
                        <a:t>Review and understand protocol for PPE</a:t>
                      </a:r>
                      <a:endParaRPr lang="en-GB" sz="900" b="0">
                        <a:effectLst/>
                        <a:latin typeface="Libre Franklin" pitchFamily="2" charset="77"/>
                        <a:ea typeface="Times New Roman" panose="02020603050405020304" pitchFamily="18" charset="0"/>
                        <a:cs typeface="Times New Roman" panose="02020603050405020304" pitchFamily="18" charset="0"/>
                      </a:endParaRPr>
                    </a:p>
                    <a:p>
                      <a:pPr marL="184150" indent="-177800">
                        <a:lnSpc>
                          <a:spcPct val="100000"/>
                        </a:lnSpc>
                        <a:spcAft>
                          <a:spcPts val="0"/>
                        </a:spcAft>
                        <a:buClr>
                          <a:srgbClr val="3C5771"/>
                        </a:buClr>
                        <a:buFont typeface="Arial" panose="020B0604020202020204" pitchFamily="34" charset="0"/>
                        <a:buChar char="•"/>
                        <a:tabLst/>
                      </a:pPr>
                      <a:r>
                        <a:rPr lang="en-CA" sz="900" b="0">
                          <a:solidFill>
                            <a:srgbClr val="1C1C1B"/>
                          </a:solidFill>
                          <a:effectLst/>
                          <a:latin typeface="Libre Franklin" pitchFamily="2" charset="77"/>
                          <a:ea typeface="Times New Roman" panose="02020603050405020304" pitchFamily="18" charset="0"/>
                          <a:cs typeface="Times New Roman" panose="02020603050405020304" pitchFamily="18" charset="0"/>
                        </a:rPr>
                        <a:t>Responsibility for ensuring there are adequate supplies, there are multiple supplier contacts and appropriate lead times for ordered materials</a:t>
                      </a:r>
                      <a:endParaRPr lang="en-GB" sz="900" b="0">
                        <a:effectLst/>
                        <a:latin typeface="Libre Franklin" pitchFamily="2" charset="77"/>
                        <a:ea typeface="Times New Roman" panose="02020603050405020304" pitchFamily="18" charset="0"/>
                        <a:cs typeface="Times New Roman" panose="02020603050405020304" pitchFamily="18" charset="0"/>
                      </a:endParaRPr>
                    </a:p>
                  </a:txBody>
                  <a:tcPr marL="36195" marR="36195" marT="72000" marB="7200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78182968"/>
                  </a:ext>
                </a:extLst>
              </a:tr>
              <a:tr h="286960">
                <a:tc>
                  <a:txBody>
                    <a:bodyPr/>
                    <a:lstStyle/>
                    <a:p>
                      <a:pPr>
                        <a:lnSpc>
                          <a:spcPct val="110000"/>
                        </a:lnSpc>
                        <a:spcAft>
                          <a:spcPts val="0"/>
                        </a:spcAft>
                      </a:pPr>
                      <a:r>
                        <a:rPr lang="en-CA" sz="900" b="1">
                          <a:effectLst/>
                          <a:latin typeface="Libre Franklin" pitchFamily="2" charset="77"/>
                        </a:rPr>
                        <a:t>Disinfection Measures</a:t>
                      </a:r>
                      <a:endParaRPr lang="en-GB" sz="900" b="1">
                        <a:effectLst/>
                        <a:latin typeface="Libre Franklin" pitchFamily="2" charset="77"/>
                      </a:endParaRPr>
                    </a:p>
                    <a:p>
                      <a:pPr>
                        <a:lnSpc>
                          <a:spcPct val="110000"/>
                        </a:lnSpc>
                        <a:spcAft>
                          <a:spcPts val="0"/>
                        </a:spcAft>
                      </a:pPr>
                      <a:r>
                        <a:rPr lang="en-CA" sz="900" b="1">
                          <a:effectLst/>
                          <a:latin typeface="Libre Franklin" pitchFamily="2" charset="77"/>
                        </a:rPr>
                        <a:t> </a:t>
                      </a:r>
                      <a:endParaRPr lang="en-GB" sz="900" b="1">
                        <a:effectLst/>
                        <a:latin typeface="Libre Franklin" pitchFamily="2" charset="77"/>
                        <a:ea typeface="Calibri" panose="020F0502020204030204" pitchFamily="34" charset="0"/>
                        <a:cs typeface="Times New Roman" panose="02020603050405020304" pitchFamily="18" charset="0"/>
                      </a:endParaRPr>
                    </a:p>
                  </a:txBody>
                  <a:tcPr marL="180000" marR="180000" marT="72000" marB="7200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9388" indent="-169863">
                        <a:lnSpc>
                          <a:spcPct val="100000"/>
                        </a:lnSpc>
                        <a:spcAft>
                          <a:spcPts val="0"/>
                        </a:spcAft>
                        <a:buClr>
                          <a:srgbClr val="3C5771"/>
                        </a:buClr>
                        <a:buFont typeface="Arial" panose="020B0604020202020204" pitchFamily="34" charset="0"/>
                        <a:buChar char="•"/>
                        <a:tabLst/>
                      </a:pPr>
                      <a:r>
                        <a:rPr lang="en-CA" sz="900" b="0">
                          <a:solidFill>
                            <a:srgbClr val="1C1C1B"/>
                          </a:solidFill>
                          <a:effectLst/>
                          <a:latin typeface="Libre Franklin" pitchFamily="2" charset="77"/>
                          <a:ea typeface="Times New Roman" panose="02020603050405020304" pitchFamily="18" charset="0"/>
                          <a:cs typeface="Times New Roman" panose="02020603050405020304" pitchFamily="18" charset="0"/>
                        </a:rPr>
                        <a:t>Disinfect Sites prior to anyone returning to work                                                                                                                                          </a:t>
                      </a:r>
                      <a:endParaRPr lang="en-GB" sz="900" b="0">
                        <a:effectLst/>
                        <a:latin typeface="Libre Franklin" pitchFamily="2" charset="77"/>
                        <a:ea typeface="Times New Roman" panose="02020603050405020304" pitchFamily="18" charset="0"/>
                        <a:cs typeface="Times New Roman" panose="02020603050405020304" pitchFamily="18" charset="0"/>
                      </a:endParaRPr>
                    </a:p>
                    <a:p>
                      <a:pPr marL="179388" indent="-169863">
                        <a:lnSpc>
                          <a:spcPct val="100000"/>
                        </a:lnSpc>
                        <a:spcAft>
                          <a:spcPts val="0"/>
                        </a:spcAft>
                        <a:buClr>
                          <a:srgbClr val="3C5771"/>
                        </a:buClr>
                        <a:buFont typeface="Arial" panose="020B0604020202020204" pitchFamily="34" charset="0"/>
                        <a:buChar char="•"/>
                        <a:tabLst/>
                      </a:pPr>
                      <a:r>
                        <a:rPr lang="en-CA" sz="900" b="0">
                          <a:solidFill>
                            <a:srgbClr val="1C1C1B"/>
                          </a:solidFill>
                          <a:effectLst/>
                          <a:latin typeface="Libre Franklin" pitchFamily="2" charset="77"/>
                          <a:ea typeface="Times New Roman" panose="02020603050405020304" pitchFamily="18" charset="0"/>
                          <a:cs typeface="Times New Roman" panose="02020603050405020304" pitchFamily="18" charset="0"/>
                        </a:rPr>
                        <a:t>Replace </a:t>
                      </a:r>
                      <a:r>
                        <a:rPr lang="en-CA" sz="900" b="0" kern="1200">
                          <a:solidFill>
                            <a:srgbClr val="1C1C1B"/>
                          </a:solidFill>
                          <a:effectLst/>
                          <a:latin typeface="Libre Franklin" pitchFamily="2" charset="77"/>
                          <a:ea typeface="Times New Roman" panose="02020603050405020304" pitchFamily="18" charset="0"/>
                          <a:cs typeface="Times New Roman" panose="02020603050405020304" pitchFamily="18" charset="0"/>
                        </a:rPr>
                        <a:t>HVAC</a:t>
                      </a:r>
                      <a:r>
                        <a:rPr lang="en-CA" sz="900" b="0">
                          <a:solidFill>
                            <a:srgbClr val="1C1C1B"/>
                          </a:solidFill>
                          <a:effectLst/>
                          <a:latin typeface="Libre Franklin" pitchFamily="2" charset="77"/>
                          <a:ea typeface="Times New Roman" panose="02020603050405020304" pitchFamily="18" charset="0"/>
                          <a:cs typeface="Times New Roman" panose="02020603050405020304" pitchFamily="18" charset="0"/>
                        </a:rPr>
                        <a:t> air filters or clean/disinfect                                                                                                                                                            </a:t>
                      </a:r>
                      <a:endParaRPr lang="en-GB" sz="900" b="0">
                        <a:effectLst/>
                        <a:latin typeface="Libre Franklin" pitchFamily="2" charset="77"/>
                        <a:ea typeface="Times New Roman" panose="02020603050405020304" pitchFamily="18" charset="0"/>
                        <a:cs typeface="Times New Roman" panose="02020603050405020304" pitchFamily="18" charset="0"/>
                      </a:endParaRPr>
                    </a:p>
                    <a:p>
                      <a:pPr marL="179388" indent="-169863">
                        <a:lnSpc>
                          <a:spcPct val="100000"/>
                        </a:lnSpc>
                        <a:spcAft>
                          <a:spcPts val="0"/>
                        </a:spcAft>
                        <a:buClr>
                          <a:srgbClr val="3C5771"/>
                        </a:buClr>
                        <a:buFont typeface="Arial" panose="020B0604020202020204" pitchFamily="34" charset="0"/>
                        <a:buChar char="•"/>
                        <a:tabLst/>
                      </a:pPr>
                      <a:r>
                        <a:rPr lang="en-CA" sz="900" b="0">
                          <a:solidFill>
                            <a:srgbClr val="1C1C1B"/>
                          </a:solidFill>
                          <a:effectLst/>
                          <a:latin typeface="Libre Franklin" pitchFamily="2" charset="77"/>
                          <a:ea typeface="Times New Roman" panose="02020603050405020304" pitchFamily="18" charset="0"/>
                          <a:cs typeface="Times New Roman" panose="02020603050405020304" pitchFamily="18" charset="0"/>
                        </a:rPr>
                        <a:t>Implement the General Disinfection Procedures</a:t>
                      </a:r>
                      <a:endParaRPr lang="en-GB" sz="900" b="0">
                        <a:effectLst/>
                        <a:latin typeface="Libre Franklin" pitchFamily="2" charset="77"/>
                        <a:ea typeface="Times New Roman" panose="02020603050405020304" pitchFamily="18" charset="0"/>
                        <a:cs typeface="Times New Roman" panose="02020603050405020304" pitchFamily="18" charset="0"/>
                      </a:endParaRPr>
                    </a:p>
                  </a:txBody>
                  <a:tcPr marL="36195" marR="36195" marT="72000" marB="7200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351136336"/>
                  </a:ext>
                </a:extLst>
              </a:tr>
              <a:tr h="204537">
                <a:tc>
                  <a:txBody>
                    <a:bodyPr/>
                    <a:lstStyle/>
                    <a:p>
                      <a:pPr>
                        <a:lnSpc>
                          <a:spcPct val="110000"/>
                        </a:lnSpc>
                        <a:spcAft>
                          <a:spcPts val="0"/>
                        </a:spcAft>
                      </a:pPr>
                      <a:r>
                        <a:rPr lang="en-CA" sz="900" b="1">
                          <a:effectLst/>
                          <a:latin typeface="Libre Franklin" pitchFamily="2" charset="77"/>
                        </a:rPr>
                        <a:t>Deep-Cleaning and Disinfection Protocol</a:t>
                      </a:r>
                      <a:endParaRPr lang="en-GB" sz="900" b="1">
                        <a:effectLst/>
                        <a:latin typeface="Libre Franklin" pitchFamily="2" charset="77"/>
                        <a:ea typeface="Calibri" panose="020F0502020204030204" pitchFamily="34" charset="0"/>
                        <a:cs typeface="Times New Roman" panose="02020603050405020304" pitchFamily="18" charset="0"/>
                      </a:endParaRPr>
                    </a:p>
                  </a:txBody>
                  <a:tcPr marL="180000" marR="180000" marT="72000" marB="7200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9388" lvl="0" indent="-179388">
                        <a:lnSpc>
                          <a:spcPct val="80000"/>
                        </a:lnSpc>
                        <a:spcAft>
                          <a:spcPts val="600"/>
                        </a:spcAft>
                        <a:buClr>
                          <a:srgbClr val="3C5771"/>
                        </a:buClr>
                        <a:buFont typeface="Arial" panose="020B0604020202020204" pitchFamily="34" charset="0"/>
                        <a:buChar char="•"/>
                        <a:tabLst/>
                      </a:pPr>
                      <a:r>
                        <a:rPr lang="en-CA" sz="900" b="0">
                          <a:solidFill>
                            <a:srgbClr val="1C1C1B"/>
                          </a:solidFill>
                          <a:effectLst/>
                          <a:latin typeface="Libre Franklin" pitchFamily="2" charset="77"/>
                          <a:ea typeface="Times New Roman" panose="02020603050405020304" pitchFamily="18" charset="0"/>
                          <a:cs typeface="Times New Roman" panose="02020603050405020304" pitchFamily="18" charset="0"/>
                        </a:rPr>
                        <a:t>Review, understand, and prepare for the triggering of the Deep-Cleaning and Disinfection Protocol; identify and external company, coordination and supervision of cleaning process, PPE requirements and disposal</a:t>
                      </a:r>
                      <a:endParaRPr lang="en-GB" sz="900" b="0">
                        <a:effectLst/>
                        <a:latin typeface="Libre Franklin" pitchFamily="2" charset="77"/>
                        <a:ea typeface="Times New Roman" panose="02020603050405020304" pitchFamily="18" charset="0"/>
                        <a:cs typeface="Times New Roman" panose="02020603050405020304" pitchFamily="18" charset="0"/>
                      </a:endParaRPr>
                    </a:p>
                  </a:txBody>
                  <a:tcPr marL="36195" marR="36195" marT="72000" marB="7200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06975968"/>
                  </a:ext>
                </a:extLst>
              </a:tr>
              <a:tr h="0">
                <a:tc>
                  <a:txBody>
                    <a:bodyPr/>
                    <a:lstStyle/>
                    <a:p>
                      <a:pPr>
                        <a:lnSpc>
                          <a:spcPct val="110000"/>
                        </a:lnSpc>
                        <a:spcAft>
                          <a:spcPts val="0"/>
                        </a:spcAft>
                      </a:pPr>
                      <a:r>
                        <a:rPr lang="en-CA" sz="900" b="1">
                          <a:effectLst/>
                          <a:latin typeface="Libre Franklin" pitchFamily="2" charset="77"/>
                        </a:rPr>
                        <a:t>Inbound Packages</a:t>
                      </a:r>
                      <a:endParaRPr lang="en-GB" sz="900" b="1">
                        <a:effectLst/>
                        <a:latin typeface="Libre Franklin" pitchFamily="2" charset="77"/>
                        <a:ea typeface="Calibri" panose="020F0502020204030204" pitchFamily="34" charset="0"/>
                        <a:cs typeface="Times New Roman" panose="02020603050405020304" pitchFamily="18" charset="0"/>
                      </a:endParaRPr>
                    </a:p>
                  </a:txBody>
                  <a:tcPr marL="180000" marR="180000" marT="72000" marB="7200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9388" lvl="0" indent="-179388">
                        <a:lnSpc>
                          <a:spcPct val="80000"/>
                        </a:lnSpc>
                        <a:spcAft>
                          <a:spcPts val="600"/>
                        </a:spcAft>
                        <a:buClr>
                          <a:srgbClr val="3C5771"/>
                        </a:buClr>
                        <a:buFont typeface="Arial" panose="020B0604020202020204" pitchFamily="34" charset="0"/>
                        <a:buChar char="•"/>
                        <a:tabLst/>
                      </a:pPr>
                      <a:r>
                        <a:rPr lang="en-CA" sz="900" b="0">
                          <a:solidFill>
                            <a:srgbClr val="1C1C1B"/>
                          </a:solidFill>
                          <a:effectLst/>
                          <a:latin typeface="Libre Franklin" pitchFamily="2" charset="77"/>
                          <a:ea typeface="Times New Roman" panose="02020603050405020304" pitchFamily="18" charset="0"/>
                          <a:cs typeface="Times New Roman" panose="02020603050405020304" pitchFamily="18" charset="0"/>
                        </a:rPr>
                        <a:t>Manage incoming packages/supplies in accordance with playbook standards</a:t>
                      </a:r>
                      <a:endParaRPr lang="en-GB" sz="900" b="0">
                        <a:effectLst/>
                        <a:latin typeface="Libre Franklin" pitchFamily="2" charset="77"/>
                        <a:ea typeface="Times New Roman" panose="02020603050405020304" pitchFamily="18" charset="0"/>
                        <a:cs typeface="Times New Roman" panose="02020603050405020304" pitchFamily="18" charset="0"/>
                      </a:endParaRPr>
                    </a:p>
                  </a:txBody>
                  <a:tcPr marL="36195" marR="36195" marT="72000" marB="7200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90593570"/>
                  </a:ext>
                </a:extLst>
              </a:tr>
              <a:tr h="195465">
                <a:tc>
                  <a:txBody>
                    <a:bodyPr/>
                    <a:lstStyle/>
                    <a:p>
                      <a:pPr>
                        <a:lnSpc>
                          <a:spcPct val="110000"/>
                        </a:lnSpc>
                        <a:spcAft>
                          <a:spcPts val="0"/>
                        </a:spcAft>
                      </a:pPr>
                      <a:r>
                        <a:rPr lang="en-CA" sz="900" b="1">
                          <a:effectLst/>
                          <a:latin typeface="Libre Franklin" pitchFamily="2" charset="77"/>
                        </a:rPr>
                        <a:t>Audit Checklist</a:t>
                      </a:r>
                      <a:endParaRPr lang="en-GB" sz="900" b="1">
                        <a:effectLst/>
                        <a:latin typeface="Libre Franklin" pitchFamily="2" charset="77"/>
                        <a:ea typeface="Calibri" panose="020F0502020204030204" pitchFamily="34" charset="0"/>
                        <a:cs typeface="Times New Roman" panose="02020603050405020304" pitchFamily="18" charset="0"/>
                      </a:endParaRPr>
                    </a:p>
                  </a:txBody>
                  <a:tcPr marL="180000" marR="180000" marT="72000" marB="7200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9388" lvl="0" indent="-179388">
                        <a:lnSpc>
                          <a:spcPct val="100000"/>
                        </a:lnSpc>
                        <a:spcAft>
                          <a:spcPts val="0"/>
                        </a:spcAft>
                        <a:buClr>
                          <a:srgbClr val="3C5771"/>
                        </a:buClr>
                        <a:buFont typeface="Arial" panose="020B0604020202020204" pitchFamily="34" charset="0"/>
                        <a:buChar char="•"/>
                        <a:tabLst/>
                      </a:pPr>
                      <a:r>
                        <a:rPr lang="en-CA" sz="900" b="0">
                          <a:solidFill>
                            <a:srgbClr val="1C1C1B"/>
                          </a:solidFill>
                          <a:effectLst/>
                          <a:latin typeface="Libre Franklin" pitchFamily="2" charset="77"/>
                          <a:ea typeface="Times New Roman" panose="02020603050405020304" pitchFamily="18" charset="0"/>
                          <a:cs typeface="Times New Roman" panose="02020603050405020304" pitchFamily="18" charset="0"/>
                        </a:rPr>
                        <a:t>Implement Audit</a:t>
                      </a:r>
                      <a:endParaRPr lang="en-GB" sz="900" b="0">
                        <a:effectLst/>
                        <a:latin typeface="Libre Franklin" pitchFamily="2" charset="77"/>
                        <a:ea typeface="Times New Roman" panose="02020603050405020304" pitchFamily="18" charset="0"/>
                        <a:cs typeface="Times New Roman" panose="02020603050405020304" pitchFamily="18" charset="0"/>
                      </a:endParaRPr>
                    </a:p>
                    <a:p>
                      <a:pPr marL="179388" lvl="0" indent="-179388">
                        <a:lnSpc>
                          <a:spcPct val="100000"/>
                        </a:lnSpc>
                        <a:spcAft>
                          <a:spcPts val="0"/>
                        </a:spcAft>
                        <a:buClr>
                          <a:srgbClr val="3C5771"/>
                        </a:buClr>
                        <a:buFont typeface="Arial" panose="020B0604020202020204" pitchFamily="34" charset="0"/>
                        <a:buChar char="•"/>
                        <a:tabLst/>
                      </a:pPr>
                      <a:r>
                        <a:rPr lang="en-CA" sz="900" b="0">
                          <a:solidFill>
                            <a:srgbClr val="1C1C1B"/>
                          </a:solidFill>
                          <a:effectLst/>
                          <a:latin typeface="Libre Franklin" pitchFamily="2" charset="77"/>
                          <a:ea typeface="Times New Roman" panose="02020603050405020304" pitchFamily="18" charset="0"/>
                          <a:cs typeface="Times New Roman" panose="02020603050405020304" pitchFamily="18" charset="0"/>
                        </a:rPr>
                        <a:t>Communicate results and follow-up on any non-conformities</a:t>
                      </a:r>
                      <a:endParaRPr lang="en-GB" sz="900" b="0">
                        <a:effectLst/>
                        <a:latin typeface="Libre Franklin" pitchFamily="2" charset="77"/>
                        <a:ea typeface="Times New Roman" panose="02020603050405020304" pitchFamily="18" charset="0"/>
                        <a:cs typeface="Times New Roman" panose="02020603050405020304" pitchFamily="18" charset="0"/>
                      </a:endParaRPr>
                    </a:p>
                  </a:txBody>
                  <a:tcPr marL="36195" marR="36195" marT="72000" marB="7200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78632685"/>
                  </a:ext>
                </a:extLst>
              </a:tr>
              <a:tr h="389124">
                <a:tc>
                  <a:txBody>
                    <a:bodyPr/>
                    <a:lstStyle/>
                    <a:p>
                      <a:pPr>
                        <a:lnSpc>
                          <a:spcPct val="110000"/>
                        </a:lnSpc>
                        <a:spcAft>
                          <a:spcPts val="0"/>
                        </a:spcAft>
                      </a:pPr>
                      <a:r>
                        <a:rPr lang="en-CA" sz="900" b="1">
                          <a:effectLst/>
                          <a:latin typeface="Libre Franklin" pitchFamily="2" charset="77"/>
                        </a:rPr>
                        <a:t>Isolation Protocol &amp; Coordinator Training</a:t>
                      </a:r>
                      <a:endParaRPr lang="en-GB" sz="900" b="1">
                        <a:effectLst/>
                        <a:latin typeface="Libre Franklin" pitchFamily="2" charset="77"/>
                        <a:ea typeface="Calibri" panose="020F0502020204030204" pitchFamily="34" charset="0"/>
                        <a:cs typeface="Times New Roman" panose="02020603050405020304" pitchFamily="18" charset="0"/>
                      </a:endParaRPr>
                    </a:p>
                  </a:txBody>
                  <a:tcPr marL="180000" marR="180000" marT="72000" marB="7200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9388" lvl="0" indent="-179388">
                        <a:lnSpc>
                          <a:spcPct val="100000"/>
                        </a:lnSpc>
                        <a:spcAft>
                          <a:spcPts val="0"/>
                        </a:spcAft>
                        <a:buClr>
                          <a:srgbClr val="3C5771"/>
                        </a:buClr>
                        <a:buFont typeface="Arial" panose="020B0604020202020204" pitchFamily="34" charset="0"/>
                        <a:buChar char="•"/>
                        <a:tabLst/>
                      </a:pPr>
                      <a:r>
                        <a:rPr lang="en-CA" sz="900" b="0" dirty="0">
                          <a:solidFill>
                            <a:srgbClr val="1C1C1B"/>
                          </a:solidFill>
                          <a:effectLst/>
                          <a:latin typeface="Libre Franklin" pitchFamily="2" charset="77"/>
                          <a:ea typeface="Times New Roman" panose="02020603050405020304" pitchFamily="18" charset="0"/>
                          <a:cs typeface="Times New Roman" panose="02020603050405020304" pitchFamily="18" charset="0"/>
                        </a:rPr>
                        <a:t>Review and understand protocol                                                                                                                                                                              </a:t>
                      </a:r>
                      <a:endParaRPr lang="en-GB" sz="900" b="0" dirty="0">
                        <a:effectLst/>
                        <a:latin typeface="Libre Franklin" pitchFamily="2" charset="77"/>
                        <a:ea typeface="Times New Roman" panose="02020603050405020304" pitchFamily="18" charset="0"/>
                        <a:cs typeface="Times New Roman" panose="02020603050405020304" pitchFamily="18" charset="0"/>
                      </a:endParaRPr>
                    </a:p>
                    <a:p>
                      <a:pPr marL="179388" lvl="0" indent="-179388">
                        <a:lnSpc>
                          <a:spcPct val="100000"/>
                        </a:lnSpc>
                        <a:spcAft>
                          <a:spcPts val="0"/>
                        </a:spcAft>
                        <a:buClr>
                          <a:srgbClr val="3C5771"/>
                        </a:buClr>
                        <a:buFont typeface="Arial" panose="020B0604020202020204" pitchFamily="34" charset="0"/>
                        <a:buChar char="•"/>
                        <a:tabLst/>
                      </a:pPr>
                      <a:r>
                        <a:rPr lang="en-CA" sz="900" b="0" dirty="0">
                          <a:solidFill>
                            <a:srgbClr val="1C1C1B"/>
                          </a:solidFill>
                          <a:effectLst/>
                          <a:latin typeface="Libre Franklin" pitchFamily="2" charset="77"/>
                          <a:ea typeface="Times New Roman" panose="02020603050405020304" pitchFamily="18" charset="0"/>
                          <a:cs typeface="Times New Roman" panose="02020603050405020304" pitchFamily="18" charset="0"/>
                        </a:rPr>
                        <a:t>Isolation Coordinator (volunteer) identified and trained                                                                                                                            </a:t>
                      </a:r>
                      <a:endParaRPr lang="en-GB" sz="900" b="0" dirty="0">
                        <a:effectLst/>
                        <a:latin typeface="Libre Franklin" pitchFamily="2" charset="77"/>
                        <a:ea typeface="Times New Roman" panose="02020603050405020304" pitchFamily="18" charset="0"/>
                        <a:cs typeface="Times New Roman" panose="02020603050405020304" pitchFamily="18" charset="0"/>
                      </a:endParaRPr>
                    </a:p>
                    <a:p>
                      <a:pPr marL="179388" lvl="0" indent="-179388">
                        <a:lnSpc>
                          <a:spcPct val="100000"/>
                        </a:lnSpc>
                        <a:spcAft>
                          <a:spcPts val="0"/>
                        </a:spcAft>
                        <a:buClr>
                          <a:srgbClr val="3C5771"/>
                        </a:buClr>
                        <a:buFont typeface="Arial" panose="020B0604020202020204" pitchFamily="34" charset="0"/>
                        <a:buChar char="•"/>
                        <a:tabLst/>
                      </a:pPr>
                      <a:r>
                        <a:rPr lang="en-CA" sz="900" b="0" dirty="0">
                          <a:solidFill>
                            <a:srgbClr val="1C1C1B"/>
                          </a:solidFill>
                          <a:effectLst/>
                          <a:latin typeface="Libre Franklin" pitchFamily="2" charset="77"/>
                          <a:ea typeface="Times New Roman" panose="02020603050405020304" pitchFamily="18" charset="0"/>
                          <a:cs typeface="Times New Roman" panose="02020603050405020304" pitchFamily="18" charset="0"/>
                        </a:rPr>
                        <a:t>Protocol in place to isolate employees if symptomatic on-Site                                                                                                                </a:t>
                      </a:r>
                      <a:endParaRPr lang="en-GB" sz="900" b="0" dirty="0">
                        <a:effectLst/>
                        <a:latin typeface="Libre Franklin" pitchFamily="2" charset="77"/>
                        <a:ea typeface="Times New Roman" panose="02020603050405020304" pitchFamily="18" charset="0"/>
                        <a:cs typeface="Times New Roman" panose="02020603050405020304" pitchFamily="18" charset="0"/>
                      </a:endParaRPr>
                    </a:p>
                    <a:p>
                      <a:pPr marL="179388" lvl="0" indent="-179388">
                        <a:lnSpc>
                          <a:spcPct val="100000"/>
                        </a:lnSpc>
                        <a:spcAft>
                          <a:spcPts val="0"/>
                        </a:spcAft>
                        <a:buClr>
                          <a:srgbClr val="3C5771"/>
                        </a:buClr>
                        <a:buFont typeface="Arial" panose="020B0604020202020204" pitchFamily="34" charset="0"/>
                        <a:buChar char="•"/>
                        <a:tabLst/>
                      </a:pPr>
                      <a:r>
                        <a:rPr lang="en-CA" sz="900" b="0" dirty="0">
                          <a:solidFill>
                            <a:srgbClr val="1C1C1B"/>
                          </a:solidFill>
                          <a:effectLst/>
                          <a:latin typeface="Libre Franklin" pitchFamily="2" charset="77"/>
                          <a:ea typeface="Times New Roman" panose="02020603050405020304" pitchFamily="18" charset="0"/>
                          <a:cs typeface="Times New Roman" panose="02020603050405020304" pitchFamily="18" charset="0"/>
                        </a:rPr>
                        <a:t>Print out forms and protocol to be available as needed</a:t>
                      </a:r>
                      <a:endParaRPr lang="en-GB" sz="900" b="0" dirty="0">
                        <a:effectLst/>
                        <a:latin typeface="Libre Franklin" pitchFamily="2" charset="77"/>
                        <a:ea typeface="Times New Roman" panose="02020603050405020304" pitchFamily="18" charset="0"/>
                        <a:cs typeface="Times New Roman" panose="02020603050405020304" pitchFamily="18" charset="0"/>
                      </a:endParaRPr>
                    </a:p>
                  </a:txBody>
                  <a:tcPr marL="36195" marR="36195" marT="72000" marB="7200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28353831"/>
                  </a:ext>
                </a:extLst>
              </a:tr>
              <a:tr h="389124">
                <a:tc>
                  <a:txBody>
                    <a:bodyPr/>
                    <a:lstStyle/>
                    <a:p>
                      <a:pPr>
                        <a:lnSpc>
                          <a:spcPct val="110000"/>
                        </a:lnSpc>
                        <a:spcAft>
                          <a:spcPts val="0"/>
                        </a:spcAft>
                      </a:pPr>
                      <a:r>
                        <a:rPr lang="en-CA" sz="900" b="1" dirty="0">
                          <a:effectLst/>
                          <a:latin typeface="Libre Franklin" pitchFamily="2" charset="77"/>
                        </a:rPr>
                        <a:t>Physical Distancing Protocol</a:t>
                      </a:r>
                      <a:endParaRPr lang="en-GB" sz="900" b="1" dirty="0">
                        <a:effectLst/>
                        <a:latin typeface="Libre Franklin" pitchFamily="2" charset="77"/>
                        <a:ea typeface="Calibri" panose="020F0502020204030204" pitchFamily="34" charset="0"/>
                        <a:cs typeface="Times New Roman" panose="02020603050405020304" pitchFamily="18" charset="0"/>
                      </a:endParaRPr>
                    </a:p>
                  </a:txBody>
                  <a:tcPr marL="180000" marR="180000" marT="72000" marB="72000">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179388" lvl="0" indent="-179388">
                        <a:lnSpc>
                          <a:spcPct val="100000"/>
                        </a:lnSpc>
                        <a:spcAft>
                          <a:spcPts val="0"/>
                        </a:spcAft>
                        <a:buClr>
                          <a:srgbClr val="3C5771"/>
                        </a:buClr>
                        <a:buFont typeface="Arial" panose="020B0604020202020204" pitchFamily="34" charset="0"/>
                        <a:buChar char="•"/>
                        <a:tabLst/>
                      </a:pPr>
                      <a:r>
                        <a:rPr lang="en-CA" sz="900" b="0" dirty="0">
                          <a:solidFill>
                            <a:srgbClr val="1C1C1B"/>
                          </a:solidFill>
                          <a:effectLst/>
                          <a:latin typeface="Libre Franklin" pitchFamily="2" charset="77"/>
                          <a:ea typeface="Times New Roman" panose="02020603050405020304" pitchFamily="18" charset="0"/>
                          <a:cs typeface="Times New Roman" panose="02020603050405020304" pitchFamily="18" charset="0"/>
                        </a:rPr>
                        <a:t>Review and understand protocol                                                                                                                                                                               </a:t>
                      </a:r>
                      <a:endParaRPr lang="en-GB" sz="900" b="0" dirty="0">
                        <a:effectLst/>
                        <a:latin typeface="Libre Franklin" pitchFamily="2" charset="77"/>
                        <a:ea typeface="Times New Roman" panose="02020603050405020304" pitchFamily="18" charset="0"/>
                        <a:cs typeface="Times New Roman" panose="02020603050405020304" pitchFamily="18" charset="0"/>
                      </a:endParaRPr>
                    </a:p>
                    <a:p>
                      <a:pPr marL="179388" lvl="0" indent="-179388">
                        <a:lnSpc>
                          <a:spcPct val="100000"/>
                        </a:lnSpc>
                        <a:spcAft>
                          <a:spcPts val="0"/>
                        </a:spcAft>
                        <a:buClr>
                          <a:srgbClr val="3C5771"/>
                        </a:buClr>
                        <a:buFont typeface="Arial" panose="020B0604020202020204" pitchFamily="34" charset="0"/>
                        <a:buChar char="•"/>
                        <a:tabLst/>
                      </a:pPr>
                      <a:r>
                        <a:rPr lang="en-CA" sz="900" b="0" dirty="0">
                          <a:solidFill>
                            <a:srgbClr val="1C1C1B"/>
                          </a:solidFill>
                          <a:effectLst/>
                          <a:latin typeface="Libre Franklin" pitchFamily="2" charset="77"/>
                          <a:ea typeface="Times New Roman" panose="02020603050405020304" pitchFamily="18" charset="0"/>
                          <a:cs typeface="Times New Roman" panose="02020603050405020304" pitchFamily="18" charset="0"/>
                        </a:rPr>
                        <a:t>Complete and continue to adhere to the Physical Distancing including any considerations on external items</a:t>
                      </a:r>
                      <a:endParaRPr lang="en-GB" sz="900" b="0" dirty="0">
                        <a:effectLst/>
                        <a:latin typeface="Libre Franklin" pitchFamily="2" charset="77"/>
                        <a:ea typeface="Times New Roman" panose="02020603050405020304" pitchFamily="18" charset="0"/>
                        <a:cs typeface="Times New Roman" panose="02020603050405020304" pitchFamily="18" charset="0"/>
                      </a:endParaRPr>
                    </a:p>
                    <a:p>
                      <a:pPr marL="179388" lvl="0" indent="-179388">
                        <a:lnSpc>
                          <a:spcPct val="100000"/>
                        </a:lnSpc>
                        <a:spcAft>
                          <a:spcPts val="0"/>
                        </a:spcAft>
                        <a:buClr>
                          <a:srgbClr val="3C5771"/>
                        </a:buClr>
                        <a:buFont typeface="Arial" panose="020B0604020202020204" pitchFamily="34" charset="0"/>
                        <a:buChar char="•"/>
                        <a:tabLst/>
                      </a:pPr>
                      <a:r>
                        <a:rPr lang="en-CA" sz="900" b="0" dirty="0">
                          <a:solidFill>
                            <a:srgbClr val="1C1C1B"/>
                          </a:solidFill>
                          <a:effectLst/>
                          <a:latin typeface="Libre Franklin" pitchFamily="2" charset="77"/>
                          <a:ea typeface="Times New Roman" panose="02020603050405020304" pitchFamily="18" charset="0"/>
                          <a:cs typeface="Times New Roman" panose="02020603050405020304" pitchFamily="18" charset="0"/>
                        </a:rPr>
                        <a:t>Implement and adhere to physical/visual markers</a:t>
                      </a:r>
                      <a:endParaRPr lang="en-GB" sz="900" b="0" dirty="0">
                        <a:effectLst/>
                        <a:latin typeface="Libre Franklin" pitchFamily="2" charset="77"/>
                        <a:ea typeface="Times New Roman" panose="02020603050405020304" pitchFamily="18" charset="0"/>
                        <a:cs typeface="Times New Roman" panose="02020603050405020304" pitchFamily="18" charset="0"/>
                      </a:endParaRPr>
                    </a:p>
                  </a:txBody>
                  <a:tcPr marL="36195" marR="36195" marT="72000" marB="72000">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21375922"/>
                  </a:ext>
                </a:extLst>
              </a:tr>
            </a:tbl>
          </a:graphicData>
        </a:graphic>
      </p:graphicFrame>
    </p:spTree>
    <p:extLst>
      <p:ext uri="{BB962C8B-B14F-4D97-AF65-F5344CB8AC3E}">
        <p14:creationId xmlns:p14="http://schemas.microsoft.com/office/powerpoint/2010/main" val="27999513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E3DAE79A-A411-9647-ADA8-A9417DD9D4F3}"/>
              </a:ext>
            </a:extLst>
          </p:cNvPr>
          <p:cNvSpPr/>
          <p:nvPr/>
        </p:nvSpPr>
        <p:spPr>
          <a:xfrm>
            <a:off x="877968" y="2242073"/>
            <a:ext cx="3113590" cy="31135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90000"/>
              </a:lnSpc>
              <a:spcAft>
                <a:spcPts val="800"/>
              </a:spcAft>
            </a:pPr>
            <a:endParaRPr lang="en-US" dirty="0">
              <a:solidFill>
                <a:srgbClr val="1C37AE"/>
              </a:solidFill>
              <a:latin typeface="PT Serif" panose="020A0603040505020204" pitchFamily="18" charset="77"/>
              <a:cs typeface="Times New Roman" panose="02020603050405020304" pitchFamily="18" charset="0"/>
            </a:endParaRPr>
          </a:p>
        </p:txBody>
      </p:sp>
      <p:sp>
        <p:nvSpPr>
          <p:cNvPr id="10" name="Rectangle 9">
            <a:extLst>
              <a:ext uri="{FF2B5EF4-FFF2-40B4-BE49-F238E27FC236}">
                <a16:creationId xmlns:a16="http://schemas.microsoft.com/office/drawing/2014/main" id="{EAA727CE-053A-BA47-98BD-B8E627E1AF16}"/>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PT Serif" panose="020A0603040505020204" pitchFamily="18" charset="77"/>
              </a:rPr>
              <a:t>RE-OPENING SAFELY: EXECUTIVE PRESENTATION</a:t>
            </a:r>
            <a:r>
              <a:rPr lang="en-CA" sz="1050" dirty="0">
                <a:solidFill>
                  <a:prstClr val="black"/>
                </a:solidFill>
                <a:latin typeface="PT Serif" panose="020A0603040505020204" pitchFamily="18" charset="77"/>
              </a:rPr>
              <a:t>   </a:t>
            </a:r>
            <a:r>
              <a:rPr lang="en-CA" sz="1050" dirty="0">
                <a:solidFill>
                  <a:srgbClr val="1C37AE"/>
                </a:solidFill>
                <a:latin typeface="PT Serif" panose="020A0603040505020204" pitchFamily="18" charset="77"/>
              </a:rPr>
              <a:t>|</a:t>
            </a:r>
            <a:r>
              <a:rPr lang="en-CA" sz="1050" dirty="0">
                <a:solidFill>
                  <a:srgbClr val="71A2CC"/>
                </a:solidFill>
                <a:latin typeface="PT Serif" panose="020A0603040505020204" pitchFamily="18" charset="77"/>
              </a:rPr>
              <a:t> </a:t>
            </a:r>
            <a:r>
              <a:rPr lang="en-CA" sz="1050" dirty="0">
                <a:solidFill>
                  <a:prstClr val="black"/>
                </a:solidFill>
                <a:latin typeface="PT Serif" panose="020A0603040505020204" pitchFamily="18" charset="77"/>
              </a:rPr>
              <a:t>  </a:t>
            </a:r>
            <a:fld id="{D1DAF3AA-04D9-F44C-BB4D-BA93A1B71072}" type="slidenum">
              <a:rPr lang="en-CA" sz="1050" dirty="0">
                <a:solidFill>
                  <a:prstClr val="black"/>
                </a:solidFill>
                <a:latin typeface="PT Serif" panose="020A0603040505020204" pitchFamily="18" charset="77"/>
              </a:rPr>
              <a:pPr algn="r"/>
              <a:t>22</a:t>
            </a:fld>
            <a:r>
              <a:rPr lang="en-CA" sz="1050" dirty="0">
                <a:solidFill>
                  <a:prstClr val="black"/>
                </a:solidFill>
                <a:latin typeface="PT Serif" panose="020A0603040505020204" pitchFamily="18" charset="77"/>
              </a:rPr>
              <a:t>  </a:t>
            </a:r>
            <a:endParaRPr lang="en-US" sz="1050" dirty="0">
              <a:latin typeface="PT Serif" panose="020A0603040505020204" pitchFamily="18" charset="77"/>
            </a:endParaRPr>
          </a:p>
        </p:txBody>
      </p:sp>
      <p:sp>
        <p:nvSpPr>
          <p:cNvPr id="22" name="Title 3">
            <a:extLst>
              <a:ext uri="{FF2B5EF4-FFF2-40B4-BE49-F238E27FC236}">
                <a16:creationId xmlns:a16="http://schemas.microsoft.com/office/drawing/2014/main" id="{29A7C208-8029-3049-B2D8-9D327680782B}"/>
              </a:ext>
            </a:extLst>
          </p:cNvPr>
          <p:cNvSpPr txBox="1">
            <a:spLocks/>
          </p:cNvSpPr>
          <p:nvPr/>
        </p:nvSpPr>
        <p:spPr>
          <a:xfrm>
            <a:off x="612775" y="869270"/>
            <a:ext cx="10935757" cy="276949"/>
          </a:xfrm>
          <a:prstGeom prst="rect">
            <a:avLst/>
          </a:prstGeom>
        </p:spPr>
        <p:txBody>
          <a:bodyPr lIns="0" tIns="0" rIns="0" bIns="0">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1600" dirty="0">
                <a:latin typeface="PT Serif" panose="020A0603040505020204" pitchFamily="18" charset="77"/>
              </a:rPr>
              <a:t> </a:t>
            </a:r>
          </a:p>
        </p:txBody>
      </p:sp>
      <p:sp>
        <p:nvSpPr>
          <p:cNvPr id="12" name="Title 3">
            <a:extLst>
              <a:ext uri="{FF2B5EF4-FFF2-40B4-BE49-F238E27FC236}">
                <a16:creationId xmlns:a16="http://schemas.microsoft.com/office/drawing/2014/main" id="{1ADBF67E-E78A-CB4F-AEE2-CFFD2C8031FB}"/>
              </a:ext>
            </a:extLst>
          </p:cNvPr>
          <p:cNvSpPr txBox="1">
            <a:spLocks/>
          </p:cNvSpPr>
          <p:nvPr/>
        </p:nvSpPr>
        <p:spPr>
          <a:xfrm>
            <a:off x="522942" y="381999"/>
            <a:ext cx="10364452" cy="955733"/>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000" dirty="0">
                <a:solidFill>
                  <a:srgbClr val="3C5771"/>
                </a:solidFill>
                <a:latin typeface="Oswald" pitchFamily="2" charset="77"/>
              </a:rPr>
              <a:t>Re-Opening Safely – PLAYBOOK Overview</a:t>
            </a:r>
          </a:p>
        </p:txBody>
      </p:sp>
      <p:sp>
        <p:nvSpPr>
          <p:cNvPr id="13" name="Rectangle 12">
            <a:extLst>
              <a:ext uri="{FF2B5EF4-FFF2-40B4-BE49-F238E27FC236}">
                <a16:creationId xmlns:a16="http://schemas.microsoft.com/office/drawing/2014/main" id="{80C2DB12-DD07-AD4D-8668-C3BB611DC00E}"/>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PT Serif" panose="020A0603040505020204" pitchFamily="18" charset="77"/>
              </a:rPr>
              <a:t>RE-OPENING SAFELY: EXECUTIVE PRESENTATION</a:t>
            </a:r>
            <a:r>
              <a:rPr lang="en-CA" sz="1050" dirty="0">
                <a:solidFill>
                  <a:prstClr val="black"/>
                </a:solidFill>
                <a:latin typeface="PT Serif" panose="020A0603040505020204" pitchFamily="18" charset="77"/>
              </a:rPr>
              <a:t>   </a:t>
            </a:r>
            <a:r>
              <a:rPr lang="en-CA" sz="1050" dirty="0">
                <a:solidFill>
                  <a:srgbClr val="1C37AE"/>
                </a:solidFill>
                <a:latin typeface="PT Serif" panose="020A0603040505020204" pitchFamily="18" charset="77"/>
              </a:rPr>
              <a:t>|</a:t>
            </a:r>
            <a:r>
              <a:rPr lang="en-CA" sz="1050" dirty="0">
                <a:solidFill>
                  <a:srgbClr val="71A2CC"/>
                </a:solidFill>
                <a:latin typeface="PT Serif" panose="020A0603040505020204" pitchFamily="18" charset="77"/>
              </a:rPr>
              <a:t> </a:t>
            </a:r>
            <a:r>
              <a:rPr lang="en-CA" sz="1050" dirty="0">
                <a:solidFill>
                  <a:prstClr val="black"/>
                </a:solidFill>
                <a:latin typeface="PT Serif" panose="020A0603040505020204" pitchFamily="18" charset="77"/>
              </a:rPr>
              <a:t>  </a:t>
            </a:r>
            <a:fld id="{D1DAF3AA-04D9-F44C-BB4D-BA93A1B71072}" type="slidenum">
              <a:rPr lang="en-CA" sz="1050" dirty="0">
                <a:solidFill>
                  <a:prstClr val="black"/>
                </a:solidFill>
                <a:latin typeface="PT Serif" panose="020A0603040505020204" pitchFamily="18" charset="77"/>
              </a:rPr>
              <a:pPr algn="r"/>
              <a:t>22</a:t>
            </a:fld>
            <a:r>
              <a:rPr lang="en-CA" sz="1050" dirty="0">
                <a:solidFill>
                  <a:prstClr val="black"/>
                </a:solidFill>
                <a:latin typeface="PT Serif" panose="020A0603040505020204" pitchFamily="18" charset="77"/>
              </a:rPr>
              <a:t>  </a:t>
            </a:r>
            <a:endParaRPr lang="en-US" sz="1050" dirty="0">
              <a:latin typeface="PT Serif" panose="020A0603040505020204" pitchFamily="18" charset="77"/>
            </a:endParaRPr>
          </a:p>
        </p:txBody>
      </p:sp>
      <p:pic>
        <p:nvPicPr>
          <p:cNvPr id="14" name="Picture 13">
            <a:extLst>
              <a:ext uri="{FF2B5EF4-FFF2-40B4-BE49-F238E27FC236}">
                <a16:creationId xmlns:a16="http://schemas.microsoft.com/office/drawing/2014/main" id="{F7A8169E-8865-0449-80E8-E37FB3F4E9C9}"/>
              </a:ext>
            </a:extLst>
          </p:cNvPr>
          <p:cNvPicPr>
            <a:picLocks noChangeAspect="1"/>
          </p:cNvPicPr>
          <p:nvPr/>
        </p:nvPicPr>
        <p:blipFill>
          <a:blip r:embed="rId2"/>
          <a:stretch>
            <a:fillRect/>
          </a:stretch>
        </p:blipFill>
        <p:spPr>
          <a:xfrm>
            <a:off x="11277576" y="172695"/>
            <a:ext cx="914424" cy="815184"/>
          </a:xfrm>
          <a:prstGeom prst="rect">
            <a:avLst/>
          </a:prstGeom>
        </p:spPr>
      </p:pic>
      <p:graphicFrame>
        <p:nvGraphicFramePr>
          <p:cNvPr id="18" name="Table 17">
            <a:extLst>
              <a:ext uri="{FF2B5EF4-FFF2-40B4-BE49-F238E27FC236}">
                <a16:creationId xmlns:a16="http://schemas.microsoft.com/office/drawing/2014/main" id="{18C710B2-CE8C-AD46-A612-35DAD7FDF510}"/>
              </a:ext>
            </a:extLst>
          </p:cNvPr>
          <p:cNvGraphicFramePr>
            <a:graphicFrameLocks noGrp="1"/>
          </p:cNvGraphicFramePr>
          <p:nvPr>
            <p:extLst>
              <p:ext uri="{D42A27DB-BD31-4B8C-83A1-F6EECF244321}">
                <p14:modId xmlns:p14="http://schemas.microsoft.com/office/powerpoint/2010/main" val="2823160620"/>
              </p:ext>
            </p:extLst>
          </p:nvPr>
        </p:nvGraphicFramePr>
        <p:xfrm>
          <a:off x="612775" y="1085324"/>
          <a:ext cx="10955339" cy="4712717"/>
        </p:xfrm>
        <a:graphic>
          <a:graphicData uri="http://schemas.openxmlformats.org/drawingml/2006/table">
            <a:tbl>
              <a:tblPr firstRow="1" bandRow="1">
                <a:tableStyleId>{5C22544A-7EE6-4342-B048-85BDC9FD1C3A}</a:tableStyleId>
              </a:tblPr>
              <a:tblGrid>
                <a:gridCol w="2413965">
                  <a:extLst>
                    <a:ext uri="{9D8B030D-6E8A-4147-A177-3AD203B41FA5}">
                      <a16:colId xmlns:a16="http://schemas.microsoft.com/office/drawing/2014/main" val="1327737951"/>
                    </a:ext>
                  </a:extLst>
                </a:gridCol>
                <a:gridCol w="8541374">
                  <a:extLst>
                    <a:ext uri="{9D8B030D-6E8A-4147-A177-3AD203B41FA5}">
                      <a16:colId xmlns:a16="http://schemas.microsoft.com/office/drawing/2014/main" val="162956344"/>
                    </a:ext>
                  </a:extLst>
                </a:gridCol>
              </a:tblGrid>
              <a:tr h="204573">
                <a:tc>
                  <a:txBody>
                    <a:bodyPr/>
                    <a:lstStyle/>
                    <a:p>
                      <a:pPr>
                        <a:lnSpc>
                          <a:spcPct val="110000"/>
                        </a:lnSpc>
                        <a:spcAft>
                          <a:spcPts val="0"/>
                        </a:spcAft>
                      </a:pPr>
                      <a:r>
                        <a:rPr lang="en-CA" sz="1050" dirty="0">
                          <a:solidFill>
                            <a:schemeClr val="bg1"/>
                          </a:solidFill>
                          <a:effectLst/>
                          <a:latin typeface="Libre Franklin" pitchFamily="2" charset="77"/>
                        </a:rPr>
                        <a:t>Topic</a:t>
                      </a:r>
                      <a:endParaRPr lang="en-GB" sz="1050" dirty="0">
                        <a:solidFill>
                          <a:schemeClr val="bg1"/>
                        </a:solidFill>
                        <a:effectLst/>
                        <a:latin typeface="Libre Franklin" pitchFamily="2" charset="77"/>
                        <a:ea typeface="Calibri" panose="020F0502020204030204" pitchFamily="34" charset="0"/>
                        <a:cs typeface="Times New Roman" panose="02020603050405020304" pitchFamily="18" charset="0"/>
                      </a:endParaRPr>
                    </a:p>
                  </a:txBody>
                  <a:tcPr marL="180000" marR="180000" marT="72000" marB="72000" anchor="b">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3C5771"/>
                    </a:solidFill>
                  </a:tcPr>
                </a:tc>
                <a:tc>
                  <a:txBody>
                    <a:bodyPr/>
                    <a:lstStyle/>
                    <a:p>
                      <a:pPr>
                        <a:lnSpc>
                          <a:spcPct val="110000"/>
                        </a:lnSpc>
                        <a:spcAft>
                          <a:spcPts val="0"/>
                        </a:spcAft>
                      </a:pPr>
                      <a:r>
                        <a:rPr lang="en-CA" sz="1050">
                          <a:solidFill>
                            <a:schemeClr val="bg1"/>
                          </a:solidFill>
                          <a:effectLst/>
                          <a:latin typeface="Libre Franklin" pitchFamily="2" charset="77"/>
                        </a:rPr>
                        <a:t>Tasks</a:t>
                      </a:r>
                      <a:endParaRPr lang="en-GB" sz="1050">
                        <a:solidFill>
                          <a:schemeClr val="bg1"/>
                        </a:solidFill>
                        <a:effectLst/>
                        <a:latin typeface="Libre Franklin" pitchFamily="2" charset="77"/>
                        <a:ea typeface="Calibri" panose="020F0502020204030204" pitchFamily="34" charset="0"/>
                        <a:cs typeface="Times New Roman" panose="02020603050405020304" pitchFamily="18" charset="0"/>
                      </a:endParaRPr>
                    </a:p>
                  </a:txBody>
                  <a:tcPr marL="180000" marR="180000" marT="72000" marB="72000" anchor="b">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3C5771"/>
                    </a:solidFill>
                  </a:tcPr>
                </a:tc>
                <a:extLst>
                  <a:ext uri="{0D108BD9-81ED-4DB2-BD59-A6C34878D82A}">
                    <a16:rowId xmlns:a16="http://schemas.microsoft.com/office/drawing/2014/main" val="1500261811"/>
                  </a:ext>
                </a:extLst>
              </a:tr>
              <a:tr h="414386">
                <a:tc>
                  <a:txBody>
                    <a:bodyPr/>
                    <a:lstStyle/>
                    <a:p>
                      <a:pPr>
                        <a:lnSpc>
                          <a:spcPct val="110000"/>
                        </a:lnSpc>
                        <a:spcAft>
                          <a:spcPts val="0"/>
                        </a:spcAft>
                      </a:pPr>
                      <a:r>
                        <a:rPr lang="en-CA" sz="900" b="1" dirty="0">
                          <a:effectLst/>
                          <a:latin typeface="Libre Franklin" pitchFamily="2" charset="77"/>
                        </a:rPr>
                        <a:t>Daily Self-Screening and On-Site Health Screening Protocol</a:t>
                      </a:r>
                      <a:endParaRPr lang="en-GB" sz="900" b="1" dirty="0">
                        <a:effectLst/>
                        <a:latin typeface="Libre Franklin" pitchFamily="2" charset="77"/>
                        <a:ea typeface="Calibri" panose="020F0502020204030204" pitchFamily="34" charset="0"/>
                        <a:cs typeface="Times New Roman" panose="02020603050405020304" pitchFamily="18" charset="0"/>
                      </a:endParaRPr>
                    </a:p>
                  </a:txBody>
                  <a:tcPr marL="180000" marR="180000" marT="72000" marB="72000">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9388" lvl="0" indent="-179388">
                        <a:lnSpc>
                          <a:spcPct val="100000"/>
                        </a:lnSpc>
                        <a:spcAft>
                          <a:spcPts val="0"/>
                        </a:spcAft>
                        <a:buClr>
                          <a:srgbClr val="3C5771"/>
                        </a:buClr>
                        <a:buFont typeface="Arial" panose="020B0604020202020204" pitchFamily="34" charset="0"/>
                        <a:buChar char="•"/>
                        <a:tabLst/>
                      </a:pPr>
                      <a:r>
                        <a:rPr lang="en-CA" sz="900" b="0">
                          <a:solidFill>
                            <a:srgbClr val="1C1C1B"/>
                          </a:solidFill>
                          <a:effectLst/>
                          <a:latin typeface="Libre Franklin" pitchFamily="2" charset="77"/>
                          <a:ea typeface="Times New Roman" panose="02020603050405020304" pitchFamily="18" charset="0"/>
                          <a:cs typeface="Times New Roman" panose="02020603050405020304" pitchFamily="18" charset="0"/>
                        </a:rPr>
                        <a:t>Daily Self-Screening protocol is distributed to all employees for voluntary, home self-screening                                                                                                                                                                                  </a:t>
                      </a:r>
                      <a:endParaRPr lang="en-GB" sz="900" b="0">
                        <a:effectLst/>
                        <a:latin typeface="Libre Franklin" pitchFamily="2" charset="77"/>
                        <a:ea typeface="Times New Roman" panose="02020603050405020304" pitchFamily="18" charset="0"/>
                        <a:cs typeface="Times New Roman" panose="02020603050405020304" pitchFamily="18" charset="0"/>
                      </a:endParaRPr>
                    </a:p>
                    <a:p>
                      <a:pPr marL="179388" lvl="0" indent="-179388">
                        <a:lnSpc>
                          <a:spcPct val="100000"/>
                        </a:lnSpc>
                        <a:spcAft>
                          <a:spcPts val="0"/>
                        </a:spcAft>
                        <a:buClr>
                          <a:srgbClr val="3C5771"/>
                        </a:buClr>
                        <a:buFont typeface="Arial" panose="020B0604020202020204" pitchFamily="34" charset="0"/>
                        <a:buChar char="•"/>
                        <a:tabLst/>
                      </a:pPr>
                      <a:r>
                        <a:rPr lang="en-CA" sz="900" b="0">
                          <a:solidFill>
                            <a:srgbClr val="1C1C1B"/>
                          </a:solidFill>
                          <a:effectLst/>
                          <a:latin typeface="Libre Franklin" pitchFamily="2" charset="77"/>
                          <a:ea typeface="Times New Roman" panose="02020603050405020304" pitchFamily="18" charset="0"/>
                          <a:cs typeface="Times New Roman" panose="02020603050405020304" pitchFamily="18" charset="0"/>
                        </a:rPr>
                        <a:t>HR team prepared to receive inquiries or reports of symptomatic employees prior to shift/start of work                                                 </a:t>
                      </a:r>
                      <a:endParaRPr lang="en-GB" sz="900" b="0">
                        <a:effectLst/>
                        <a:latin typeface="Libre Franklin" pitchFamily="2" charset="77"/>
                        <a:ea typeface="Times New Roman" panose="02020603050405020304" pitchFamily="18" charset="0"/>
                        <a:cs typeface="Times New Roman" panose="02020603050405020304" pitchFamily="18" charset="0"/>
                      </a:endParaRPr>
                    </a:p>
                    <a:p>
                      <a:pPr marL="179388" lvl="0" indent="-179388">
                        <a:lnSpc>
                          <a:spcPct val="100000"/>
                        </a:lnSpc>
                        <a:spcAft>
                          <a:spcPts val="0"/>
                        </a:spcAft>
                        <a:buClr>
                          <a:srgbClr val="3C5771"/>
                        </a:buClr>
                        <a:buFont typeface="Arial" panose="020B0604020202020204" pitchFamily="34" charset="0"/>
                        <a:buChar char="•"/>
                        <a:tabLst/>
                      </a:pPr>
                      <a:r>
                        <a:rPr lang="en-CA" sz="900" b="0">
                          <a:solidFill>
                            <a:srgbClr val="1C1C1B"/>
                          </a:solidFill>
                          <a:effectLst/>
                          <a:latin typeface="Libre Franklin" pitchFamily="2" charset="77"/>
                          <a:ea typeface="Times New Roman" panose="02020603050405020304" pitchFamily="18" charset="0"/>
                          <a:cs typeface="Times New Roman" panose="02020603050405020304" pitchFamily="18" charset="0"/>
                        </a:rPr>
                        <a:t>Ensure protocol for pre-shift screening prior to Site entry                                                                                                                      </a:t>
                      </a:r>
                      <a:endParaRPr lang="en-GB" sz="900" b="0">
                        <a:effectLst/>
                        <a:latin typeface="Libre Franklin" pitchFamily="2" charset="77"/>
                        <a:ea typeface="Times New Roman" panose="02020603050405020304" pitchFamily="18" charset="0"/>
                        <a:cs typeface="Times New Roman" panose="02020603050405020304" pitchFamily="18" charset="0"/>
                      </a:endParaRPr>
                    </a:p>
                    <a:p>
                      <a:pPr marL="179388" lvl="0" indent="-179388">
                        <a:lnSpc>
                          <a:spcPct val="100000"/>
                        </a:lnSpc>
                        <a:spcAft>
                          <a:spcPts val="0"/>
                        </a:spcAft>
                        <a:buClr>
                          <a:srgbClr val="3C5771"/>
                        </a:buClr>
                        <a:buFont typeface="Arial" panose="020B0604020202020204" pitchFamily="34" charset="0"/>
                        <a:buChar char="•"/>
                        <a:tabLst/>
                      </a:pPr>
                      <a:r>
                        <a:rPr lang="en-CA" sz="900" b="0">
                          <a:solidFill>
                            <a:srgbClr val="1C1C1B"/>
                          </a:solidFill>
                          <a:effectLst/>
                          <a:latin typeface="Libre Franklin" pitchFamily="2" charset="77"/>
                          <a:ea typeface="Times New Roman" panose="02020603050405020304" pitchFamily="18" charset="0"/>
                          <a:cs typeface="Times New Roman" panose="02020603050405020304" pitchFamily="18" charset="0"/>
                        </a:rPr>
                        <a:t>Ensure barriers are in place to prevent anyone from missing screening protocol</a:t>
                      </a:r>
                      <a:endParaRPr lang="en-GB" sz="900" b="0">
                        <a:effectLst/>
                        <a:latin typeface="Libre Franklin" pitchFamily="2" charset="77"/>
                        <a:ea typeface="Times New Roman" panose="02020603050405020304" pitchFamily="18" charset="0"/>
                        <a:cs typeface="Times New Roman" panose="02020603050405020304" pitchFamily="18" charset="0"/>
                      </a:endParaRPr>
                    </a:p>
                    <a:p>
                      <a:pPr marL="179388" lvl="0" indent="-179388">
                        <a:lnSpc>
                          <a:spcPct val="100000"/>
                        </a:lnSpc>
                        <a:spcAft>
                          <a:spcPts val="0"/>
                        </a:spcAft>
                        <a:buClr>
                          <a:srgbClr val="3C5771"/>
                        </a:buClr>
                        <a:buFont typeface="Arial" panose="020B0604020202020204" pitchFamily="34" charset="0"/>
                        <a:buChar char="•"/>
                        <a:tabLst/>
                      </a:pPr>
                      <a:r>
                        <a:rPr lang="en-CA" sz="900" b="0">
                          <a:solidFill>
                            <a:srgbClr val="1C1C1B"/>
                          </a:solidFill>
                          <a:effectLst/>
                          <a:latin typeface="Libre Franklin" pitchFamily="2" charset="77"/>
                          <a:ea typeface="Times New Roman" panose="02020603050405020304" pitchFamily="18" charset="0"/>
                          <a:cs typeface="Times New Roman" panose="02020603050405020304" pitchFamily="18" charset="0"/>
                        </a:rPr>
                        <a:t>Review and understand “Overview of Health Screening Procedure”</a:t>
                      </a:r>
                      <a:endParaRPr lang="en-GB" sz="900" b="0">
                        <a:effectLst/>
                        <a:latin typeface="Libre Franklin" pitchFamily="2" charset="77"/>
                        <a:ea typeface="Times New Roman" panose="02020603050405020304" pitchFamily="18" charset="0"/>
                        <a:cs typeface="Times New Roman" panose="02020603050405020304" pitchFamily="18" charset="0"/>
                      </a:endParaRPr>
                    </a:p>
                  </a:txBody>
                  <a:tcPr marL="36195" marR="36195" marT="72000" marB="72000">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32159282"/>
                  </a:ext>
                </a:extLst>
              </a:tr>
              <a:tr h="341412">
                <a:tc>
                  <a:txBody>
                    <a:bodyPr/>
                    <a:lstStyle/>
                    <a:p>
                      <a:pPr>
                        <a:lnSpc>
                          <a:spcPct val="110000"/>
                        </a:lnSpc>
                        <a:spcAft>
                          <a:spcPts val="0"/>
                        </a:spcAft>
                      </a:pPr>
                      <a:r>
                        <a:rPr lang="en-CA" sz="900" b="1">
                          <a:effectLst/>
                          <a:latin typeface="Libre Franklin" pitchFamily="2" charset="77"/>
                        </a:rPr>
                        <a:t>Employee Travel Protocol</a:t>
                      </a:r>
                      <a:endParaRPr lang="en-GB" sz="900" b="1">
                        <a:effectLst/>
                        <a:latin typeface="Libre Franklin" pitchFamily="2" charset="77"/>
                        <a:ea typeface="Calibri" panose="020F0502020204030204" pitchFamily="34" charset="0"/>
                        <a:cs typeface="Times New Roman" panose="02020603050405020304" pitchFamily="18" charset="0"/>
                      </a:endParaRPr>
                    </a:p>
                  </a:txBody>
                  <a:tcPr marL="180000" marR="180000" marT="72000" marB="7200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9388" lvl="0" indent="-179388">
                        <a:lnSpc>
                          <a:spcPct val="100000"/>
                        </a:lnSpc>
                        <a:spcAft>
                          <a:spcPts val="0"/>
                        </a:spcAft>
                        <a:buClr>
                          <a:srgbClr val="3C5771"/>
                        </a:buClr>
                        <a:buFont typeface="Arial" panose="020B0604020202020204" pitchFamily="34" charset="0"/>
                        <a:buChar char="•"/>
                        <a:tabLst/>
                      </a:pPr>
                      <a:r>
                        <a:rPr lang="en-CA" sz="900" b="0">
                          <a:solidFill>
                            <a:srgbClr val="1C1C1B"/>
                          </a:solidFill>
                          <a:effectLst/>
                          <a:latin typeface="Libre Franklin" pitchFamily="2" charset="77"/>
                          <a:ea typeface="Times New Roman" panose="02020603050405020304" pitchFamily="18" charset="0"/>
                          <a:cs typeface="Times New Roman" panose="02020603050405020304" pitchFamily="18" charset="0"/>
                        </a:rPr>
                        <a:t>Review and understand protocol — monitoring updated travel information</a:t>
                      </a:r>
                      <a:endParaRPr lang="en-GB" sz="900" b="0">
                        <a:effectLst/>
                        <a:latin typeface="Libre Franklin" pitchFamily="2" charset="77"/>
                        <a:ea typeface="Times New Roman" panose="02020603050405020304" pitchFamily="18" charset="0"/>
                        <a:cs typeface="Times New Roman" panose="02020603050405020304" pitchFamily="18" charset="0"/>
                      </a:endParaRPr>
                    </a:p>
                    <a:p>
                      <a:pPr marL="179388" lvl="0" indent="-179388">
                        <a:lnSpc>
                          <a:spcPct val="100000"/>
                        </a:lnSpc>
                        <a:spcAft>
                          <a:spcPts val="0"/>
                        </a:spcAft>
                        <a:buClr>
                          <a:srgbClr val="3C5771"/>
                        </a:buClr>
                        <a:buFont typeface="Arial" panose="020B0604020202020204" pitchFamily="34" charset="0"/>
                        <a:buChar char="•"/>
                        <a:tabLst/>
                      </a:pPr>
                      <a:r>
                        <a:rPr lang="en-CA" sz="900" b="0">
                          <a:solidFill>
                            <a:srgbClr val="1C1C1B"/>
                          </a:solidFill>
                          <a:effectLst/>
                          <a:latin typeface="Libre Franklin" pitchFamily="2" charset="77"/>
                          <a:ea typeface="Times New Roman" panose="02020603050405020304" pitchFamily="18" charset="0"/>
                          <a:cs typeface="Times New Roman" panose="02020603050405020304" pitchFamily="18" charset="0"/>
                        </a:rPr>
                        <a:t>Assess need for business travel — cancel/postpone all non-essential travel</a:t>
                      </a:r>
                      <a:endParaRPr lang="en-GB" sz="900" b="0">
                        <a:effectLst/>
                        <a:latin typeface="Libre Franklin" pitchFamily="2" charset="77"/>
                        <a:ea typeface="Times New Roman" panose="02020603050405020304" pitchFamily="18" charset="0"/>
                        <a:cs typeface="Times New Roman" panose="02020603050405020304" pitchFamily="18" charset="0"/>
                      </a:endParaRPr>
                    </a:p>
                    <a:p>
                      <a:pPr marL="179388" lvl="0" indent="-179388">
                        <a:lnSpc>
                          <a:spcPct val="100000"/>
                        </a:lnSpc>
                        <a:spcAft>
                          <a:spcPts val="0"/>
                        </a:spcAft>
                        <a:buClr>
                          <a:srgbClr val="3C5771"/>
                        </a:buClr>
                        <a:buFont typeface="Arial" panose="020B0604020202020204" pitchFamily="34" charset="0"/>
                        <a:buChar char="•"/>
                        <a:tabLst/>
                      </a:pPr>
                      <a:r>
                        <a:rPr lang="en-CA" sz="900" b="0">
                          <a:solidFill>
                            <a:srgbClr val="1C1C1B"/>
                          </a:solidFill>
                          <a:effectLst/>
                          <a:latin typeface="Libre Franklin" pitchFamily="2" charset="77"/>
                          <a:ea typeface="Times New Roman" panose="02020603050405020304" pitchFamily="18" charset="0"/>
                          <a:cs typeface="Times New Roman" panose="02020603050405020304" pitchFamily="18" charset="0"/>
                        </a:rPr>
                        <a:t>Before, While, and After Travelling procedure for all travelling employees</a:t>
                      </a:r>
                      <a:endParaRPr lang="en-GB" sz="900" b="0">
                        <a:effectLst/>
                        <a:latin typeface="Libre Franklin" pitchFamily="2" charset="77"/>
                        <a:ea typeface="Times New Roman" panose="02020603050405020304" pitchFamily="18" charset="0"/>
                        <a:cs typeface="Times New Roman" panose="02020603050405020304" pitchFamily="18" charset="0"/>
                      </a:endParaRPr>
                    </a:p>
                    <a:p>
                      <a:pPr marL="179388" lvl="0" indent="-179388">
                        <a:lnSpc>
                          <a:spcPct val="100000"/>
                        </a:lnSpc>
                        <a:spcAft>
                          <a:spcPts val="0"/>
                        </a:spcAft>
                        <a:buClr>
                          <a:srgbClr val="3C5771"/>
                        </a:buClr>
                        <a:buFont typeface="Arial" panose="020B0604020202020204" pitchFamily="34" charset="0"/>
                        <a:buChar char="•"/>
                        <a:tabLst/>
                      </a:pPr>
                      <a:r>
                        <a:rPr lang="en-CA" sz="900" b="0">
                          <a:solidFill>
                            <a:srgbClr val="1C1C1B"/>
                          </a:solidFill>
                          <a:effectLst/>
                          <a:latin typeface="Libre Franklin" pitchFamily="2" charset="77"/>
                          <a:ea typeface="Times New Roman" panose="02020603050405020304" pitchFamily="18" charset="0"/>
                          <a:cs typeface="Times New Roman" panose="02020603050405020304" pitchFamily="18" charset="0"/>
                        </a:rPr>
                        <a:t>Create an active database to log all employee travel</a:t>
                      </a:r>
                      <a:endParaRPr lang="en-GB" sz="900" b="0">
                        <a:effectLst/>
                        <a:latin typeface="Libre Franklin" pitchFamily="2" charset="77"/>
                        <a:ea typeface="Times New Roman" panose="02020603050405020304" pitchFamily="18" charset="0"/>
                        <a:cs typeface="Times New Roman" panose="02020603050405020304" pitchFamily="18" charset="0"/>
                      </a:endParaRPr>
                    </a:p>
                  </a:txBody>
                  <a:tcPr marL="36195" marR="36195" marT="72000" marB="7200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79139030"/>
                  </a:ext>
                </a:extLst>
              </a:tr>
              <a:tr h="204537">
                <a:tc>
                  <a:txBody>
                    <a:bodyPr/>
                    <a:lstStyle/>
                    <a:p>
                      <a:pPr>
                        <a:lnSpc>
                          <a:spcPct val="110000"/>
                        </a:lnSpc>
                        <a:spcAft>
                          <a:spcPts val="0"/>
                        </a:spcAft>
                      </a:pPr>
                      <a:r>
                        <a:rPr lang="en-CA" sz="900" b="1">
                          <a:effectLst/>
                          <a:latin typeface="Libre Franklin" pitchFamily="2" charset="77"/>
                        </a:rPr>
                        <a:t>Self-Quarantining and Return to Work Protocol</a:t>
                      </a:r>
                      <a:endParaRPr lang="en-GB" sz="900" b="1">
                        <a:effectLst/>
                        <a:latin typeface="Libre Franklin" pitchFamily="2" charset="77"/>
                        <a:ea typeface="Calibri" panose="020F0502020204030204" pitchFamily="34" charset="0"/>
                        <a:cs typeface="Times New Roman" panose="02020603050405020304" pitchFamily="18" charset="0"/>
                      </a:endParaRPr>
                    </a:p>
                  </a:txBody>
                  <a:tcPr marL="180000" marR="180000" marT="72000" marB="7200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9388" indent="-169863">
                        <a:lnSpc>
                          <a:spcPct val="80000"/>
                        </a:lnSpc>
                        <a:spcAft>
                          <a:spcPts val="600"/>
                        </a:spcAft>
                        <a:buClr>
                          <a:srgbClr val="3C5771"/>
                        </a:buClr>
                        <a:buFont typeface="Arial" panose="020B0604020202020204" pitchFamily="34" charset="0"/>
                        <a:buChar char="•"/>
                        <a:tabLst/>
                      </a:pPr>
                      <a:r>
                        <a:rPr lang="en-CA" sz="900" b="0">
                          <a:solidFill>
                            <a:srgbClr val="1C1C1B"/>
                          </a:solidFill>
                          <a:effectLst/>
                          <a:latin typeface="Libre Franklin" pitchFamily="2" charset="77"/>
                          <a:ea typeface="Times New Roman" panose="02020603050405020304" pitchFamily="18" charset="0"/>
                          <a:cs typeface="Times New Roman" panose="02020603050405020304" pitchFamily="18" charset="0"/>
                        </a:rPr>
                        <a:t>Review and understand protocol and adjust as necessary for local, legal and cultural environment</a:t>
                      </a:r>
                      <a:endParaRPr lang="en-GB" sz="900" b="0">
                        <a:effectLst/>
                        <a:latin typeface="Libre Franklin" pitchFamily="2" charset="77"/>
                        <a:ea typeface="Times New Roman" panose="02020603050405020304" pitchFamily="18" charset="0"/>
                        <a:cs typeface="Times New Roman" panose="02020603050405020304" pitchFamily="18" charset="0"/>
                      </a:endParaRPr>
                    </a:p>
                  </a:txBody>
                  <a:tcPr marL="36195" marR="36195" marT="72000" marB="7200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611213574"/>
                  </a:ext>
                </a:extLst>
              </a:tr>
              <a:tr h="243176">
                <a:tc>
                  <a:txBody>
                    <a:bodyPr/>
                    <a:lstStyle/>
                    <a:p>
                      <a:pPr>
                        <a:lnSpc>
                          <a:spcPct val="110000"/>
                        </a:lnSpc>
                        <a:spcAft>
                          <a:spcPts val="0"/>
                        </a:spcAft>
                      </a:pPr>
                      <a:r>
                        <a:rPr lang="en-CA" sz="900" b="1">
                          <a:effectLst/>
                          <a:latin typeface="Libre Franklin" pitchFamily="2" charset="77"/>
                        </a:rPr>
                        <a:t>Visitors &amp; Contractors Self-Screening</a:t>
                      </a:r>
                      <a:endParaRPr lang="en-GB" sz="900" b="1">
                        <a:effectLst/>
                        <a:latin typeface="Libre Franklin" pitchFamily="2" charset="77"/>
                        <a:ea typeface="Calibri" panose="020F0502020204030204" pitchFamily="34" charset="0"/>
                        <a:cs typeface="Times New Roman" panose="02020603050405020304" pitchFamily="18" charset="0"/>
                      </a:endParaRPr>
                    </a:p>
                  </a:txBody>
                  <a:tcPr marL="180000" marR="180000" marT="72000" marB="7200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9388" lvl="0" indent="-179388">
                        <a:lnSpc>
                          <a:spcPct val="80000"/>
                        </a:lnSpc>
                        <a:spcAft>
                          <a:spcPts val="0"/>
                        </a:spcAft>
                        <a:buClr>
                          <a:srgbClr val="3C5771"/>
                        </a:buClr>
                        <a:buFont typeface="Arial" panose="020B0604020202020204" pitchFamily="34" charset="0"/>
                        <a:buChar char="•"/>
                        <a:tabLst/>
                      </a:pPr>
                      <a:r>
                        <a:rPr lang="en-CA" sz="900" b="0">
                          <a:solidFill>
                            <a:srgbClr val="1C1C1B"/>
                          </a:solidFill>
                          <a:effectLst/>
                          <a:latin typeface="Libre Franklin" pitchFamily="2" charset="77"/>
                          <a:ea typeface="Times New Roman" panose="02020603050405020304" pitchFamily="18" charset="0"/>
                          <a:cs typeface="Times New Roman" panose="02020603050405020304" pitchFamily="18" charset="0"/>
                        </a:rPr>
                        <a:t>Plan in place for screening Visitors and Contractors — visitor restrictions, directions for visitors/contractors                                                                                                                                      </a:t>
                      </a:r>
                      <a:endParaRPr lang="en-GB" sz="900" b="0">
                        <a:effectLst/>
                        <a:latin typeface="Libre Franklin" pitchFamily="2" charset="77"/>
                        <a:ea typeface="Times New Roman" panose="02020603050405020304" pitchFamily="18" charset="0"/>
                        <a:cs typeface="Times New Roman" panose="02020603050405020304" pitchFamily="18" charset="0"/>
                      </a:endParaRPr>
                    </a:p>
                    <a:p>
                      <a:pPr marL="179388" lvl="0" indent="-179388">
                        <a:lnSpc>
                          <a:spcPct val="80000"/>
                        </a:lnSpc>
                        <a:spcAft>
                          <a:spcPts val="0"/>
                        </a:spcAft>
                        <a:buClr>
                          <a:srgbClr val="3C5771"/>
                        </a:buClr>
                        <a:buFont typeface="Arial" panose="020B0604020202020204" pitchFamily="34" charset="0"/>
                        <a:buChar char="•"/>
                        <a:tabLst/>
                      </a:pPr>
                      <a:r>
                        <a:rPr lang="en-CA" sz="900" b="0">
                          <a:solidFill>
                            <a:srgbClr val="1C1C1B"/>
                          </a:solidFill>
                          <a:effectLst/>
                          <a:latin typeface="Libre Franklin" pitchFamily="2" charset="77"/>
                          <a:ea typeface="Times New Roman" panose="02020603050405020304" pitchFamily="18" charset="0"/>
                          <a:cs typeface="Times New Roman" panose="02020603050405020304" pitchFamily="18" charset="0"/>
                        </a:rPr>
                        <a:t>Visitors &amp; Contractor Self-Screening Checklist printed and available as needed</a:t>
                      </a:r>
                      <a:endParaRPr lang="en-GB" sz="900" b="0">
                        <a:effectLst/>
                        <a:latin typeface="Libre Franklin" pitchFamily="2" charset="77"/>
                        <a:ea typeface="Times New Roman" panose="02020603050405020304" pitchFamily="18" charset="0"/>
                        <a:cs typeface="Times New Roman" panose="02020603050405020304" pitchFamily="18" charset="0"/>
                      </a:endParaRPr>
                    </a:p>
                  </a:txBody>
                  <a:tcPr marL="36195" marR="36195" marT="72000" marB="7200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007111855"/>
                  </a:ext>
                </a:extLst>
              </a:tr>
              <a:tr h="883502">
                <a:tc>
                  <a:txBody>
                    <a:bodyPr/>
                    <a:lstStyle/>
                    <a:p>
                      <a:pPr>
                        <a:lnSpc>
                          <a:spcPct val="110000"/>
                        </a:lnSpc>
                        <a:spcAft>
                          <a:spcPts val="0"/>
                        </a:spcAft>
                      </a:pPr>
                      <a:r>
                        <a:rPr lang="en-CA" sz="900" b="1">
                          <a:effectLst/>
                          <a:latin typeface="Libre Franklin" pitchFamily="2" charset="77"/>
                        </a:rPr>
                        <a:t>Employee Training</a:t>
                      </a:r>
                      <a:endParaRPr lang="en-GB" sz="900" b="1">
                        <a:effectLst/>
                        <a:latin typeface="Libre Franklin" pitchFamily="2" charset="77"/>
                        <a:ea typeface="Calibri" panose="020F0502020204030204" pitchFamily="34" charset="0"/>
                        <a:cs typeface="Times New Roman" panose="02020603050405020304" pitchFamily="18" charset="0"/>
                      </a:endParaRPr>
                    </a:p>
                  </a:txBody>
                  <a:tcPr marL="180000" marR="180000" marT="72000" marB="7200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6350" indent="0">
                        <a:lnSpc>
                          <a:spcPct val="100000"/>
                        </a:lnSpc>
                        <a:buFont typeface="Arial" panose="020B0604020202020204" pitchFamily="34" charset="0"/>
                        <a:buNone/>
                        <a:tabLst/>
                      </a:pPr>
                      <a:r>
                        <a:rPr lang="en-CA" sz="900" b="0" dirty="0">
                          <a:solidFill>
                            <a:srgbClr val="1C1C1B"/>
                          </a:solidFill>
                          <a:effectLst/>
                          <a:latin typeface="Libre Franklin" pitchFamily="2" charset="77"/>
                          <a:cs typeface="Times New Roman" panose="02020603050405020304" pitchFamily="18" charset="0"/>
                        </a:rPr>
                        <a:t>Host Pre-Return to Work Trainings:                                                                                                                                                                                     </a:t>
                      </a:r>
                      <a:endParaRPr lang="en-GB" sz="900" b="0" dirty="0">
                        <a:effectLst/>
                        <a:latin typeface="Libre Franklin" pitchFamily="2" charset="77"/>
                        <a:cs typeface="Times New Roman" panose="02020603050405020304" pitchFamily="18" charset="0"/>
                      </a:endParaRPr>
                    </a:p>
                    <a:p>
                      <a:pPr marL="177800" indent="-171450">
                        <a:lnSpc>
                          <a:spcPct val="100000"/>
                        </a:lnSpc>
                        <a:spcAft>
                          <a:spcPts val="0"/>
                        </a:spcAft>
                        <a:buClr>
                          <a:srgbClr val="3C5771"/>
                        </a:buClr>
                        <a:buFont typeface="Arial" panose="020B0604020202020204" pitchFamily="34" charset="0"/>
                        <a:buChar char="•"/>
                        <a:tabLst/>
                      </a:pPr>
                      <a:r>
                        <a:rPr lang="en-CA" sz="900" b="0" dirty="0">
                          <a:solidFill>
                            <a:srgbClr val="1C1C1B"/>
                          </a:solidFill>
                          <a:effectLst/>
                          <a:latin typeface="Libre Franklin" pitchFamily="2" charset="77"/>
                          <a:ea typeface="Times New Roman" panose="02020603050405020304" pitchFamily="18" charset="0"/>
                          <a:cs typeface="Times New Roman" panose="02020603050405020304" pitchFamily="18" charset="0"/>
                        </a:rPr>
                        <a:t>Review of Safe Work Playbook with FT, Salaried and PT employees                                                                                                                              </a:t>
                      </a:r>
                      <a:endParaRPr lang="en-GB" sz="900" b="0" dirty="0">
                        <a:effectLst/>
                        <a:latin typeface="Libre Franklin" pitchFamily="2" charset="77"/>
                        <a:ea typeface="Times New Roman" panose="02020603050405020304" pitchFamily="18" charset="0"/>
                        <a:cs typeface="Times New Roman" panose="02020603050405020304" pitchFamily="18" charset="0"/>
                      </a:endParaRPr>
                    </a:p>
                    <a:p>
                      <a:pPr marL="177800" indent="-171450">
                        <a:lnSpc>
                          <a:spcPct val="100000"/>
                        </a:lnSpc>
                        <a:spcAft>
                          <a:spcPts val="600"/>
                        </a:spcAft>
                        <a:buClr>
                          <a:srgbClr val="3C5771"/>
                        </a:buClr>
                        <a:buFont typeface="Arial" panose="020B0604020202020204" pitchFamily="34" charset="0"/>
                        <a:buChar char="•"/>
                        <a:tabLst/>
                      </a:pPr>
                      <a:r>
                        <a:rPr lang="en-CA" sz="900" b="0" dirty="0">
                          <a:solidFill>
                            <a:srgbClr val="1C1C1B"/>
                          </a:solidFill>
                          <a:effectLst/>
                          <a:latin typeface="Libre Franklin" pitchFamily="2" charset="77"/>
                          <a:ea typeface="Times New Roman" panose="02020603050405020304" pitchFamily="18" charset="0"/>
                          <a:cs typeface="Times New Roman" panose="02020603050405020304" pitchFamily="18" charset="0"/>
                        </a:rPr>
                        <a:t>Training for Health Screeners &amp; Isolation Coordinators </a:t>
                      </a:r>
                      <a:br>
                        <a:rPr lang="en-CA" sz="900" b="0" dirty="0">
                          <a:solidFill>
                            <a:srgbClr val="1C1C1B"/>
                          </a:solidFill>
                          <a:effectLst/>
                          <a:latin typeface="Libre Franklin" pitchFamily="2" charset="77"/>
                          <a:ea typeface="Times New Roman" panose="02020603050405020304" pitchFamily="18" charset="0"/>
                          <a:cs typeface="Times New Roman" panose="02020603050405020304" pitchFamily="18" charset="0"/>
                        </a:rPr>
                      </a:br>
                      <a:r>
                        <a:rPr lang="en-CA" sz="900" b="0" dirty="0">
                          <a:solidFill>
                            <a:srgbClr val="1C1C1B"/>
                          </a:solidFill>
                          <a:effectLst/>
                          <a:latin typeface="Libre Franklin" pitchFamily="2" charset="77"/>
                          <a:ea typeface="Times New Roman" panose="02020603050405020304" pitchFamily="18" charset="0"/>
                          <a:cs typeface="Times New Roman" panose="02020603050405020304" pitchFamily="18" charset="0"/>
                        </a:rPr>
                        <a:t>Training for Disinfection Team &amp; HR Team</a:t>
                      </a:r>
                    </a:p>
                    <a:p>
                      <a:pPr marL="6350" indent="0">
                        <a:lnSpc>
                          <a:spcPct val="100000"/>
                        </a:lnSpc>
                        <a:spcAft>
                          <a:spcPts val="0"/>
                        </a:spcAft>
                        <a:buClr>
                          <a:srgbClr val="3C5771"/>
                        </a:buClr>
                        <a:buFont typeface="Arial" panose="020B0604020202020204" pitchFamily="34" charset="0"/>
                        <a:buNone/>
                        <a:tabLst/>
                      </a:pPr>
                      <a:r>
                        <a:rPr lang="en-CA" sz="900" b="0" dirty="0">
                          <a:solidFill>
                            <a:srgbClr val="1C1C1B"/>
                          </a:solidFill>
                          <a:effectLst/>
                          <a:latin typeface="Libre Franklin" pitchFamily="2" charset="77"/>
                          <a:ea typeface="Calibri" panose="020F0502020204030204" pitchFamily="34" charset="0"/>
                          <a:cs typeface="Times New Roman" panose="02020603050405020304" pitchFamily="18" charset="0"/>
                        </a:rPr>
                        <a:t>Host First Day Trainings/Orientation:</a:t>
                      </a:r>
                    </a:p>
                    <a:p>
                      <a:pPr marL="177800" indent="-171450">
                        <a:lnSpc>
                          <a:spcPct val="100000"/>
                        </a:lnSpc>
                        <a:spcAft>
                          <a:spcPts val="0"/>
                        </a:spcAft>
                        <a:buClr>
                          <a:srgbClr val="3C5771"/>
                        </a:buClr>
                        <a:buFont typeface="Arial" panose="020B0604020202020204" pitchFamily="34" charset="0"/>
                        <a:buChar char="•"/>
                        <a:tabLst/>
                      </a:pPr>
                      <a:r>
                        <a:rPr lang="en-CA" sz="900" b="0" dirty="0">
                          <a:solidFill>
                            <a:srgbClr val="1C1C1B"/>
                          </a:solidFill>
                          <a:effectLst/>
                          <a:latin typeface="Libre Franklin" pitchFamily="2" charset="77"/>
                          <a:ea typeface="Times New Roman" panose="02020603050405020304" pitchFamily="18" charset="0"/>
                          <a:cs typeface="Times New Roman" panose="02020603050405020304" pitchFamily="18" charset="0"/>
                        </a:rPr>
                        <a:t>Localize playbook presentation &amp; materials to be consistent with type of facility, geography</a:t>
                      </a:r>
                    </a:p>
                    <a:p>
                      <a:pPr marL="177800" indent="-171450">
                        <a:lnSpc>
                          <a:spcPct val="100000"/>
                        </a:lnSpc>
                        <a:spcAft>
                          <a:spcPts val="0"/>
                        </a:spcAft>
                        <a:buClr>
                          <a:srgbClr val="3C5771"/>
                        </a:buClr>
                        <a:buFont typeface="Arial" panose="020B0604020202020204" pitchFamily="34" charset="0"/>
                        <a:buChar char="•"/>
                        <a:tabLst/>
                      </a:pPr>
                      <a:r>
                        <a:rPr lang="en-CA" sz="900" b="0" dirty="0">
                          <a:solidFill>
                            <a:srgbClr val="1C1C1B"/>
                          </a:solidFill>
                          <a:effectLst/>
                          <a:latin typeface="Libre Franklin" pitchFamily="2" charset="77"/>
                          <a:ea typeface="Times New Roman" panose="02020603050405020304" pitchFamily="18" charset="0"/>
                          <a:cs typeface="Times New Roman" panose="02020603050405020304" pitchFamily="18" charset="0"/>
                        </a:rPr>
                        <a:t>Host first-day training orientation for all staff</a:t>
                      </a:r>
                      <a:endParaRPr lang="en-GB" sz="900" b="0" dirty="0">
                        <a:solidFill>
                          <a:schemeClr val="dk1"/>
                        </a:solidFill>
                        <a:effectLst/>
                        <a:latin typeface="Libre Franklin" pitchFamily="2" charset="77"/>
                        <a:ea typeface="Times New Roman" panose="02020603050405020304" pitchFamily="18" charset="0"/>
                        <a:cs typeface="Times New Roman" panose="02020603050405020304" pitchFamily="18" charset="0"/>
                      </a:endParaRPr>
                    </a:p>
                    <a:p>
                      <a:pPr marL="177800" indent="-171450">
                        <a:lnSpc>
                          <a:spcPct val="100000"/>
                        </a:lnSpc>
                        <a:spcAft>
                          <a:spcPts val="0"/>
                        </a:spcAft>
                        <a:buClr>
                          <a:srgbClr val="3C5771"/>
                        </a:buClr>
                        <a:buFont typeface="Arial" panose="020B0604020202020204" pitchFamily="34" charset="0"/>
                        <a:buChar char="•"/>
                        <a:tabLst/>
                      </a:pPr>
                      <a:r>
                        <a:rPr lang="en-CA" sz="900" b="0" dirty="0">
                          <a:solidFill>
                            <a:srgbClr val="1C1C1B"/>
                          </a:solidFill>
                          <a:effectLst/>
                          <a:latin typeface="Libre Franklin" pitchFamily="2" charset="77"/>
                          <a:ea typeface="Times New Roman" panose="02020603050405020304" pitchFamily="18" charset="0"/>
                          <a:cs typeface="Times New Roman" panose="02020603050405020304" pitchFamily="18" charset="0"/>
                        </a:rPr>
                        <a:t>Ensure all Employees have read, understood and acknowledged the materials provided. Acknowledgement, initial training &amp; sign-off of having read and understood all documentation received must be completed, received, compiled prior to Return to Work</a:t>
                      </a:r>
                      <a:endParaRPr lang="en-GB" sz="900" b="0" dirty="0">
                        <a:effectLst/>
                        <a:latin typeface="Libre Franklin" pitchFamily="2" charset="77"/>
                        <a:ea typeface="Times New Roman" panose="02020603050405020304" pitchFamily="18" charset="0"/>
                        <a:cs typeface="Times New Roman" panose="02020603050405020304" pitchFamily="18" charset="0"/>
                      </a:endParaRPr>
                    </a:p>
                  </a:txBody>
                  <a:tcPr marL="36195" marR="36195" marT="72000" marB="7200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3354784"/>
                  </a:ext>
                </a:extLst>
              </a:tr>
              <a:tr h="286960">
                <a:tc>
                  <a:txBody>
                    <a:bodyPr/>
                    <a:lstStyle/>
                    <a:p>
                      <a:pPr>
                        <a:lnSpc>
                          <a:spcPct val="110000"/>
                        </a:lnSpc>
                        <a:spcAft>
                          <a:spcPts val="0"/>
                        </a:spcAft>
                      </a:pPr>
                      <a:r>
                        <a:rPr lang="en-CA" sz="900" b="1">
                          <a:effectLst/>
                          <a:latin typeface="Libre Franklin" pitchFamily="2" charset="77"/>
                        </a:rPr>
                        <a:t>Health &amp; Wellness: Signage</a:t>
                      </a:r>
                      <a:endParaRPr lang="en-GB" sz="900" b="1">
                        <a:effectLst/>
                        <a:latin typeface="Libre Franklin" pitchFamily="2" charset="77"/>
                        <a:ea typeface="Calibri" panose="020F0502020204030204" pitchFamily="34" charset="0"/>
                        <a:cs typeface="Times New Roman" panose="02020603050405020304" pitchFamily="18" charset="0"/>
                      </a:endParaRPr>
                    </a:p>
                  </a:txBody>
                  <a:tcPr marL="180000" marR="180000" marT="72000" marB="72000">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179388" lvl="0" indent="-179388">
                        <a:lnSpc>
                          <a:spcPct val="100000"/>
                        </a:lnSpc>
                        <a:spcAft>
                          <a:spcPts val="0"/>
                        </a:spcAft>
                        <a:buClr>
                          <a:srgbClr val="3C5771"/>
                        </a:buClr>
                        <a:buFont typeface="Arial" panose="020B0604020202020204" pitchFamily="34" charset="0"/>
                        <a:buChar char="•"/>
                        <a:tabLst/>
                      </a:pPr>
                      <a:r>
                        <a:rPr lang="en-CA" sz="900" b="0" dirty="0">
                          <a:solidFill>
                            <a:srgbClr val="1C1C1B"/>
                          </a:solidFill>
                          <a:effectLst/>
                          <a:latin typeface="Libre Franklin" pitchFamily="2" charset="77"/>
                          <a:ea typeface="Times New Roman" panose="02020603050405020304" pitchFamily="18" charset="0"/>
                          <a:cs typeface="Times New Roman" panose="02020603050405020304" pitchFamily="18" charset="0"/>
                        </a:rPr>
                        <a:t>Self-Screening Checklist                                                                                                                                                                                                   </a:t>
                      </a:r>
                      <a:endParaRPr lang="en-GB" sz="900" b="0" dirty="0">
                        <a:effectLst/>
                        <a:latin typeface="Libre Franklin" pitchFamily="2" charset="77"/>
                        <a:ea typeface="Times New Roman" panose="02020603050405020304" pitchFamily="18" charset="0"/>
                        <a:cs typeface="Times New Roman" panose="02020603050405020304" pitchFamily="18" charset="0"/>
                      </a:endParaRPr>
                    </a:p>
                    <a:p>
                      <a:pPr marL="179388" lvl="0" indent="-179388">
                        <a:lnSpc>
                          <a:spcPct val="100000"/>
                        </a:lnSpc>
                        <a:spcAft>
                          <a:spcPts val="0"/>
                        </a:spcAft>
                        <a:buClr>
                          <a:srgbClr val="3C5771"/>
                        </a:buClr>
                        <a:buFont typeface="Arial" panose="020B0604020202020204" pitchFamily="34" charset="0"/>
                        <a:buChar char="•"/>
                        <a:tabLst/>
                      </a:pPr>
                      <a:r>
                        <a:rPr lang="en-CA" sz="900" b="0" dirty="0">
                          <a:solidFill>
                            <a:srgbClr val="1C1C1B"/>
                          </a:solidFill>
                          <a:effectLst/>
                          <a:latin typeface="Libre Franklin" pitchFamily="2" charset="77"/>
                          <a:ea typeface="Times New Roman" panose="02020603050405020304" pitchFamily="18" charset="0"/>
                          <a:cs typeface="Times New Roman" panose="02020603050405020304" pitchFamily="18" charset="0"/>
                        </a:rPr>
                        <a:t>Create and Print Facility Signage and Post on-Site </a:t>
                      </a:r>
                      <a:endParaRPr lang="en-GB" sz="900" b="0" dirty="0">
                        <a:effectLst/>
                        <a:latin typeface="Libre Franklin" pitchFamily="2" charset="77"/>
                        <a:ea typeface="Times New Roman" panose="02020603050405020304" pitchFamily="18" charset="0"/>
                        <a:cs typeface="Times New Roman" panose="02020603050405020304" pitchFamily="18" charset="0"/>
                      </a:endParaRPr>
                    </a:p>
                    <a:p>
                      <a:pPr marL="179388" lvl="0" indent="-179388">
                        <a:lnSpc>
                          <a:spcPct val="100000"/>
                        </a:lnSpc>
                        <a:spcAft>
                          <a:spcPts val="0"/>
                        </a:spcAft>
                        <a:buClr>
                          <a:srgbClr val="3C5771"/>
                        </a:buClr>
                        <a:buFont typeface="Arial" panose="020B0604020202020204" pitchFamily="34" charset="0"/>
                        <a:buChar char="•"/>
                        <a:tabLst/>
                      </a:pPr>
                      <a:r>
                        <a:rPr lang="en-CA" sz="900" b="0" dirty="0">
                          <a:solidFill>
                            <a:srgbClr val="1C1C1B"/>
                          </a:solidFill>
                          <a:effectLst/>
                          <a:latin typeface="Libre Franklin" pitchFamily="2" charset="77"/>
                          <a:ea typeface="Times New Roman" panose="02020603050405020304" pitchFamily="18" charset="0"/>
                          <a:cs typeface="Times New Roman" panose="02020603050405020304" pitchFamily="18" charset="0"/>
                        </a:rPr>
                        <a:t>Consider physical markers (floor tape/paint)</a:t>
                      </a:r>
                      <a:endParaRPr lang="en-GB" sz="900" b="0" dirty="0">
                        <a:effectLst/>
                        <a:latin typeface="Libre Franklin" pitchFamily="2" charset="77"/>
                        <a:ea typeface="Times New Roman" panose="02020603050405020304" pitchFamily="18" charset="0"/>
                        <a:cs typeface="Times New Roman" panose="02020603050405020304" pitchFamily="18" charset="0"/>
                      </a:endParaRPr>
                    </a:p>
                  </a:txBody>
                  <a:tcPr marL="36195" marR="36195" marT="72000" marB="72000">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658791773"/>
                  </a:ext>
                </a:extLst>
              </a:tr>
            </a:tbl>
          </a:graphicData>
        </a:graphic>
      </p:graphicFrame>
    </p:spTree>
    <p:extLst>
      <p:ext uri="{BB962C8B-B14F-4D97-AF65-F5344CB8AC3E}">
        <p14:creationId xmlns:p14="http://schemas.microsoft.com/office/powerpoint/2010/main" val="23127917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ED112D86-A9BC-584D-8EA9-250EFE3BCC87}"/>
              </a:ext>
            </a:extLst>
          </p:cNvPr>
          <p:cNvGraphicFramePr>
            <a:graphicFrameLocks noGrp="1"/>
          </p:cNvGraphicFramePr>
          <p:nvPr>
            <p:extLst>
              <p:ext uri="{D42A27DB-BD31-4B8C-83A1-F6EECF244321}">
                <p14:modId xmlns:p14="http://schemas.microsoft.com/office/powerpoint/2010/main" val="2044622904"/>
              </p:ext>
            </p:extLst>
          </p:nvPr>
        </p:nvGraphicFramePr>
        <p:xfrm>
          <a:off x="609599" y="1388752"/>
          <a:ext cx="10958510" cy="4806663"/>
        </p:xfrm>
        <a:graphic>
          <a:graphicData uri="http://schemas.openxmlformats.org/drawingml/2006/table">
            <a:tbl>
              <a:tblPr firstRow="1" bandRow="1">
                <a:tableStyleId>{5C22544A-7EE6-4342-B048-85BDC9FD1C3A}</a:tableStyleId>
              </a:tblPr>
              <a:tblGrid>
                <a:gridCol w="1095851">
                  <a:extLst>
                    <a:ext uri="{9D8B030D-6E8A-4147-A177-3AD203B41FA5}">
                      <a16:colId xmlns:a16="http://schemas.microsoft.com/office/drawing/2014/main" val="822227214"/>
                    </a:ext>
                  </a:extLst>
                </a:gridCol>
                <a:gridCol w="1095851">
                  <a:extLst>
                    <a:ext uri="{9D8B030D-6E8A-4147-A177-3AD203B41FA5}">
                      <a16:colId xmlns:a16="http://schemas.microsoft.com/office/drawing/2014/main" val="1181374369"/>
                    </a:ext>
                  </a:extLst>
                </a:gridCol>
                <a:gridCol w="1095851">
                  <a:extLst>
                    <a:ext uri="{9D8B030D-6E8A-4147-A177-3AD203B41FA5}">
                      <a16:colId xmlns:a16="http://schemas.microsoft.com/office/drawing/2014/main" val="354228381"/>
                    </a:ext>
                  </a:extLst>
                </a:gridCol>
                <a:gridCol w="1095851">
                  <a:extLst>
                    <a:ext uri="{9D8B030D-6E8A-4147-A177-3AD203B41FA5}">
                      <a16:colId xmlns:a16="http://schemas.microsoft.com/office/drawing/2014/main" val="3574130326"/>
                    </a:ext>
                  </a:extLst>
                </a:gridCol>
                <a:gridCol w="1095851">
                  <a:extLst>
                    <a:ext uri="{9D8B030D-6E8A-4147-A177-3AD203B41FA5}">
                      <a16:colId xmlns:a16="http://schemas.microsoft.com/office/drawing/2014/main" val="1249984641"/>
                    </a:ext>
                  </a:extLst>
                </a:gridCol>
                <a:gridCol w="1095851">
                  <a:extLst>
                    <a:ext uri="{9D8B030D-6E8A-4147-A177-3AD203B41FA5}">
                      <a16:colId xmlns:a16="http://schemas.microsoft.com/office/drawing/2014/main" val="2838048034"/>
                    </a:ext>
                  </a:extLst>
                </a:gridCol>
                <a:gridCol w="1095851">
                  <a:extLst>
                    <a:ext uri="{9D8B030D-6E8A-4147-A177-3AD203B41FA5}">
                      <a16:colId xmlns:a16="http://schemas.microsoft.com/office/drawing/2014/main" val="1072240114"/>
                    </a:ext>
                  </a:extLst>
                </a:gridCol>
                <a:gridCol w="1095851">
                  <a:extLst>
                    <a:ext uri="{9D8B030D-6E8A-4147-A177-3AD203B41FA5}">
                      <a16:colId xmlns:a16="http://schemas.microsoft.com/office/drawing/2014/main" val="2175614733"/>
                    </a:ext>
                  </a:extLst>
                </a:gridCol>
                <a:gridCol w="1095851">
                  <a:extLst>
                    <a:ext uri="{9D8B030D-6E8A-4147-A177-3AD203B41FA5}">
                      <a16:colId xmlns:a16="http://schemas.microsoft.com/office/drawing/2014/main" val="1512101612"/>
                    </a:ext>
                  </a:extLst>
                </a:gridCol>
                <a:gridCol w="1095851">
                  <a:extLst>
                    <a:ext uri="{9D8B030D-6E8A-4147-A177-3AD203B41FA5}">
                      <a16:colId xmlns:a16="http://schemas.microsoft.com/office/drawing/2014/main" val="3287575360"/>
                    </a:ext>
                  </a:extLst>
                </a:gridCol>
              </a:tblGrid>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C5771"/>
                          </a:solidFill>
                          <a:effectLst/>
                          <a:uLnTx/>
                          <a:uFillTx/>
                          <a:latin typeface="Oswald" pitchFamily="2" charset="77"/>
                          <a:ea typeface="+mn-ea"/>
                          <a:cs typeface="+mn-cs"/>
                        </a:rPr>
                        <a:t>1</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C5771"/>
                          </a:solidFill>
                          <a:effectLst/>
                          <a:uLnTx/>
                          <a:uFillTx/>
                          <a:latin typeface="Oswald" pitchFamily="2" charset="77"/>
                          <a:ea typeface="+mn-ea"/>
                          <a:cs typeface="+mn-cs"/>
                        </a:rPr>
                        <a:t>2</a:t>
                      </a:r>
                      <a:endParaRPr kumimoji="0" lang="en-US" sz="1800" b="1" i="0" u="none" strike="noStrike" kern="1200" cap="none" spc="0" normalizeH="0" baseline="0" noProof="0">
                        <a:ln>
                          <a:noFill/>
                        </a:ln>
                        <a:solidFill>
                          <a:srgbClr val="3C5771"/>
                        </a:solidFill>
                        <a:effectLst/>
                        <a:uLnTx/>
                        <a:uFillTx/>
                        <a:latin typeface="Oswald" pitchFamily="2" charset="77"/>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C5771"/>
                          </a:solidFill>
                          <a:effectLst/>
                          <a:uLnTx/>
                          <a:uFillTx/>
                          <a:latin typeface="Oswald" pitchFamily="2" charset="77"/>
                          <a:ea typeface="+mn-ea"/>
                          <a:cs typeface="+mn-cs"/>
                        </a:rPr>
                        <a:t>3</a:t>
                      </a:r>
                      <a:endParaRPr kumimoji="0" lang="en-US" sz="1800" b="1" i="0" u="none" strike="noStrike" kern="1200" cap="none" spc="0" normalizeH="0" baseline="0" noProof="0">
                        <a:ln>
                          <a:noFill/>
                        </a:ln>
                        <a:solidFill>
                          <a:srgbClr val="3C5771"/>
                        </a:solidFill>
                        <a:effectLst/>
                        <a:uLnTx/>
                        <a:uFillTx/>
                        <a:latin typeface="Oswald" pitchFamily="2" charset="77"/>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C5771"/>
                          </a:solidFill>
                          <a:effectLst/>
                          <a:uLnTx/>
                          <a:uFillTx/>
                          <a:latin typeface="Oswald" pitchFamily="2" charset="77"/>
                          <a:ea typeface="+mn-ea"/>
                          <a:cs typeface="+mn-cs"/>
                        </a:rPr>
                        <a:t>4</a:t>
                      </a:r>
                      <a:endParaRPr kumimoji="0" lang="en-US" sz="1800" b="1" i="0" u="none" strike="noStrike" kern="1200" cap="none" spc="0" normalizeH="0" baseline="0" noProof="0">
                        <a:ln>
                          <a:noFill/>
                        </a:ln>
                        <a:solidFill>
                          <a:srgbClr val="3C5771"/>
                        </a:solidFill>
                        <a:effectLst/>
                        <a:uLnTx/>
                        <a:uFillTx/>
                        <a:latin typeface="Oswald" pitchFamily="2" charset="77"/>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C5771"/>
                          </a:solidFill>
                          <a:effectLst/>
                          <a:uLnTx/>
                          <a:uFillTx/>
                          <a:latin typeface="Oswald" pitchFamily="2" charset="77"/>
                          <a:ea typeface="+mn-ea"/>
                          <a:cs typeface="+mn-cs"/>
                        </a:rPr>
                        <a:t>5</a:t>
                      </a:r>
                      <a:endParaRPr kumimoji="0" lang="en-US" sz="1800" b="1" i="0" u="none" strike="noStrike" kern="1200" cap="none" spc="0" normalizeH="0" baseline="0" noProof="0">
                        <a:ln>
                          <a:noFill/>
                        </a:ln>
                        <a:solidFill>
                          <a:srgbClr val="3C5771"/>
                        </a:solidFill>
                        <a:effectLst/>
                        <a:uLnTx/>
                        <a:uFillTx/>
                        <a:latin typeface="Oswald" pitchFamily="2" charset="77"/>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C5771"/>
                          </a:solidFill>
                          <a:effectLst/>
                          <a:uLnTx/>
                          <a:uFillTx/>
                          <a:latin typeface="Oswald" pitchFamily="2" charset="77"/>
                          <a:ea typeface="+mn-ea"/>
                          <a:cs typeface="+mn-cs"/>
                        </a:rPr>
                        <a:t>6</a:t>
                      </a:r>
                      <a:endParaRPr kumimoji="0" lang="en-US" sz="1800" b="1" i="0" u="none" strike="noStrike" kern="1200" cap="none" spc="0" normalizeH="0" baseline="0" noProof="0">
                        <a:ln>
                          <a:noFill/>
                        </a:ln>
                        <a:solidFill>
                          <a:srgbClr val="3C5771"/>
                        </a:solidFill>
                        <a:effectLst/>
                        <a:uLnTx/>
                        <a:uFillTx/>
                        <a:latin typeface="Oswald" pitchFamily="2" charset="77"/>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C5771"/>
                          </a:solidFill>
                          <a:effectLst/>
                          <a:uLnTx/>
                          <a:uFillTx/>
                          <a:latin typeface="Oswald" pitchFamily="2" charset="77"/>
                          <a:ea typeface="+mn-ea"/>
                          <a:cs typeface="+mn-cs"/>
                        </a:rPr>
                        <a:t>7</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C5771"/>
                          </a:solidFill>
                          <a:effectLst/>
                          <a:uLnTx/>
                          <a:uFillTx/>
                          <a:latin typeface="Oswald" pitchFamily="2" charset="77"/>
                          <a:ea typeface="+mn-ea"/>
                          <a:cs typeface="+mn-cs"/>
                        </a:rPr>
                        <a:t>8</a:t>
                      </a:r>
                      <a:endParaRPr kumimoji="0" lang="en-US" sz="1800" b="1" i="0" u="none" strike="noStrike" kern="1200" cap="none" spc="0" normalizeH="0" baseline="0" noProof="0">
                        <a:ln>
                          <a:noFill/>
                        </a:ln>
                        <a:solidFill>
                          <a:srgbClr val="3C5771"/>
                        </a:solidFill>
                        <a:effectLst/>
                        <a:uLnTx/>
                        <a:uFillTx/>
                        <a:latin typeface="Oswald" pitchFamily="2" charset="77"/>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C5771"/>
                          </a:solidFill>
                          <a:effectLst/>
                          <a:uLnTx/>
                          <a:uFillTx/>
                          <a:latin typeface="Oswald" pitchFamily="2" charset="77"/>
                          <a:ea typeface="+mn-ea"/>
                          <a:cs typeface="+mn-cs"/>
                        </a:rPr>
                        <a:t>9</a:t>
                      </a:r>
                      <a:endParaRPr kumimoji="0" lang="en-US" sz="1800" b="1" i="0" u="none" strike="noStrike" kern="1200" cap="none" spc="0" normalizeH="0" baseline="0" noProof="0">
                        <a:ln>
                          <a:noFill/>
                        </a:ln>
                        <a:solidFill>
                          <a:srgbClr val="3C5771"/>
                        </a:solidFill>
                        <a:effectLst/>
                        <a:uLnTx/>
                        <a:uFillTx/>
                        <a:latin typeface="Oswald" pitchFamily="2" charset="77"/>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C5771"/>
                          </a:solidFill>
                          <a:effectLst/>
                          <a:uLnTx/>
                          <a:uFillTx/>
                          <a:latin typeface="Oswald" pitchFamily="2" charset="77"/>
                          <a:ea typeface="+mn-ea"/>
                          <a:cs typeface="+mn-cs"/>
                        </a:rPr>
                        <a:t>10</a:t>
                      </a:r>
                      <a:endParaRPr kumimoji="0" lang="en-US" sz="1800" b="1" i="0" u="none" strike="noStrike" kern="1200" cap="none" spc="0" normalizeH="0" baseline="0" noProof="0">
                        <a:ln>
                          <a:noFill/>
                        </a:ln>
                        <a:solidFill>
                          <a:srgbClr val="3C5771"/>
                        </a:solidFill>
                        <a:effectLst/>
                        <a:uLnTx/>
                        <a:uFillTx/>
                        <a:latin typeface="Oswald" pitchFamily="2" charset="77"/>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33102497"/>
                  </a:ext>
                </a:extLst>
              </a:tr>
              <a:tr h="505819">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r>
                        <a:rPr kumimoji="0" lang="en-CA" sz="1000" b="1" i="0" u="none" strike="noStrike" kern="1200" cap="none" spc="0" normalizeH="0" baseline="0" noProof="0" dirty="0">
                          <a:ln>
                            <a:noFill/>
                          </a:ln>
                          <a:solidFill>
                            <a:srgbClr val="3C5771"/>
                          </a:solidFill>
                          <a:effectLst/>
                          <a:uLnTx/>
                          <a:uFillTx/>
                          <a:latin typeface="Oswald" pitchFamily="2" charset="77"/>
                          <a:ea typeface="+mn-ea"/>
                          <a:cs typeface="+mn-cs"/>
                        </a:rPr>
                        <a:t>Start of Day: </a:t>
                      </a:r>
                      <a:br>
                        <a:rPr kumimoji="0" lang="en-CA" sz="1000" b="1" i="0" u="none" strike="noStrike" kern="1200" cap="none" spc="0" normalizeH="0" baseline="0" noProof="0" dirty="0">
                          <a:ln>
                            <a:noFill/>
                          </a:ln>
                          <a:solidFill>
                            <a:srgbClr val="3C5771"/>
                          </a:solidFill>
                          <a:effectLst/>
                          <a:uLnTx/>
                          <a:uFillTx/>
                          <a:latin typeface="Oswald" pitchFamily="2" charset="77"/>
                          <a:ea typeface="+mn-ea"/>
                          <a:cs typeface="+mn-cs"/>
                        </a:rPr>
                      </a:br>
                      <a:r>
                        <a:rPr kumimoji="0" lang="en-CA" sz="1000" b="1" i="0" u="none" strike="noStrike" kern="1200" cap="none" spc="0" normalizeH="0" baseline="0" noProof="0" dirty="0">
                          <a:ln>
                            <a:noFill/>
                          </a:ln>
                          <a:solidFill>
                            <a:srgbClr val="3C5771"/>
                          </a:solidFill>
                          <a:effectLst/>
                          <a:uLnTx/>
                          <a:uFillTx/>
                          <a:latin typeface="Oswald" pitchFamily="2" charset="77"/>
                          <a:ea typeface="+mn-ea"/>
                          <a:cs typeface="+mn-cs"/>
                        </a:rPr>
                        <a:t>Self-Screening</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r>
                        <a:rPr kumimoji="0" lang="en-CA" sz="1000" b="1" i="0" u="none" strike="noStrike" kern="1200" cap="none" spc="0" normalizeH="0" baseline="0" noProof="0" dirty="0">
                          <a:ln>
                            <a:noFill/>
                          </a:ln>
                          <a:solidFill>
                            <a:srgbClr val="3C5771"/>
                          </a:solidFill>
                          <a:effectLst/>
                          <a:uLnTx/>
                          <a:uFillTx/>
                          <a:latin typeface="Oswald" pitchFamily="2" charset="77"/>
                          <a:ea typeface="+mn-ea"/>
                          <a:cs typeface="+mn-cs"/>
                        </a:rPr>
                        <a:t>Transport to Site: Personal Vehicle</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r>
                        <a:rPr kumimoji="0" lang="en-CA" sz="1000" b="1" i="0" u="none" strike="noStrike" kern="1200" cap="none" spc="0" normalizeH="0" baseline="0" noProof="0" dirty="0">
                          <a:ln>
                            <a:noFill/>
                          </a:ln>
                          <a:solidFill>
                            <a:srgbClr val="3C5771"/>
                          </a:solidFill>
                          <a:effectLst/>
                          <a:uLnTx/>
                          <a:uFillTx/>
                          <a:latin typeface="Oswald" pitchFamily="2" charset="77"/>
                          <a:ea typeface="+mn-ea"/>
                          <a:cs typeface="+mn-cs"/>
                        </a:rPr>
                        <a:t>Stop for Gas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r>
                        <a:rPr kumimoji="0" lang="en-CA" sz="1000" b="1" i="0" u="none" strike="noStrike" kern="1200" cap="none" spc="0" normalizeH="0" baseline="0" noProof="0" dirty="0">
                          <a:ln>
                            <a:noFill/>
                          </a:ln>
                          <a:solidFill>
                            <a:srgbClr val="3C5771"/>
                          </a:solidFill>
                          <a:effectLst/>
                          <a:uLnTx/>
                          <a:uFillTx/>
                          <a:latin typeface="Oswald" pitchFamily="2" charset="77"/>
                          <a:ea typeface="+mn-ea"/>
                          <a:cs typeface="+mn-cs"/>
                        </a:rPr>
                        <a:t>Arrive at Site: </a:t>
                      </a:r>
                      <a:br>
                        <a:rPr kumimoji="0" lang="en-CA" sz="1000" b="1" i="0" u="none" strike="noStrike" kern="1200" cap="none" spc="0" normalizeH="0" baseline="0" noProof="0" dirty="0">
                          <a:ln>
                            <a:noFill/>
                          </a:ln>
                          <a:solidFill>
                            <a:srgbClr val="3C5771"/>
                          </a:solidFill>
                          <a:effectLst/>
                          <a:uLnTx/>
                          <a:uFillTx/>
                          <a:latin typeface="Oswald" pitchFamily="2" charset="77"/>
                          <a:ea typeface="+mn-ea"/>
                          <a:cs typeface="+mn-cs"/>
                        </a:rPr>
                      </a:br>
                      <a:r>
                        <a:rPr kumimoji="0" lang="en-CA" sz="1000" b="1" i="0" u="none" strike="noStrike" kern="1200" cap="none" spc="0" normalizeH="0" baseline="0" noProof="0" dirty="0">
                          <a:ln>
                            <a:noFill/>
                          </a:ln>
                          <a:solidFill>
                            <a:srgbClr val="3C5771"/>
                          </a:solidFill>
                          <a:effectLst/>
                          <a:uLnTx/>
                          <a:uFillTx/>
                          <a:latin typeface="Oswald" pitchFamily="2" charset="77"/>
                          <a:ea typeface="+mn-ea"/>
                          <a:cs typeface="+mn-cs"/>
                        </a:rPr>
                        <a:t>Landlord Protocol</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r>
                        <a:rPr kumimoji="0" lang="en-CA" sz="1000" b="1" i="0" u="none" strike="noStrike" kern="1200" cap="none" spc="0" normalizeH="0" baseline="0" noProof="0" dirty="0">
                          <a:ln>
                            <a:noFill/>
                          </a:ln>
                          <a:solidFill>
                            <a:srgbClr val="3C5771"/>
                          </a:solidFill>
                          <a:effectLst/>
                          <a:uLnTx/>
                          <a:uFillTx/>
                          <a:latin typeface="Oswald" pitchFamily="2" charset="77"/>
                          <a:ea typeface="+mn-ea"/>
                          <a:cs typeface="+mn-cs"/>
                        </a:rPr>
                        <a:t>Arrive at Site Entry: </a:t>
                      </a:r>
                      <a:br>
                        <a:rPr kumimoji="0" lang="en-CA" sz="1000" b="1" i="0" u="none" strike="noStrike" kern="1200" cap="none" spc="0" normalizeH="0" baseline="0" noProof="0" dirty="0">
                          <a:ln>
                            <a:noFill/>
                          </a:ln>
                          <a:solidFill>
                            <a:srgbClr val="3C5771"/>
                          </a:solidFill>
                          <a:effectLst/>
                          <a:uLnTx/>
                          <a:uFillTx/>
                          <a:latin typeface="Oswald" pitchFamily="2" charset="77"/>
                          <a:ea typeface="+mn-ea"/>
                          <a:cs typeface="+mn-cs"/>
                        </a:rPr>
                      </a:br>
                      <a:r>
                        <a:rPr kumimoji="0" lang="en-CA" sz="1000" b="1" i="0" u="none" strike="noStrike" kern="1200" cap="none" spc="0" normalizeH="0" baseline="0" noProof="0" dirty="0">
                          <a:ln>
                            <a:noFill/>
                          </a:ln>
                          <a:solidFill>
                            <a:srgbClr val="3C5771"/>
                          </a:solidFill>
                          <a:effectLst/>
                          <a:uLnTx/>
                          <a:uFillTx/>
                          <a:latin typeface="Oswald" pitchFamily="2" charset="77"/>
                          <a:ea typeface="+mn-ea"/>
                          <a:cs typeface="+mn-cs"/>
                        </a:rPr>
                        <a:t>Company Site Protocol</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r>
                        <a:rPr kumimoji="0" lang="en-CA" sz="1000" b="1" i="0" u="none" strike="noStrike" kern="1200" cap="none" spc="0" normalizeH="0" baseline="0" noProof="0" dirty="0">
                          <a:ln>
                            <a:noFill/>
                          </a:ln>
                          <a:solidFill>
                            <a:srgbClr val="3C5771"/>
                          </a:solidFill>
                          <a:effectLst/>
                          <a:uLnTx/>
                          <a:uFillTx/>
                          <a:latin typeface="Oswald" pitchFamily="2" charset="77"/>
                          <a:ea typeface="+mn-ea"/>
                          <a:cs typeface="+mn-cs"/>
                        </a:rPr>
                        <a:t>Lunchroom Breaks: </a:t>
                      </a:r>
                      <a:br>
                        <a:rPr kumimoji="0" lang="en-CA" sz="1000" b="1" i="0" u="none" strike="noStrike" kern="1200" cap="none" spc="0" normalizeH="0" baseline="0" noProof="0" dirty="0">
                          <a:ln>
                            <a:noFill/>
                          </a:ln>
                          <a:solidFill>
                            <a:srgbClr val="3C5771"/>
                          </a:solidFill>
                          <a:effectLst/>
                          <a:uLnTx/>
                          <a:uFillTx/>
                          <a:latin typeface="Oswald" pitchFamily="2" charset="77"/>
                          <a:ea typeface="+mn-ea"/>
                          <a:cs typeface="+mn-cs"/>
                        </a:rPr>
                      </a:br>
                      <a:r>
                        <a:rPr kumimoji="0" lang="en-CA" sz="1000" b="1" i="0" u="none" strike="noStrike" kern="1200" cap="none" spc="0" normalizeH="0" baseline="0" noProof="0" dirty="0">
                          <a:ln>
                            <a:noFill/>
                          </a:ln>
                          <a:solidFill>
                            <a:srgbClr val="3C5771"/>
                          </a:solidFill>
                          <a:effectLst/>
                          <a:uLnTx/>
                          <a:uFillTx/>
                          <a:latin typeface="Oswald" pitchFamily="2" charset="77"/>
                          <a:ea typeface="+mn-ea"/>
                          <a:cs typeface="+mn-cs"/>
                        </a:rPr>
                        <a:t>Company Protocols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r>
                        <a:rPr kumimoji="0" lang="en-CA" sz="1000" b="1" i="0" u="none" strike="noStrike" kern="1200" cap="none" spc="0" normalizeH="0" baseline="0" noProof="0" dirty="0">
                          <a:ln>
                            <a:noFill/>
                          </a:ln>
                          <a:solidFill>
                            <a:srgbClr val="3C5771"/>
                          </a:solidFill>
                          <a:effectLst/>
                          <a:uLnTx/>
                          <a:uFillTx/>
                          <a:latin typeface="Oswald" pitchFamily="2" charset="77"/>
                          <a:ea typeface="+mn-ea"/>
                          <a:cs typeface="+mn-cs"/>
                        </a:rPr>
                        <a:t>In-person Meetings: Company Site Protocols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r>
                        <a:rPr kumimoji="0" lang="en-CA" sz="1000" b="1" i="0" u="none" strike="noStrike" kern="1200" cap="none" spc="0" normalizeH="0" baseline="0" noProof="0" dirty="0">
                          <a:ln>
                            <a:noFill/>
                          </a:ln>
                          <a:solidFill>
                            <a:srgbClr val="3C5771"/>
                          </a:solidFill>
                          <a:effectLst/>
                          <a:uLnTx/>
                          <a:uFillTx/>
                          <a:latin typeface="Oswald" pitchFamily="2" charset="77"/>
                          <a:ea typeface="+mn-ea"/>
                          <a:cs typeface="+mn-cs"/>
                        </a:rPr>
                        <a:t>Exit Site: </a:t>
                      </a:r>
                      <a:br>
                        <a:rPr kumimoji="0" lang="en-CA" sz="1000" b="1" i="0" u="none" strike="noStrike" kern="1200" cap="none" spc="0" normalizeH="0" baseline="0" noProof="0" dirty="0">
                          <a:ln>
                            <a:noFill/>
                          </a:ln>
                          <a:solidFill>
                            <a:srgbClr val="3C5771"/>
                          </a:solidFill>
                          <a:effectLst/>
                          <a:uLnTx/>
                          <a:uFillTx/>
                          <a:latin typeface="Oswald" pitchFamily="2" charset="77"/>
                          <a:ea typeface="+mn-ea"/>
                          <a:cs typeface="+mn-cs"/>
                        </a:rPr>
                      </a:br>
                      <a:r>
                        <a:rPr kumimoji="0" lang="en-CA" sz="1000" b="1" i="0" u="none" strike="noStrike" kern="1200" cap="none" spc="0" normalizeH="0" baseline="0" noProof="0" dirty="0">
                          <a:ln>
                            <a:noFill/>
                          </a:ln>
                          <a:solidFill>
                            <a:srgbClr val="3C5771"/>
                          </a:solidFill>
                          <a:effectLst/>
                          <a:uLnTx/>
                          <a:uFillTx/>
                          <a:latin typeface="Oswald" pitchFamily="2" charset="77"/>
                          <a:ea typeface="+mn-ea"/>
                          <a:cs typeface="+mn-cs"/>
                        </a:rPr>
                        <a:t>Site Protocol and PPE</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r>
                        <a:rPr kumimoji="0" lang="en-CA" sz="1000" b="1" i="0" u="none" strike="noStrike" kern="1200" cap="none" spc="0" normalizeH="0" baseline="0" noProof="0" dirty="0">
                          <a:ln>
                            <a:noFill/>
                          </a:ln>
                          <a:solidFill>
                            <a:srgbClr val="3C5771"/>
                          </a:solidFill>
                          <a:effectLst/>
                          <a:uLnTx/>
                          <a:uFillTx/>
                          <a:latin typeface="Oswald" pitchFamily="2" charset="77"/>
                          <a:ea typeface="+mn-ea"/>
                          <a:cs typeface="+mn-cs"/>
                        </a:rPr>
                        <a:t>Transport to Home:</a:t>
                      </a:r>
                      <a:br>
                        <a:rPr kumimoji="0" lang="en-CA" sz="1000" b="1" i="0" u="none" strike="noStrike" kern="1200" cap="none" spc="0" normalizeH="0" baseline="0" noProof="0" dirty="0">
                          <a:ln>
                            <a:noFill/>
                          </a:ln>
                          <a:solidFill>
                            <a:srgbClr val="3C5771"/>
                          </a:solidFill>
                          <a:effectLst/>
                          <a:uLnTx/>
                          <a:uFillTx/>
                          <a:latin typeface="Oswald" pitchFamily="2" charset="77"/>
                          <a:ea typeface="+mn-ea"/>
                          <a:cs typeface="+mn-cs"/>
                        </a:rPr>
                      </a:br>
                      <a:r>
                        <a:rPr kumimoji="0" lang="en-CA" sz="1000" b="1" i="0" u="none" strike="noStrike" kern="1200" cap="none" spc="0" normalizeH="0" baseline="0" noProof="0" dirty="0">
                          <a:ln>
                            <a:noFill/>
                          </a:ln>
                          <a:solidFill>
                            <a:srgbClr val="3C5771"/>
                          </a:solidFill>
                          <a:effectLst/>
                          <a:uLnTx/>
                          <a:uFillTx/>
                          <a:latin typeface="Oswald" pitchFamily="2" charset="77"/>
                          <a:ea typeface="+mn-ea"/>
                          <a:cs typeface="+mn-cs"/>
                        </a:rPr>
                        <a:t>Personal Vehicle</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r>
                        <a:rPr kumimoji="0" lang="en-CA" sz="1000" b="1" i="0" u="none" strike="noStrike" kern="1200" cap="none" spc="0" normalizeH="0" baseline="0" noProof="0" dirty="0">
                          <a:ln>
                            <a:noFill/>
                          </a:ln>
                          <a:solidFill>
                            <a:srgbClr val="3C5771"/>
                          </a:solidFill>
                          <a:effectLst/>
                          <a:uLnTx/>
                          <a:uFillTx/>
                          <a:latin typeface="Oswald" pitchFamily="2" charset="77"/>
                          <a:ea typeface="+mn-ea"/>
                          <a:cs typeface="+mn-cs"/>
                        </a:rPr>
                        <a:t>Home: </a:t>
                      </a:r>
                      <a:br>
                        <a:rPr kumimoji="0" lang="en-CA" sz="1000" b="1" i="0" u="none" strike="noStrike" kern="1200" cap="none" spc="0" normalizeH="0" baseline="0" noProof="0" dirty="0">
                          <a:ln>
                            <a:noFill/>
                          </a:ln>
                          <a:solidFill>
                            <a:srgbClr val="3C5771"/>
                          </a:solidFill>
                          <a:effectLst/>
                          <a:uLnTx/>
                          <a:uFillTx/>
                          <a:latin typeface="Oswald" pitchFamily="2" charset="77"/>
                          <a:ea typeface="+mn-ea"/>
                          <a:cs typeface="+mn-cs"/>
                        </a:rPr>
                      </a:br>
                      <a:r>
                        <a:rPr kumimoji="0" lang="en-CA" sz="1000" b="1" i="0" u="none" strike="noStrike" kern="1200" cap="none" spc="0" normalizeH="0" baseline="0" noProof="0" dirty="0">
                          <a:ln>
                            <a:noFill/>
                          </a:ln>
                          <a:solidFill>
                            <a:srgbClr val="3C5771"/>
                          </a:solidFill>
                          <a:effectLst/>
                          <a:uLnTx/>
                          <a:uFillTx/>
                          <a:latin typeface="Oswald" pitchFamily="2" charset="77"/>
                          <a:ea typeface="+mn-ea"/>
                          <a:cs typeface="+mn-cs"/>
                        </a:rPr>
                        <a:t>Dealing With PPE</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46449058"/>
                  </a:ext>
                </a:extLst>
              </a:tr>
              <a:tr h="790415">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endParaRPr kumimoji="0" lang="en-CA" sz="800" b="0" i="0" u="none" strike="noStrike" kern="1200" cap="none" spc="0" normalizeH="0" baseline="0" noProof="0" dirty="0">
                        <a:ln>
                          <a:noFill/>
                        </a:ln>
                        <a:solidFill>
                          <a:prstClr val="black"/>
                        </a:solidFill>
                        <a:effectLst/>
                        <a:uLnTx/>
                        <a:uFillTx/>
                        <a:latin typeface="Oswald" pitchFamily="2" charset="77"/>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endParaRPr kumimoji="0" lang="en-CA" sz="800" b="0" i="0" u="none" strike="noStrike" kern="1200" cap="none" spc="0" normalizeH="0" baseline="0" noProof="0" dirty="0">
                        <a:ln>
                          <a:noFill/>
                        </a:ln>
                        <a:solidFill>
                          <a:prstClr val="black"/>
                        </a:solidFill>
                        <a:effectLst/>
                        <a:uLnTx/>
                        <a:uFillTx/>
                        <a:latin typeface="Oswald" pitchFamily="2" charset="77"/>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endParaRPr kumimoji="0" lang="en-CA" sz="800" b="0" i="0" u="none" strike="noStrike" kern="1200" cap="none" spc="0" normalizeH="0" baseline="0" noProof="0" dirty="0">
                        <a:ln>
                          <a:noFill/>
                        </a:ln>
                        <a:solidFill>
                          <a:prstClr val="black"/>
                        </a:solidFill>
                        <a:effectLst/>
                        <a:uLnTx/>
                        <a:uFillTx/>
                        <a:latin typeface="Oswald" pitchFamily="2" charset="77"/>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endParaRPr kumimoji="0" lang="en-CA" sz="800" b="0" i="0" u="none" strike="noStrike" kern="1200" cap="none" spc="0" normalizeH="0" baseline="0" noProof="0" dirty="0">
                        <a:ln>
                          <a:noFill/>
                        </a:ln>
                        <a:solidFill>
                          <a:prstClr val="black"/>
                        </a:solidFill>
                        <a:effectLst/>
                        <a:uLnTx/>
                        <a:uFillTx/>
                        <a:latin typeface="Oswald" pitchFamily="2" charset="77"/>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endParaRPr kumimoji="0" lang="en-CA" sz="800" b="0" i="0" u="none" strike="noStrike" kern="1200" cap="none" spc="0" normalizeH="0" baseline="0" noProof="0" dirty="0">
                        <a:ln>
                          <a:noFill/>
                        </a:ln>
                        <a:solidFill>
                          <a:prstClr val="black"/>
                        </a:solidFill>
                        <a:effectLst/>
                        <a:uLnTx/>
                        <a:uFillTx/>
                        <a:latin typeface="Oswald" pitchFamily="2" charset="77"/>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endParaRPr kumimoji="0" lang="en-CA" sz="800" b="0" i="0" u="none" strike="noStrike" kern="1200" cap="none" spc="0" normalizeH="0" baseline="0" noProof="0" dirty="0">
                        <a:ln>
                          <a:noFill/>
                        </a:ln>
                        <a:solidFill>
                          <a:prstClr val="black"/>
                        </a:solidFill>
                        <a:effectLst/>
                        <a:uLnTx/>
                        <a:uFillTx/>
                        <a:latin typeface="Oswald" pitchFamily="2" charset="77"/>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endParaRPr kumimoji="0" lang="en-CA" sz="800" b="0" i="0" u="none" strike="noStrike" kern="1200" cap="none" spc="0" normalizeH="0" baseline="0" noProof="0" dirty="0">
                        <a:ln>
                          <a:noFill/>
                        </a:ln>
                        <a:solidFill>
                          <a:prstClr val="black"/>
                        </a:solidFill>
                        <a:effectLst/>
                        <a:uLnTx/>
                        <a:uFillTx/>
                        <a:latin typeface="Oswald" pitchFamily="2" charset="77"/>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endParaRPr kumimoji="0" lang="en-CA" sz="800" b="0" i="0" u="none" strike="noStrike" kern="1200" cap="none" spc="0" normalizeH="0" baseline="0" noProof="0" dirty="0">
                        <a:ln>
                          <a:noFill/>
                        </a:ln>
                        <a:solidFill>
                          <a:prstClr val="black"/>
                        </a:solidFill>
                        <a:effectLst/>
                        <a:uLnTx/>
                        <a:uFillTx/>
                        <a:latin typeface="Oswald" pitchFamily="2" charset="77"/>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endParaRPr kumimoji="0" lang="en-CA" sz="800" b="0" i="0" u="none" strike="noStrike" kern="1200" cap="none" spc="0" normalizeH="0" baseline="0" noProof="0" dirty="0">
                        <a:ln>
                          <a:noFill/>
                        </a:ln>
                        <a:solidFill>
                          <a:prstClr val="black"/>
                        </a:solidFill>
                        <a:effectLst/>
                        <a:uLnTx/>
                        <a:uFillTx/>
                        <a:latin typeface="Oswald" pitchFamily="2" charset="77"/>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endParaRPr kumimoji="0" lang="en-CA" sz="800" b="0" i="0" u="none" strike="noStrike" kern="1200" cap="none" spc="0" normalizeH="0" baseline="0" noProof="0" dirty="0">
                        <a:ln>
                          <a:noFill/>
                        </a:ln>
                        <a:solidFill>
                          <a:prstClr val="black"/>
                        </a:solidFill>
                        <a:effectLst/>
                        <a:uLnTx/>
                        <a:uFillTx/>
                        <a:latin typeface="Oswald" pitchFamily="2" charset="77"/>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4995289"/>
                  </a:ext>
                </a:extLst>
              </a:tr>
              <a:tr h="196609">
                <a:tc>
                  <a:txBody>
                    <a:bodyPr/>
                    <a:lstStyle/>
                    <a:p>
                      <a:pPr>
                        <a:spcAft>
                          <a:spcPts val="600"/>
                        </a:spcAft>
                      </a:pPr>
                      <a:r>
                        <a:rPr lang="en-GB" sz="800" b="0" i="0">
                          <a:solidFill>
                            <a:schemeClr val="tx1"/>
                          </a:solidFill>
                          <a:latin typeface="Oswald" pitchFamily="2" charset="77"/>
                        </a:rPr>
                        <a:t>Roger woke up and completed his daily self-screening. He was not exhibiting any symptoms and was cleared to go to work.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dirty="0">
                          <a:ln>
                            <a:noFill/>
                          </a:ln>
                          <a:solidFill>
                            <a:schemeClr val="tx1"/>
                          </a:solidFill>
                          <a:effectLst/>
                          <a:uLnTx/>
                          <a:uFillTx/>
                          <a:latin typeface="Oswald" pitchFamily="2" charset="77"/>
                          <a:ea typeface="+mn-ea"/>
                          <a:cs typeface="+mn-cs"/>
                        </a:rPr>
                        <a:t>Roger used his own vehicle to commute to work. He made sure to pack his metal lunch box, disinfectant wipes, nitrile gloves, and his portable hand sanitizer before leaving his house.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a:ln>
                            <a:noFill/>
                          </a:ln>
                          <a:solidFill>
                            <a:schemeClr val="tx1"/>
                          </a:solidFill>
                          <a:effectLst/>
                          <a:uLnTx/>
                          <a:uFillTx/>
                          <a:latin typeface="Oswald" pitchFamily="2" charset="77"/>
                          <a:ea typeface="+mn-ea"/>
                          <a:cs typeface="+mn-cs"/>
                        </a:rPr>
                        <a:t>Oh no! Roger needed to stop for gas before continuing his commute to work. He disinfected his hands before exiting his car and wiped down the pump with disinfectant wipes while he also wore his gloves. After Roger payed for his gas at the pump, contactless, he carefully discarded his gloves in the garbage and entered the vehicle. Then Roger disinfected his hands just to be safe.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dirty="0">
                          <a:ln>
                            <a:noFill/>
                          </a:ln>
                          <a:solidFill>
                            <a:schemeClr val="tx1"/>
                          </a:solidFill>
                          <a:effectLst/>
                          <a:uLnTx/>
                          <a:uFillTx/>
                          <a:latin typeface="Oswald" pitchFamily="2" charset="77"/>
                          <a:ea typeface="+mn-ea"/>
                          <a:cs typeface="+mn-cs"/>
                        </a:rPr>
                        <a:t>Upon arriving at the Site, Roger waited until all other employees had entered the building and made sure to maintain a 2-meter distance between everyone else. When he reached the elevator, he followed the physical distancing rules to wait his turn for the elevator. Only 1 person at a time are allowed on. He wiped down the buttons prior to use and then again after getting off the elevator. He disposed of the PPE and disinfectant wipes prior to entering the company area of the Site.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a:ln>
                            <a:noFill/>
                          </a:ln>
                          <a:solidFill>
                            <a:schemeClr val="tx1"/>
                          </a:solidFill>
                          <a:effectLst/>
                          <a:uLnTx/>
                          <a:uFillTx/>
                          <a:latin typeface="Oswald" pitchFamily="2" charset="77"/>
                          <a:ea typeface="+mn-ea"/>
                          <a:cs typeface="+mn-cs"/>
                        </a:rPr>
                        <a:t>Upon entering the Site Roger waited at the front desk and read all company signage — he sanitized his hands, wiped down his metal lunch box, and maintained the 2-meter distance instructed. Roger followed the tape on the floor which directed him to follow a path to his desk — where there would be no cross-direction interaction. Once at his desk, Roger wiped down his desk and all tools with the office disinfectant wipes and began his busy day.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dirty="0">
                          <a:ln>
                            <a:noFill/>
                          </a:ln>
                          <a:solidFill>
                            <a:schemeClr val="tx1"/>
                          </a:solidFill>
                          <a:effectLst/>
                          <a:uLnTx/>
                          <a:uFillTx/>
                          <a:latin typeface="Oswald" pitchFamily="2" charset="77"/>
                          <a:ea typeface="+mn-ea"/>
                          <a:cs typeface="+mn-cs"/>
                        </a:rPr>
                        <a:t>Since Roger brought his lunch to work in a metal lunch box , he preferred to eat at his desk. However he had placed his lunch box in the lunchroom fridge — Roger disinfected his hands prior to leaving his office and wiped down the handle of the fridge with the office disinfectant wipes — After grabbing his lunch box and settling back in at his desk, Roger sanitized his hands again with his hand sanitizer and enjoyed his turkey sandwich.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a:ln>
                            <a:noFill/>
                          </a:ln>
                          <a:solidFill>
                            <a:schemeClr val="tx1"/>
                          </a:solidFill>
                          <a:effectLst/>
                          <a:uLnTx/>
                          <a:uFillTx/>
                          <a:latin typeface="Oswald" pitchFamily="2" charset="77"/>
                          <a:ea typeface="+mn-ea"/>
                          <a:cs typeface="+mn-cs"/>
                        </a:rPr>
                        <a:t>Roger had a scheduled in-person meeting at 3:00pm. As per protocol he sanitized his hands prior to leaving his desk and walked toward the boardroom. The door in the meeting room was already propped open, and there were 2 windows slightly opened. He disinfected a chair to sit on which was exactly 2 meters away from the next chair and they began the meeting. He connected the virtual platform for those not in the room. After the meeting had ended Roger returned to his desk and proceeded to disinfect his hands.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dirty="0">
                          <a:ln>
                            <a:noFill/>
                          </a:ln>
                          <a:solidFill>
                            <a:schemeClr val="tx1"/>
                          </a:solidFill>
                          <a:effectLst/>
                          <a:uLnTx/>
                          <a:uFillTx/>
                          <a:latin typeface="Oswald" pitchFamily="2" charset="77"/>
                          <a:ea typeface="+mn-ea"/>
                          <a:cs typeface="+mn-cs"/>
                        </a:rPr>
                        <a:t>Roger was finished his long day at work and was ready to begin his commute home. He waited to make sure no one else was leaving at the exact same moment and decided to sanitize his hands in the meantime. When it was safe to do so, Roger followed the direction of the tape (on the floor) to direct him to the exit. As he left the building, he maintained a 2meter distance from everyone else in the parking lot.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a:ln>
                            <a:noFill/>
                          </a:ln>
                          <a:solidFill>
                            <a:schemeClr val="tx1"/>
                          </a:solidFill>
                          <a:effectLst/>
                          <a:uLnTx/>
                          <a:uFillTx/>
                          <a:latin typeface="Oswald" pitchFamily="2" charset="77"/>
                          <a:ea typeface="+mn-ea"/>
                          <a:cs typeface="+mn-cs"/>
                        </a:rPr>
                        <a:t>Roger entered his car and disinfected his hands as well as wiped down his lunch box with a disinfectant wipe. Roger had a swift drive home as he avoided any traffic, and listened to his favorite radio station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dirty="0">
                          <a:ln>
                            <a:noFill/>
                          </a:ln>
                          <a:solidFill>
                            <a:schemeClr val="tx1"/>
                          </a:solidFill>
                          <a:effectLst/>
                          <a:uLnTx/>
                          <a:uFillTx/>
                          <a:latin typeface="Oswald" pitchFamily="2" charset="77"/>
                          <a:ea typeface="+mn-ea"/>
                          <a:cs typeface="+mn-cs"/>
                        </a:rPr>
                        <a:t>Roger was not wearing any PPE when he arrived home but just to be safe, he washed his hands for 20 sec with warm soap and water and changed into his evening track suit — his hygienic day had finally come to an end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32257201"/>
                  </a:ext>
                </a:extLst>
              </a:tr>
            </a:tbl>
          </a:graphicData>
        </a:graphic>
      </p:graphicFrame>
      <p:cxnSp>
        <p:nvCxnSpPr>
          <p:cNvPr id="9" name="Straight Connector 8">
            <a:extLst>
              <a:ext uri="{FF2B5EF4-FFF2-40B4-BE49-F238E27FC236}">
                <a16:creationId xmlns:a16="http://schemas.microsoft.com/office/drawing/2014/main" id="{FD198047-5758-8F45-AC5D-0B5F6DFD9272}"/>
              </a:ext>
            </a:extLst>
          </p:cNvPr>
          <p:cNvCxnSpPr/>
          <p:nvPr/>
        </p:nvCxnSpPr>
        <p:spPr>
          <a:xfrm>
            <a:off x="0" y="2886738"/>
            <a:ext cx="12192000" cy="0"/>
          </a:xfrm>
          <a:prstGeom prst="line">
            <a:avLst/>
          </a:prstGeom>
          <a:ln w="76200">
            <a:solidFill>
              <a:srgbClr val="3C577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041AEB10-8EFA-044A-9827-4E23A17EE318}"/>
              </a:ext>
            </a:extLst>
          </p:cNvPr>
          <p:cNvSpPr>
            <a:spLocks noChangeAspect="1"/>
          </p:cNvSpPr>
          <p:nvPr/>
        </p:nvSpPr>
        <p:spPr>
          <a:xfrm>
            <a:off x="829158" y="2556107"/>
            <a:ext cx="650930" cy="650930"/>
          </a:xfrm>
          <a:prstGeom prst="ellipse">
            <a:avLst/>
          </a:prstGeom>
          <a:solidFill>
            <a:schemeClr val="bg1"/>
          </a:solidFill>
          <a:ln>
            <a:solidFill>
              <a:srgbClr val="3C57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9CA9E97-A690-574A-B974-F0BB376ECDA2}"/>
              </a:ext>
            </a:extLst>
          </p:cNvPr>
          <p:cNvSpPr>
            <a:spLocks noChangeAspect="1"/>
          </p:cNvSpPr>
          <p:nvPr/>
        </p:nvSpPr>
        <p:spPr>
          <a:xfrm>
            <a:off x="1926381" y="2556107"/>
            <a:ext cx="650930" cy="650930"/>
          </a:xfrm>
          <a:prstGeom prst="ellipse">
            <a:avLst/>
          </a:prstGeom>
          <a:solidFill>
            <a:schemeClr val="bg1"/>
          </a:solidFill>
          <a:ln>
            <a:solidFill>
              <a:srgbClr val="3C57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60BF29E-2D2C-DD46-B4ED-640727D21A9C}"/>
              </a:ext>
            </a:extLst>
          </p:cNvPr>
          <p:cNvSpPr>
            <a:spLocks noChangeAspect="1"/>
          </p:cNvSpPr>
          <p:nvPr/>
        </p:nvSpPr>
        <p:spPr>
          <a:xfrm>
            <a:off x="9606942" y="2556107"/>
            <a:ext cx="650930" cy="650930"/>
          </a:xfrm>
          <a:prstGeom prst="ellipse">
            <a:avLst/>
          </a:prstGeom>
          <a:solidFill>
            <a:schemeClr val="bg1"/>
          </a:solidFill>
          <a:ln>
            <a:solidFill>
              <a:srgbClr val="3C57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67CB16B-1069-9D46-8D8F-5682ED4C6C32}"/>
              </a:ext>
            </a:extLst>
          </p:cNvPr>
          <p:cNvSpPr>
            <a:spLocks noChangeAspect="1"/>
          </p:cNvSpPr>
          <p:nvPr/>
        </p:nvSpPr>
        <p:spPr>
          <a:xfrm>
            <a:off x="3023604" y="2556107"/>
            <a:ext cx="650930" cy="650930"/>
          </a:xfrm>
          <a:prstGeom prst="ellipse">
            <a:avLst/>
          </a:prstGeom>
          <a:solidFill>
            <a:schemeClr val="bg1"/>
          </a:solidFill>
          <a:ln>
            <a:solidFill>
              <a:srgbClr val="3C57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B511C61-59A2-FD41-9E4E-85389CBF25D1}"/>
              </a:ext>
            </a:extLst>
          </p:cNvPr>
          <p:cNvSpPr>
            <a:spLocks noChangeAspect="1"/>
          </p:cNvSpPr>
          <p:nvPr/>
        </p:nvSpPr>
        <p:spPr>
          <a:xfrm>
            <a:off x="4120827" y="2556107"/>
            <a:ext cx="650930" cy="650930"/>
          </a:xfrm>
          <a:prstGeom prst="ellipse">
            <a:avLst/>
          </a:prstGeom>
          <a:solidFill>
            <a:schemeClr val="bg1"/>
          </a:solidFill>
          <a:ln>
            <a:solidFill>
              <a:srgbClr val="3C57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C7E631C-5FC6-034D-83E3-2C77DA3AB9D4}"/>
              </a:ext>
            </a:extLst>
          </p:cNvPr>
          <p:cNvSpPr>
            <a:spLocks noChangeAspect="1"/>
          </p:cNvSpPr>
          <p:nvPr/>
        </p:nvSpPr>
        <p:spPr>
          <a:xfrm>
            <a:off x="5218050" y="2556107"/>
            <a:ext cx="650930" cy="650930"/>
          </a:xfrm>
          <a:prstGeom prst="ellipse">
            <a:avLst/>
          </a:prstGeom>
          <a:solidFill>
            <a:schemeClr val="bg1"/>
          </a:solidFill>
          <a:ln>
            <a:solidFill>
              <a:srgbClr val="3C57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01F3391-9374-D44F-8173-7070B50E26C5}"/>
              </a:ext>
            </a:extLst>
          </p:cNvPr>
          <p:cNvSpPr>
            <a:spLocks noChangeAspect="1"/>
          </p:cNvSpPr>
          <p:nvPr/>
        </p:nvSpPr>
        <p:spPr>
          <a:xfrm>
            <a:off x="6315273" y="2556107"/>
            <a:ext cx="650930" cy="650930"/>
          </a:xfrm>
          <a:prstGeom prst="ellipse">
            <a:avLst/>
          </a:prstGeom>
          <a:solidFill>
            <a:schemeClr val="bg1"/>
          </a:solidFill>
          <a:ln>
            <a:solidFill>
              <a:srgbClr val="3C57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D60972B-5041-B840-AE13-822D7ECBF44E}"/>
              </a:ext>
            </a:extLst>
          </p:cNvPr>
          <p:cNvSpPr>
            <a:spLocks noChangeAspect="1"/>
          </p:cNvSpPr>
          <p:nvPr/>
        </p:nvSpPr>
        <p:spPr>
          <a:xfrm>
            <a:off x="7412496" y="2556107"/>
            <a:ext cx="650930" cy="650930"/>
          </a:xfrm>
          <a:prstGeom prst="ellipse">
            <a:avLst/>
          </a:prstGeom>
          <a:solidFill>
            <a:schemeClr val="bg1"/>
          </a:solidFill>
          <a:ln>
            <a:solidFill>
              <a:srgbClr val="3C57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A5F3930-9BB7-4143-A2B6-DD99D27635F2}"/>
              </a:ext>
            </a:extLst>
          </p:cNvPr>
          <p:cNvSpPr>
            <a:spLocks noChangeAspect="1"/>
          </p:cNvSpPr>
          <p:nvPr/>
        </p:nvSpPr>
        <p:spPr>
          <a:xfrm>
            <a:off x="8509719" y="2556107"/>
            <a:ext cx="650930" cy="650930"/>
          </a:xfrm>
          <a:prstGeom prst="ellipse">
            <a:avLst/>
          </a:prstGeom>
          <a:solidFill>
            <a:schemeClr val="bg1"/>
          </a:solidFill>
          <a:ln>
            <a:solidFill>
              <a:srgbClr val="3C57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013F188-4766-5341-A67A-9FDDD8ADF2F9}"/>
              </a:ext>
            </a:extLst>
          </p:cNvPr>
          <p:cNvSpPr>
            <a:spLocks noChangeAspect="1"/>
          </p:cNvSpPr>
          <p:nvPr/>
        </p:nvSpPr>
        <p:spPr>
          <a:xfrm>
            <a:off x="10704161" y="2556107"/>
            <a:ext cx="650930" cy="650930"/>
          </a:xfrm>
          <a:prstGeom prst="ellipse">
            <a:avLst/>
          </a:prstGeom>
          <a:solidFill>
            <a:schemeClr val="bg1"/>
          </a:solidFill>
          <a:ln>
            <a:solidFill>
              <a:srgbClr val="3C57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a:extLst>
              <a:ext uri="{FF2B5EF4-FFF2-40B4-BE49-F238E27FC236}">
                <a16:creationId xmlns:a16="http://schemas.microsoft.com/office/drawing/2014/main" id="{9EA539D5-0410-F94F-8992-8DDA1CB337C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02640" y="2714966"/>
            <a:ext cx="114300" cy="304800"/>
          </a:xfrm>
          <a:prstGeom prst="rect">
            <a:avLst/>
          </a:prstGeom>
        </p:spPr>
      </p:pic>
      <p:pic>
        <p:nvPicPr>
          <p:cNvPr id="31" name="Graphic 30">
            <a:extLst>
              <a:ext uri="{FF2B5EF4-FFF2-40B4-BE49-F238E27FC236}">
                <a16:creationId xmlns:a16="http://schemas.microsoft.com/office/drawing/2014/main" id="{689F0B0D-7EC4-1C4E-8E06-2041E8DCA44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59937" y="2717732"/>
            <a:ext cx="190500" cy="304800"/>
          </a:xfrm>
          <a:prstGeom prst="rect">
            <a:avLst/>
          </a:prstGeom>
        </p:spPr>
      </p:pic>
      <p:pic>
        <p:nvPicPr>
          <p:cNvPr id="33" name="Graphic 32">
            <a:extLst>
              <a:ext uri="{FF2B5EF4-FFF2-40B4-BE49-F238E27FC236}">
                <a16:creationId xmlns:a16="http://schemas.microsoft.com/office/drawing/2014/main" id="{289FF5E9-AEC7-CB4D-8A41-52AD377CB0E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737714" y="2807999"/>
            <a:ext cx="368300" cy="114300"/>
          </a:xfrm>
          <a:prstGeom prst="rect">
            <a:avLst/>
          </a:prstGeom>
        </p:spPr>
      </p:pic>
      <p:pic>
        <p:nvPicPr>
          <p:cNvPr id="35" name="Graphic 34">
            <a:extLst>
              <a:ext uri="{FF2B5EF4-FFF2-40B4-BE49-F238E27FC236}">
                <a16:creationId xmlns:a16="http://schemas.microsoft.com/office/drawing/2014/main" id="{F8AEB731-4B10-E14E-AB6B-BA2318A7197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309078" y="2745866"/>
            <a:ext cx="304800" cy="228600"/>
          </a:xfrm>
          <a:prstGeom prst="rect">
            <a:avLst/>
          </a:prstGeom>
        </p:spPr>
      </p:pic>
      <p:pic>
        <p:nvPicPr>
          <p:cNvPr id="37" name="Graphic 36">
            <a:extLst>
              <a:ext uri="{FF2B5EF4-FFF2-40B4-BE49-F238E27FC236}">
                <a16:creationId xmlns:a16="http://schemas.microsoft.com/office/drawing/2014/main" id="{323B2A87-D5E7-EF42-9012-7BA23149355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450324" y="2710532"/>
            <a:ext cx="228600" cy="304800"/>
          </a:xfrm>
          <a:prstGeom prst="rect">
            <a:avLst/>
          </a:prstGeom>
        </p:spPr>
      </p:pic>
      <p:pic>
        <p:nvPicPr>
          <p:cNvPr id="39" name="Graphic 38">
            <a:extLst>
              <a:ext uri="{FF2B5EF4-FFF2-40B4-BE49-F238E27FC236}">
                <a16:creationId xmlns:a16="http://schemas.microsoft.com/office/drawing/2014/main" id="{48F73D87-C282-7949-A606-CBE65692F1B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592502" y="2761946"/>
            <a:ext cx="304800" cy="254000"/>
          </a:xfrm>
          <a:prstGeom prst="rect">
            <a:avLst/>
          </a:prstGeom>
        </p:spPr>
      </p:pic>
      <p:pic>
        <p:nvPicPr>
          <p:cNvPr id="41" name="Graphic 40">
            <a:extLst>
              <a:ext uri="{FF2B5EF4-FFF2-40B4-BE49-F238E27FC236}">
                <a16:creationId xmlns:a16="http://schemas.microsoft.com/office/drawing/2014/main" id="{CB0C8CCB-1519-F640-8A23-B41179083FB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907708" y="2759115"/>
            <a:ext cx="266700" cy="203200"/>
          </a:xfrm>
          <a:prstGeom prst="rect">
            <a:avLst/>
          </a:prstGeom>
        </p:spPr>
      </p:pic>
      <p:pic>
        <p:nvPicPr>
          <p:cNvPr id="43" name="Graphic 42">
            <a:extLst>
              <a:ext uri="{FF2B5EF4-FFF2-40B4-BE49-F238E27FC236}">
                <a16:creationId xmlns:a16="http://schemas.microsoft.com/office/drawing/2014/main" id="{93CCA069-A945-444A-BEA3-9541F876298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539639" y="2743164"/>
            <a:ext cx="228600" cy="279400"/>
          </a:xfrm>
          <a:prstGeom prst="rect">
            <a:avLst/>
          </a:prstGeom>
        </p:spPr>
      </p:pic>
      <p:pic>
        <p:nvPicPr>
          <p:cNvPr id="45" name="Graphic 44">
            <a:extLst>
              <a:ext uri="{FF2B5EF4-FFF2-40B4-BE49-F238E27FC236}">
                <a16:creationId xmlns:a16="http://schemas.microsoft.com/office/drawing/2014/main" id="{CE052449-629E-A846-BF44-2054A26BFD0C}"/>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123770" y="2726590"/>
            <a:ext cx="402095" cy="301571"/>
          </a:xfrm>
          <a:prstGeom prst="rect">
            <a:avLst/>
          </a:prstGeom>
        </p:spPr>
      </p:pic>
      <p:pic>
        <p:nvPicPr>
          <p:cNvPr id="47" name="Graphic 46">
            <a:extLst>
              <a:ext uri="{FF2B5EF4-FFF2-40B4-BE49-F238E27FC236}">
                <a16:creationId xmlns:a16="http://schemas.microsoft.com/office/drawing/2014/main" id="{BC377083-8D04-1F4C-B2B5-08475BE80AD1}"/>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8768057" y="2704867"/>
            <a:ext cx="174466" cy="329105"/>
          </a:xfrm>
          <a:prstGeom prst="rect">
            <a:avLst/>
          </a:prstGeom>
        </p:spPr>
      </p:pic>
      <p:sp>
        <p:nvSpPr>
          <p:cNvPr id="32" name="Title 3">
            <a:extLst>
              <a:ext uri="{FF2B5EF4-FFF2-40B4-BE49-F238E27FC236}">
                <a16:creationId xmlns:a16="http://schemas.microsoft.com/office/drawing/2014/main" id="{AEC6CC5A-D8AE-344B-9B24-EF53E65E9C44}"/>
              </a:ext>
            </a:extLst>
          </p:cNvPr>
          <p:cNvSpPr txBox="1">
            <a:spLocks/>
          </p:cNvSpPr>
          <p:nvPr/>
        </p:nvSpPr>
        <p:spPr>
          <a:xfrm>
            <a:off x="522942" y="381999"/>
            <a:ext cx="10364452" cy="367301"/>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000" dirty="0">
                <a:solidFill>
                  <a:srgbClr val="3C5771"/>
                </a:solidFill>
                <a:latin typeface="Oswald" pitchFamily="2" charset="77"/>
              </a:rPr>
              <a:t>Re-Opening Safely – A Day In The Life</a:t>
            </a:r>
          </a:p>
        </p:txBody>
      </p:sp>
      <p:sp>
        <p:nvSpPr>
          <p:cNvPr id="34" name="Rectangle 33">
            <a:extLst>
              <a:ext uri="{FF2B5EF4-FFF2-40B4-BE49-F238E27FC236}">
                <a16:creationId xmlns:a16="http://schemas.microsoft.com/office/drawing/2014/main" id="{63731DF5-33E9-2242-A216-DEC77EFC9ED5}"/>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PT Serif" panose="020A0603040505020204" pitchFamily="18" charset="77"/>
              </a:rPr>
              <a:t>RE-OPENING SAFELY: EXECUTIVE PRESENTATION</a:t>
            </a:r>
            <a:r>
              <a:rPr lang="en-CA" sz="1050" dirty="0">
                <a:solidFill>
                  <a:prstClr val="black"/>
                </a:solidFill>
                <a:latin typeface="PT Serif" panose="020A0603040505020204" pitchFamily="18" charset="77"/>
              </a:rPr>
              <a:t>   </a:t>
            </a:r>
            <a:r>
              <a:rPr lang="en-CA" sz="1050" dirty="0">
                <a:solidFill>
                  <a:srgbClr val="1C37AE"/>
                </a:solidFill>
                <a:latin typeface="PT Serif" panose="020A0603040505020204" pitchFamily="18" charset="77"/>
              </a:rPr>
              <a:t>|</a:t>
            </a:r>
            <a:r>
              <a:rPr lang="en-CA" sz="1050" dirty="0">
                <a:solidFill>
                  <a:srgbClr val="71A2CC"/>
                </a:solidFill>
                <a:latin typeface="PT Serif" panose="020A0603040505020204" pitchFamily="18" charset="77"/>
              </a:rPr>
              <a:t> </a:t>
            </a:r>
            <a:r>
              <a:rPr lang="en-CA" sz="1050" dirty="0">
                <a:solidFill>
                  <a:prstClr val="black"/>
                </a:solidFill>
                <a:latin typeface="PT Serif" panose="020A0603040505020204" pitchFamily="18" charset="77"/>
              </a:rPr>
              <a:t>  </a:t>
            </a:r>
            <a:fld id="{D1DAF3AA-04D9-F44C-BB4D-BA93A1B71072}" type="slidenum">
              <a:rPr lang="en-CA" sz="1050" dirty="0">
                <a:solidFill>
                  <a:prstClr val="black"/>
                </a:solidFill>
                <a:latin typeface="PT Serif" panose="020A0603040505020204" pitchFamily="18" charset="77"/>
              </a:rPr>
              <a:pPr algn="r"/>
              <a:t>23</a:t>
            </a:fld>
            <a:r>
              <a:rPr lang="en-CA" sz="1050" dirty="0">
                <a:solidFill>
                  <a:prstClr val="black"/>
                </a:solidFill>
                <a:latin typeface="PT Serif" panose="020A0603040505020204" pitchFamily="18" charset="77"/>
              </a:rPr>
              <a:t>  </a:t>
            </a:r>
            <a:endParaRPr lang="en-US" sz="1050">
              <a:latin typeface="PT Serif" panose="020A0603040505020204" pitchFamily="18" charset="77"/>
            </a:endParaRPr>
          </a:p>
        </p:txBody>
      </p:sp>
      <p:pic>
        <p:nvPicPr>
          <p:cNvPr id="36" name="Picture 35">
            <a:extLst>
              <a:ext uri="{FF2B5EF4-FFF2-40B4-BE49-F238E27FC236}">
                <a16:creationId xmlns:a16="http://schemas.microsoft.com/office/drawing/2014/main" id="{EB591767-8860-F148-A468-ADC1EEE3707E}"/>
              </a:ext>
            </a:extLst>
          </p:cNvPr>
          <p:cNvPicPr>
            <a:picLocks noChangeAspect="1"/>
          </p:cNvPicPr>
          <p:nvPr/>
        </p:nvPicPr>
        <p:blipFill>
          <a:blip r:embed="rId22"/>
          <a:stretch>
            <a:fillRect/>
          </a:stretch>
        </p:blipFill>
        <p:spPr>
          <a:xfrm>
            <a:off x="11277576" y="172695"/>
            <a:ext cx="914424" cy="815184"/>
          </a:xfrm>
          <a:prstGeom prst="rect">
            <a:avLst/>
          </a:prstGeom>
        </p:spPr>
      </p:pic>
      <p:sp>
        <p:nvSpPr>
          <p:cNvPr id="38" name="Title 3">
            <a:extLst>
              <a:ext uri="{FF2B5EF4-FFF2-40B4-BE49-F238E27FC236}">
                <a16:creationId xmlns:a16="http://schemas.microsoft.com/office/drawing/2014/main" id="{BC25A6BE-0C1B-F945-859B-1C3FD2F526CA}"/>
              </a:ext>
            </a:extLst>
          </p:cNvPr>
          <p:cNvSpPr txBox="1">
            <a:spLocks/>
          </p:cNvSpPr>
          <p:nvPr/>
        </p:nvSpPr>
        <p:spPr>
          <a:xfrm>
            <a:off x="612775" y="869270"/>
            <a:ext cx="10935757" cy="276949"/>
          </a:xfrm>
          <a:prstGeom prst="rect">
            <a:avLst/>
          </a:prstGeom>
        </p:spPr>
        <p:txBody>
          <a:bodyPr lIns="0" tIns="0" rIns="0" bIns="0">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1600" dirty="0">
                <a:latin typeface="Oswald" pitchFamily="2" charset="77"/>
              </a:rPr>
              <a:t>A Day In The Life Of Roger</a:t>
            </a:r>
          </a:p>
          <a:p>
            <a:pPr>
              <a:lnSpc>
                <a:spcPct val="110000"/>
              </a:lnSpc>
            </a:pPr>
            <a:r>
              <a:rPr lang="en-US" sz="1600" dirty="0">
                <a:latin typeface="Oswald" pitchFamily="2" charset="77"/>
              </a:rPr>
              <a:t>How does he come in and what does he do along the way?</a:t>
            </a:r>
          </a:p>
        </p:txBody>
      </p:sp>
    </p:spTree>
    <p:extLst>
      <p:ext uri="{BB962C8B-B14F-4D97-AF65-F5344CB8AC3E}">
        <p14:creationId xmlns:p14="http://schemas.microsoft.com/office/powerpoint/2010/main" val="31259183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ED112D86-A9BC-584D-8EA9-250EFE3BCC87}"/>
              </a:ext>
            </a:extLst>
          </p:cNvPr>
          <p:cNvGraphicFramePr>
            <a:graphicFrameLocks noGrp="1"/>
          </p:cNvGraphicFramePr>
          <p:nvPr>
            <p:extLst>
              <p:ext uri="{D42A27DB-BD31-4B8C-83A1-F6EECF244321}">
                <p14:modId xmlns:p14="http://schemas.microsoft.com/office/powerpoint/2010/main" val="2310202299"/>
              </p:ext>
            </p:extLst>
          </p:nvPr>
        </p:nvGraphicFramePr>
        <p:xfrm>
          <a:off x="609599" y="1387380"/>
          <a:ext cx="10958510" cy="5108766"/>
        </p:xfrm>
        <a:graphic>
          <a:graphicData uri="http://schemas.openxmlformats.org/drawingml/2006/table">
            <a:tbl>
              <a:tblPr firstRow="1" bandRow="1">
                <a:tableStyleId>{5C22544A-7EE6-4342-B048-85BDC9FD1C3A}</a:tableStyleId>
              </a:tblPr>
              <a:tblGrid>
                <a:gridCol w="1095851">
                  <a:extLst>
                    <a:ext uri="{9D8B030D-6E8A-4147-A177-3AD203B41FA5}">
                      <a16:colId xmlns:a16="http://schemas.microsoft.com/office/drawing/2014/main" val="822227214"/>
                    </a:ext>
                  </a:extLst>
                </a:gridCol>
                <a:gridCol w="1095851">
                  <a:extLst>
                    <a:ext uri="{9D8B030D-6E8A-4147-A177-3AD203B41FA5}">
                      <a16:colId xmlns:a16="http://schemas.microsoft.com/office/drawing/2014/main" val="1181374369"/>
                    </a:ext>
                  </a:extLst>
                </a:gridCol>
                <a:gridCol w="1095851">
                  <a:extLst>
                    <a:ext uri="{9D8B030D-6E8A-4147-A177-3AD203B41FA5}">
                      <a16:colId xmlns:a16="http://schemas.microsoft.com/office/drawing/2014/main" val="354228381"/>
                    </a:ext>
                  </a:extLst>
                </a:gridCol>
                <a:gridCol w="1095851">
                  <a:extLst>
                    <a:ext uri="{9D8B030D-6E8A-4147-A177-3AD203B41FA5}">
                      <a16:colId xmlns:a16="http://schemas.microsoft.com/office/drawing/2014/main" val="3574130326"/>
                    </a:ext>
                  </a:extLst>
                </a:gridCol>
                <a:gridCol w="1095851">
                  <a:extLst>
                    <a:ext uri="{9D8B030D-6E8A-4147-A177-3AD203B41FA5}">
                      <a16:colId xmlns:a16="http://schemas.microsoft.com/office/drawing/2014/main" val="1249984641"/>
                    </a:ext>
                  </a:extLst>
                </a:gridCol>
                <a:gridCol w="1095851">
                  <a:extLst>
                    <a:ext uri="{9D8B030D-6E8A-4147-A177-3AD203B41FA5}">
                      <a16:colId xmlns:a16="http://schemas.microsoft.com/office/drawing/2014/main" val="2838048034"/>
                    </a:ext>
                  </a:extLst>
                </a:gridCol>
                <a:gridCol w="1095851">
                  <a:extLst>
                    <a:ext uri="{9D8B030D-6E8A-4147-A177-3AD203B41FA5}">
                      <a16:colId xmlns:a16="http://schemas.microsoft.com/office/drawing/2014/main" val="1072240114"/>
                    </a:ext>
                  </a:extLst>
                </a:gridCol>
                <a:gridCol w="1095851">
                  <a:extLst>
                    <a:ext uri="{9D8B030D-6E8A-4147-A177-3AD203B41FA5}">
                      <a16:colId xmlns:a16="http://schemas.microsoft.com/office/drawing/2014/main" val="2175614733"/>
                    </a:ext>
                  </a:extLst>
                </a:gridCol>
                <a:gridCol w="1095851">
                  <a:extLst>
                    <a:ext uri="{9D8B030D-6E8A-4147-A177-3AD203B41FA5}">
                      <a16:colId xmlns:a16="http://schemas.microsoft.com/office/drawing/2014/main" val="1512101612"/>
                    </a:ext>
                  </a:extLst>
                </a:gridCol>
                <a:gridCol w="1095851">
                  <a:extLst>
                    <a:ext uri="{9D8B030D-6E8A-4147-A177-3AD203B41FA5}">
                      <a16:colId xmlns:a16="http://schemas.microsoft.com/office/drawing/2014/main" val="3287575360"/>
                    </a:ext>
                  </a:extLst>
                </a:gridCol>
              </a:tblGrid>
              <a:tr h="271463">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C5771"/>
                          </a:solidFill>
                          <a:effectLst/>
                          <a:uLnTx/>
                          <a:uFillTx/>
                          <a:latin typeface="Oswald" pitchFamily="2" charset="77"/>
                          <a:ea typeface="+mn-ea"/>
                          <a:cs typeface="+mn-cs"/>
                        </a:rPr>
                        <a:t>1</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C5771"/>
                          </a:solidFill>
                          <a:effectLst/>
                          <a:uLnTx/>
                          <a:uFillTx/>
                          <a:latin typeface="Oswald" pitchFamily="2" charset="77"/>
                          <a:ea typeface="+mn-ea"/>
                          <a:cs typeface="+mn-cs"/>
                        </a:rPr>
                        <a:t>2</a:t>
                      </a:r>
                      <a:endParaRPr kumimoji="0" lang="en-US" sz="1800" b="1" i="0" u="none" strike="noStrike" kern="1200" cap="none" spc="0" normalizeH="0" baseline="0" noProof="0">
                        <a:ln>
                          <a:noFill/>
                        </a:ln>
                        <a:solidFill>
                          <a:srgbClr val="3C5771"/>
                        </a:solidFill>
                        <a:effectLst/>
                        <a:uLnTx/>
                        <a:uFillTx/>
                        <a:latin typeface="Oswald" pitchFamily="2" charset="77"/>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C5771"/>
                          </a:solidFill>
                          <a:effectLst/>
                          <a:uLnTx/>
                          <a:uFillTx/>
                          <a:latin typeface="Oswald" pitchFamily="2" charset="77"/>
                          <a:ea typeface="+mn-ea"/>
                          <a:cs typeface="+mn-cs"/>
                        </a:rPr>
                        <a:t>3</a:t>
                      </a:r>
                      <a:endParaRPr kumimoji="0" lang="en-US" sz="1800" b="1" i="0" u="none" strike="noStrike" kern="1200" cap="none" spc="0" normalizeH="0" baseline="0" noProof="0">
                        <a:ln>
                          <a:noFill/>
                        </a:ln>
                        <a:solidFill>
                          <a:srgbClr val="3C5771"/>
                        </a:solidFill>
                        <a:effectLst/>
                        <a:uLnTx/>
                        <a:uFillTx/>
                        <a:latin typeface="Oswald" pitchFamily="2" charset="77"/>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C5771"/>
                          </a:solidFill>
                          <a:effectLst/>
                          <a:uLnTx/>
                          <a:uFillTx/>
                          <a:latin typeface="Oswald" pitchFamily="2" charset="77"/>
                          <a:ea typeface="+mn-ea"/>
                          <a:cs typeface="+mn-cs"/>
                        </a:rPr>
                        <a:t>4</a:t>
                      </a:r>
                      <a:endParaRPr kumimoji="0" lang="en-US" sz="1800" b="1" i="0" u="none" strike="noStrike" kern="1200" cap="none" spc="0" normalizeH="0" baseline="0" noProof="0">
                        <a:ln>
                          <a:noFill/>
                        </a:ln>
                        <a:solidFill>
                          <a:srgbClr val="3C5771"/>
                        </a:solidFill>
                        <a:effectLst/>
                        <a:uLnTx/>
                        <a:uFillTx/>
                        <a:latin typeface="Oswald" pitchFamily="2" charset="77"/>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C5771"/>
                          </a:solidFill>
                          <a:effectLst/>
                          <a:uLnTx/>
                          <a:uFillTx/>
                          <a:latin typeface="Oswald" pitchFamily="2" charset="77"/>
                          <a:ea typeface="+mn-ea"/>
                          <a:cs typeface="+mn-cs"/>
                        </a:rPr>
                        <a:t>5</a:t>
                      </a:r>
                      <a:endParaRPr kumimoji="0" lang="en-US" sz="1800" b="1" i="0" u="none" strike="noStrike" kern="1200" cap="none" spc="0" normalizeH="0" baseline="0" noProof="0">
                        <a:ln>
                          <a:noFill/>
                        </a:ln>
                        <a:solidFill>
                          <a:srgbClr val="3C5771"/>
                        </a:solidFill>
                        <a:effectLst/>
                        <a:uLnTx/>
                        <a:uFillTx/>
                        <a:latin typeface="Oswald" pitchFamily="2" charset="77"/>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C5771"/>
                          </a:solidFill>
                          <a:effectLst/>
                          <a:uLnTx/>
                          <a:uFillTx/>
                          <a:latin typeface="Oswald" pitchFamily="2" charset="77"/>
                          <a:ea typeface="+mn-ea"/>
                          <a:cs typeface="+mn-cs"/>
                        </a:rPr>
                        <a:t>6</a:t>
                      </a:r>
                      <a:endParaRPr kumimoji="0" lang="en-US" sz="1800" b="1" i="0" u="none" strike="noStrike" kern="1200" cap="none" spc="0" normalizeH="0" baseline="0" noProof="0">
                        <a:ln>
                          <a:noFill/>
                        </a:ln>
                        <a:solidFill>
                          <a:srgbClr val="3C5771"/>
                        </a:solidFill>
                        <a:effectLst/>
                        <a:uLnTx/>
                        <a:uFillTx/>
                        <a:latin typeface="Oswald" pitchFamily="2" charset="77"/>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C5771"/>
                          </a:solidFill>
                          <a:effectLst/>
                          <a:uLnTx/>
                          <a:uFillTx/>
                          <a:latin typeface="Oswald" pitchFamily="2" charset="77"/>
                          <a:ea typeface="+mn-ea"/>
                          <a:cs typeface="+mn-cs"/>
                        </a:rPr>
                        <a:t>7</a:t>
                      </a:r>
                      <a:endParaRPr kumimoji="0" lang="en-US" sz="1800" b="1" i="0" u="none" strike="noStrike" kern="1200" cap="none" spc="0" normalizeH="0" baseline="0" noProof="0">
                        <a:ln>
                          <a:noFill/>
                        </a:ln>
                        <a:solidFill>
                          <a:srgbClr val="3C5771"/>
                        </a:solidFill>
                        <a:effectLst/>
                        <a:uLnTx/>
                        <a:uFillTx/>
                        <a:latin typeface="Oswald" pitchFamily="2" charset="77"/>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C5771"/>
                          </a:solidFill>
                          <a:effectLst/>
                          <a:uLnTx/>
                          <a:uFillTx/>
                          <a:latin typeface="Oswald" pitchFamily="2" charset="77"/>
                          <a:ea typeface="+mn-ea"/>
                          <a:cs typeface="+mn-cs"/>
                        </a:rPr>
                        <a:t>8</a:t>
                      </a:r>
                      <a:endParaRPr kumimoji="0" lang="en-US" sz="1800" b="1" i="0" u="none" strike="noStrike" kern="1200" cap="none" spc="0" normalizeH="0" baseline="0" noProof="0">
                        <a:ln>
                          <a:noFill/>
                        </a:ln>
                        <a:solidFill>
                          <a:srgbClr val="3C5771"/>
                        </a:solidFill>
                        <a:effectLst/>
                        <a:uLnTx/>
                        <a:uFillTx/>
                        <a:latin typeface="Oswald" pitchFamily="2" charset="77"/>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C5771"/>
                          </a:solidFill>
                          <a:effectLst/>
                          <a:uLnTx/>
                          <a:uFillTx/>
                          <a:latin typeface="Oswald" pitchFamily="2" charset="77"/>
                          <a:ea typeface="+mn-ea"/>
                          <a:cs typeface="+mn-cs"/>
                        </a:rPr>
                        <a:t>9</a:t>
                      </a:r>
                      <a:endParaRPr kumimoji="0" lang="en-US" sz="1800" b="1" i="0" u="none" strike="noStrike" kern="1200" cap="none" spc="0" normalizeH="0" baseline="0" noProof="0">
                        <a:ln>
                          <a:noFill/>
                        </a:ln>
                        <a:solidFill>
                          <a:srgbClr val="3C5771"/>
                        </a:solidFill>
                        <a:effectLst/>
                        <a:uLnTx/>
                        <a:uFillTx/>
                        <a:latin typeface="Oswald" pitchFamily="2" charset="77"/>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C5771"/>
                          </a:solidFill>
                          <a:effectLst/>
                          <a:uLnTx/>
                          <a:uFillTx/>
                          <a:latin typeface="Oswald" pitchFamily="2" charset="77"/>
                          <a:ea typeface="+mn-ea"/>
                          <a:cs typeface="+mn-cs"/>
                        </a:rPr>
                        <a:t>10</a:t>
                      </a:r>
                      <a:endParaRPr kumimoji="0" lang="en-US" sz="1800" b="1" i="0" u="none" strike="noStrike" kern="1200" cap="none" spc="0" normalizeH="0" baseline="0" noProof="0">
                        <a:ln>
                          <a:noFill/>
                        </a:ln>
                        <a:solidFill>
                          <a:srgbClr val="3C5771"/>
                        </a:solidFill>
                        <a:effectLst/>
                        <a:uLnTx/>
                        <a:uFillTx/>
                        <a:latin typeface="Oswald" pitchFamily="2" charset="77"/>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33102497"/>
                  </a:ext>
                </a:extLst>
              </a:tr>
              <a:tr h="505819">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r>
                        <a:rPr kumimoji="0" lang="en-CA" sz="1000" b="1" i="0" u="none" strike="noStrike" kern="1200" cap="none" spc="0" normalizeH="0" baseline="0" noProof="0" dirty="0">
                          <a:ln>
                            <a:noFill/>
                          </a:ln>
                          <a:solidFill>
                            <a:srgbClr val="3C5771"/>
                          </a:solidFill>
                          <a:effectLst/>
                          <a:uLnTx/>
                          <a:uFillTx/>
                          <a:latin typeface="Oswald" pitchFamily="2" charset="77"/>
                          <a:ea typeface="+mn-ea"/>
                          <a:cs typeface="+mn-cs"/>
                        </a:rPr>
                        <a:t>Start of Day: </a:t>
                      </a:r>
                      <a:br>
                        <a:rPr kumimoji="0" lang="en-CA" sz="1000" b="1" i="0" u="none" strike="noStrike" kern="1200" cap="none" spc="0" normalizeH="0" baseline="0" noProof="0" dirty="0">
                          <a:ln>
                            <a:noFill/>
                          </a:ln>
                          <a:solidFill>
                            <a:srgbClr val="3C5771"/>
                          </a:solidFill>
                          <a:effectLst/>
                          <a:uLnTx/>
                          <a:uFillTx/>
                          <a:latin typeface="Oswald" pitchFamily="2" charset="77"/>
                          <a:ea typeface="+mn-ea"/>
                          <a:cs typeface="+mn-cs"/>
                        </a:rPr>
                      </a:br>
                      <a:r>
                        <a:rPr kumimoji="0" lang="en-CA" sz="1000" b="1" i="0" u="none" strike="noStrike" kern="1200" cap="none" spc="0" normalizeH="0" baseline="0" noProof="0" dirty="0">
                          <a:ln>
                            <a:noFill/>
                          </a:ln>
                          <a:solidFill>
                            <a:srgbClr val="3C5771"/>
                          </a:solidFill>
                          <a:effectLst/>
                          <a:uLnTx/>
                          <a:uFillTx/>
                          <a:latin typeface="Oswald" pitchFamily="2" charset="77"/>
                          <a:ea typeface="+mn-ea"/>
                          <a:cs typeface="+mn-cs"/>
                        </a:rPr>
                        <a:t>Self-Screening</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r>
                        <a:rPr kumimoji="0" lang="en-CA" sz="1000" b="1" i="0" u="none" strike="noStrike" kern="1200" cap="none" spc="0" normalizeH="0" baseline="0" noProof="0" dirty="0">
                          <a:ln>
                            <a:noFill/>
                          </a:ln>
                          <a:solidFill>
                            <a:srgbClr val="3C5771"/>
                          </a:solidFill>
                          <a:effectLst/>
                          <a:uLnTx/>
                          <a:uFillTx/>
                          <a:latin typeface="Oswald" pitchFamily="2" charset="77"/>
                          <a:ea typeface="+mn-ea"/>
                          <a:cs typeface="+mn-cs"/>
                        </a:rPr>
                        <a:t>Transport to Site: Public Transportation (Bus) </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r>
                        <a:rPr kumimoji="0" lang="en-CA" sz="1000" b="1" i="0" u="none" strike="noStrike" kern="1200" cap="none" spc="0" normalizeH="0" baseline="0" noProof="0" dirty="0">
                          <a:ln>
                            <a:noFill/>
                          </a:ln>
                          <a:solidFill>
                            <a:srgbClr val="3C5771"/>
                          </a:solidFill>
                          <a:effectLst/>
                          <a:uLnTx/>
                          <a:uFillTx/>
                          <a:latin typeface="Oswald" pitchFamily="2" charset="77"/>
                          <a:ea typeface="+mn-ea"/>
                          <a:cs typeface="+mn-cs"/>
                        </a:rPr>
                        <a:t>Stop for Coffee </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r>
                        <a:rPr kumimoji="0" lang="en-CA" sz="1000" b="1" i="0" u="none" strike="noStrike" kern="1200" cap="none" spc="0" normalizeH="0" baseline="0" noProof="0" dirty="0">
                          <a:ln>
                            <a:noFill/>
                          </a:ln>
                          <a:solidFill>
                            <a:srgbClr val="3C5771"/>
                          </a:solidFill>
                          <a:effectLst/>
                          <a:uLnTx/>
                          <a:uFillTx/>
                          <a:latin typeface="Oswald" pitchFamily="2" charset="77"/>
                          <a:ea typeface="+mn-ea"/>
                          <a:cs typeface="+mn-cs"/>
                        </a:rPr>
                        <a:t>Arrive at Site: </a:t>
                      </a:r>
                      <a:br>
                        <a:rPr kumimoji="0" lang="en-CA" sz="1000" b="1" i="0" u="none" strike="noStrike" kern="1200" cap="none" spc="0" normalizeH="0" baseline="0" noProof="0" dirty="0">
                          <a:ln>
                            <a:noFill/>
                          </a:ln>
                          <a:solidFill>
                            <a:srgbClr val="3C5771"/>
                          </a:solidFill>
                          <a:effectLst/>
                          <a:uLnTx/>
                          <a:uFillTx/>
                          <a:latin typeface="Oswald" pitchFamily="2" charset="77"/>
                          <a:ea typeface="+mn-ea"/>
                          <a:cs typeface="+mn-cs"/>
                        </a:rPr>
                      </a:br>
                      <a:r>
                        <a:rPr kumimoji="0" lang="en-CA" sz="1000" b="1" i="0" u="none" strike="noStrike" kern="1200" cap="none" spc="0" normalizeH="0" baseline="0" noProof="0" dirty="0">
                          <a:ln>
                            <a:noFill/>
                          </a:ln>
                          <a:solidFill>
                            <a:srgbClr val="3C5771"/>
                          </a:solidFill>
                          <a:effectLst/>
                          <a:uLnTx/>
                          <a:uFillTx/>
                          <a:latin typeface="Oswald" pitchFamily="2" charset="77"/>
                          <a:ea typeface="+mn-ea"/>
                          <a:cs typeface="+mn-cs"/>
                        </a:rPr>
                        <a:t>Landlord Protocol</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r>
                        <a:rPr kumimoji="0" lang="en-CA" sz="1000" b="1" i="0" u="none" strike="noStrike" kern="1200" cap="none" spc="0" normalizeH="0" baseline="0" noProof="0" dirty="0">
                          <a:ln>
                            <a:noFill/>
                          </a:ln>
                          <a:solidFill>
                            <a:srgbClr val="3C5771"/>
                          </a:solidFill>
                          <a:effectLst/>
                          <a:uLnTx/>
                          <a:uFillTx/>
                          <a:latin typeface="Oswald" pitchFamily="2" charset="77"/>
                          <a:ea typeface="+mn-ea"/>
                          <a:cs typeface="+mn-cs"/>
                        </a:rPr>
                        <a:t>Arrive at Site Entry: </a:t>
                      </a:r>
                      <a:br>
                        <a:rPr kumimoji="0" lang="en-CA" sz="1000" b="1" i="0" u="none" strike="noStrike" kern="1200" cap="none" spc="0" normalizeH="0" baseline="0" noProof="0" dirty="0">
                          <a:ln>
                            <a:noFill/>
                          </a:ln>
                          <a:solidFill>
                            <a:srgbClr val="3C5771"/>
                          </a:solidFill>
                          <a:effectLst/>
                          <a:uLnTx/>
                          <a:uFillTx/>
                          <a:latin typeface="Oswald" pitchFamily="2" charset="77"/>
                          <a:ea typeface="+mn-ea"/>
                          <a:cs typeface="+mn-cs"/>
                        </a:rPr>
                      </a:br>
                      <a:r>
                        <a:rPr kumimoji="0" lang="en-CA" sz="1000" b="1" i="0" u="none" strike="noStrike" kern="1200" cap="none" spc="0" normalizeH="0" baseline="0" noProof="0" dirty="0">
                          <a:ln>
                            <a:noFill/>
                          </a:ln>
                          <a:solidFill>
                            <a:srgbClr val="3C5771"/>
                          </a:solidFill>
                          <a:effectLst/>
                          <a:uLnTx/>
                          <a:uFillTx/>
                          <a:latin typeface="Oswald" pitchFamily="2" charset="77"/>
                          <a:ea typeface="+mn-ea"/>
                          <a:cs typeface="+mn-cs"/>
                        </a:rPr>
                        <a:t>Company Site Protocol</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r>
                        <a:rPr kumimoji="0" lang="en-CA" sz="1000" b="1" i="0" u="none" strike="noStrike" kern="1200" cap="none" spc="0" normalizeH="0" baseline="0" noProof="0" dirty="0">
                          <a:ln>
                            <a:noFill/>
                          </a:ln>
                          <a:solidFill>
                            <a:srgbClr val="3C5771"/>
                          </a:solidFill>
                          <a:effectLst/>
                          <a:uLnTx/>
                          <a:uFillTx/>
                          <a:latin typeface="Oswald" pitchFamily="2" charset="77"/>
                          <a:ea typeface="+mn-ea"/>
                          <a:cs typeface="+mn-cs"/>
                        </a:rPr>
                        <a:t>Restroom Breaks:</a:t>
                      </a:r>
                      <a:br>
                        <a:rPr kumimoji="0" lang="en-CA" sz="1000" b="1" i="0" u="none" strike="noStrike" kern="1200" cap="none" spc="0" normalizeH="0" baseline="0" noProof="0" dirty="0">
                          <a:ln>
                            <a:noFill/>
                          </a:ln>
                          <a:solidFill>
                            <a:srgbClr val="3C5771"/>
                          </a:solidFill>
                          <a:effectLst/>
                          <a:uLnTx/>
                          <a:uFillTx/>
                          <a:latin typeface="Oswald" pitchFamily="2" charset="77"/>
                          <a:ea typeface="+mn-ea"/>
                          <a:cs typeface="+mn-cs"/>
                        </a:rPr>
                      </a:br>
                      <a:r>
                        <a:rPr kumimoji="0" lang="en-CA" sz="1000" b="1" i="0" u="none" strike="noStrike" kern="1200" cap="none" spc="0" normalizeH="0" baseline="0" noProof="0" dirty="0">
                          <a:ln>
                            <a:noFill/>
                          </a:ln>
                          <a:solidFill>
                            <a:srgbClr val="3C5771"/>
                          </a:solidFill>
                          <a:effectLst/>
                          <a:uLnTx/>
                          <a:uFillTx/>
                          <a:latin typeface="Oswald" pitchFamily="2" charset="77"/>
                          <a:ea typeface="+mn-ea"/>
                          <a:cs typeface="+mn-cs"/>
                        </a:rPr>
                        <a:t>Company Site Protocol</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r>
                        <a:rPr kumimoji="0" lang="en-CA" sz="1000" b="1" i="0" u="none" strike="noStrike" kern="1200" cap="none" spc="0" normalizeH="0" baseline="0" noProof="0" dirty="0">
                          <a:ln>
                            <a:noFill/>
                          </a:ln>
                          <a:solidFill>
                            <a:srgbClr val="3C5771"/>
                          </a:solidFill>
                          <a:effectLst/>
                          <a:uLnTx/>
                          <a:uFillTx/>
                          <a:latin typeface="Oswald" pitchFamily="2" charset="77"/>
                          <a:ea typeface="+mn-ea"/>
                          <a:cs typeface="+mn-cs"/>
                        </a:rPr>
                        <a:t>Hybrid Meetings: Company Protocols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r>
                        <a:rPr kumimoji="0" lang="en-CA" sz="1000" b="1" i="0" u="none" strike="noStrike" kern="1200" cap="none" spc="0" normalizeH="0" baseline="0" noProof="0" dirty="0">
                          <a:ln>
                            <a:noFill/>
                          </a:ln>
                          <a:solidFill>
                            <a:srgbClr val="3C5771"/>
                          </a:solidFill>
                          <a:effectLst/>
                          <a:uLnTx/>
                          <a:uFillTx/>
                          <a:latin typeface="Oswald" pitchFamily="2" charset="77"/>
                          <a:ea typeface="+mn-ea"/>
                          <a:cs typeface="+mn-cs"/>
                        </a:rPr>
                        <a:t>Exit Site: </a:t>
                      </a:r>
                      <a:br>
                        <a:rPr kumimoji="0" lang="en-CA" sz="1000" b="1" i="0" u="none" strike="noStrike" kern="1200" cap="none" spc="0" normalizeH="0" baseline="0" noProof="0" dirty="0">
                          <a:ln>
                            <a:noFill/>
                          </a:ln>
                          <a:solidFill>
                            <a:srgbClr val="3C5771"/>
                          </a:solidFill>
                          <a:effectLst/>
                          <a:uLnTx/>
                          <a:uFillTx/>
                          <a:latin typeface="Oswald" pitchFamily="2" charset="77"/>
                          <a:ea typeface="+mn-ea"/>
                          <a:cs typeface="+mn-cs"/>
                        </a:rPr>
                      </a:br>
                      <a:r>
                        <a:rPr kumimoji="0" lang="en-CA" sz="1000" b="1" i="0" u="none" strike="noStrike" kern="1200" cap="none" spc="0" normalizeH="0" baseline="0" noProof="0" dirty="0">
                          <a:ln>
                            <a:noFill/>
                          </a:ln>
                          <a:solidFill>
                            <a:srgbClr val="3C5771"/>
                          </a:solidFill>
                          <a:effectLst/>
                          <a:uLnTx/>
                          <a:uFillTx/>
                          <a:latin typeface="Oswald" pitchFamily="2" charset="77"/>
                          <a:ea typeface="+mn-ea"/>
                          <a:cs typeface="+mn-cs"/>
                        </a:rPr>
                        <a:t>Company Protocol and PPE</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r>
                        <a:rPr kumimoji="0" lang="en-CA" sz="1000" b="1" i="0" u="none" strike="noStrike" kern="1200" cap="none" spc="0" normalizeH="0" baseline="0" noProof="0" dirty="0">
                          <a:ln>
                            <a:noFill/>
                          </a:ln>
                          <a:solidFill>
                            <a:srgbClr val="3C5771"/>
                          </a:solidFill>
                          <a:effectLst/>
                          <a:uLnTx/>
                          <a:uFillTx/>
                          <a:latin typeface="Oswald" pitchFamily="2" charset="77"/>
                          <a:ea typeface="+mn-ea"/>
                          <a:cs typeface="+mn-cs"/>
                        </a:rPr>
                        <a:t>Transport to Home: Public Transportation </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r>
                        <a:rPr kumimoji="0" lang="en-CA" sz="1000" b="1" i="0" u="none" strike="noStrike" kern="1200" cap="none" spc="0" normalizeH="0" baseline="0" noProof="0" dirty="0">
                          <a:ln>
                            <a:noFill/>
                          </a:ln>
                          <a:solidFill>
                            <a:srgbClr val="3C5771"/>
                          </a:solidFill>
                          <a:effectLst/>
                          <a:uLnTx/>
                          <a:uFillTx/>
                          <a:latin typeface="Oswald" pitchFamily="2" charset="77"/>
                          <a:ea typeface="+mn-ea"/>
                          <a:cs typeface="+mn-cs"/>
                        </a:rPr>
                        <a:t>Home: </a:t>
                      </a:r>
                      <a:br>
                        <a:rPr kumimoji="0" lang="en-CA" sz="1000" b="1" i="0" u="none" strike="noStrike" kern="1200" cap="none" spc="0" normalizeH="0" baseline="0" noProof="0" dirty="0">
                          <a:ln>
                            <a:noFill/>
                          </a:ln>
                          <a:solidFill>
                            <a:srgbClr val="3C5771"/>
                          </a:solidFill>
                          <a:effectLst/>
                          <a:uLnTx/>
                          <a:uFillTx/>
                          <a:latin typeface="Oswald" pitchFamily="2" charset="77"/>
                          <a:ea typeface="+mn-ea"/>
                          <a:cs typeface="+mn-cs"/>
                        </a:rPr>
                      </a:br>
                      <a:r>
                        <a:rPr kumimoji="0" lang="en-CA" sz="1000" b="1" i="0" u="none" strike="noStrike" kern="1200" cap="none" spc="0" normalizeH="0" baseline="0" noProof="0" dirty="0">
                          <a:ln>
                            <a:noFill/>
                          </a:ln>
                          <a:solidFill>
                            <a:srgbClr val="3C5771"/>
                          </a:solidFill>
                          <a:effectLst/>
                          <a:uLnTx/>
                          <a:uFillTx/>
                          <a:latin typeface="Oswald" pitchFamily="2" charset="77"/>
                          <a:ea typeface="+mn-ea"/>
                          <a:cs typeface="+mn-cs"/>
                        </a:rPr>
                        <a:t>Dealing With PPE </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46449058"/>
                  </a:ext>
                </a:extLst>
              </a:tr>
              <a:tr h="731838">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endParaRPr kumimoji="0" lang="en-CA" sz="800" b="0" i="0" u="none" strike="noStrike" kern="1200" cap="none" spc="0" normalizeH="0" baseline="0" noProof="0" dirty="0">
                        <a:ln>
                          <a:noFill/>
                        </a:ln>
                        <a:solidFill>
                          <a:prstClr val="black"/>
                        </a:solidFill>
                        <a:effectLst/>
                        <a:uLnTx/>
                        <a:uFillTx/>
                        <a:latin typeface="Oswald" pitchFamily="2" charset="77"/>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endParaRPr kumimoji="0" lang="en-CA" sz="800" b="0" i="0" u="none" strike="noStrike" kern="1200" cap="none" spc="0" normalizeH="0" baseline="0" noProof="0" dirty="0">
                        <a:ln>
                          <a:noFill/>
                        </a:ln>
                        <a:solidFill>
                          <a:prstClr val="black"/>
                        </a:solidFill>
                        <a:effectLst/>
                        <a:uLnTx/>
                        <a:uFillTx/>
                        <a:latin typeface="Oswald" pitchFamily="2" charset="77"/>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endParaRPr kumimoji="0" lang="en-CA" sz="800" b="0" i="0" u="none" strike="noStrike" kern="1200" cap="none" spc="0" normalizeH="0" baseline="0" noProof="0" dirty="0">
                        <a:ln>
                          <a:noFill/>
                        </a:ln>
                        <a:solidFill>
                          <a:prstClr val="black"/>
                        </a:solidFill>
                        <a:effectLst/>
                        <a:uLnTx/>
                        <a:uFillTx/>
                        <a:latin typeface="Oswald" pitchFamily="2" charset="77"/>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endParaRPr kumimoji="0" lang="en-CA" sz="800" b="0" i="0" u="none" strike="noStrike" kern="1200" cap="none" spc="0" normalizeH="0" baseline="0" noProof="0" dirty="0">
                        <a:ln>
                          <a:noFill/>
                        </a:ln>
                        <a:solidFill>
                          <a:prstClr val="black"/>
                        </a:solidFill>
                        <a:effectLst/>
                        <a:uLnTx/>
                        <a:uFillTx/>
                        <a:latin typeface="Oswald" pitchFamily="2" charset="77"/>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endParaRPr kumimoji="0" lang="en-CA" sz="800" b="0" i="0" u="none" strike="noStrike" kern="1200" cap="none" spc="0" normalizeH="0" baseline="0" noProof="0" dirty="0">
                        <a:ln>
                          <a:noFill/>
                        </a:ln>
                        <a:solidFill>
                          <a:prstClr val="black"/>
                        </a:solidFill>
                        <a:effectLst/>
                        <a:uLnTx/>
                        <a:uFillTx/>
                        <a:latin typeface="Oswald" pitchFamily="2" charset="77"/>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endParaRPr kumimoji="0" lang="en-CA" sz="800" b="0" i="0" u="none" strike="noStrike" kern="1200" cap="none" spc="0" normalizeH="0" baseline="0" noProof="0" dirty="0">
                        <a:ln>
                          <a:noFill/>
                        </a:ln>
                        <a:solidFill>
                          <a:prstClr val="black"/>
                        </a:solidFill>
                        <a:effectLst/>
                        <a:uLnTx/>
                        <a:uFillTx/>
                        <a:latin typeface="Oswald" pitchFamily="2" charset="77"/>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endParaRPr kumimoji="0" lang="en-CA" sz="800" b="0" i="0" u="none" strike="noStrike" kern="1200" cap="none" spc="0" normalizeH="0" baseline="0" noProof="0" dirty="0">
                        <a:ln>
                          <a:noFill/>
                        </a:ln>
                        <a:solidFill>
                          <a:prstClr val="black"/>
                        </a:solidFill>
                        <a:effectLst/>
                        <a:uLnTx/>
                        <a:uFillTx/>
                        <a:latin typeface="Oswald" pitchFamily="2" charset="77"/>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endParaRPr kumimoji="0" lang="en-CA" sz="800" b="0" i="0" u="none" strike="noStrike" kern="1200" cap="none" spc="0" normalizeH="0" baseline="0" noProof="0" dirty="0">
                        <a:ln>
                          <a:noFill/>
                        </a:ln>
                        <a:solidFill>
                          <a:prstClr val="black"/>
                        </a:solidFill>
                        <a:effectLst/>
                        <a:uLnTx/>
                        <a:uFillTx/>
                        <a:latin typeface="Oswald" pitchFamily="2" charset="77"/>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endParaRPr kumimoji="0" lang="en-CA" sz="800" b="0" i="0" u="none" strike="noStrike" kern="1200" cap="none" spc="0" normalizeH="0" baseline="0" noProof="0" dirty="0">
                        <a:ln>
                          <a:noFill/>
                        </a:ln>
                        <a:solidFill>
                          <a:prstClr val="black"/>
                        </a:solidFill>
                        <a:effectLst/>
                        <a:uLnTx/>
                        <a:uFillTx/>
                        <a:latin typeface="Oswald" pitchFamily="2" charset="77"/>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endParaRPr kumimoji="0" lang="en-CA" sz="800" b="0" i="0" u="none" strike="noStrike" kern="1200" cap="none" spc="0" normalizeH="0" baseline="0" noProof="0" dirty="0">
                        <a:ln>
                          <a:noFill/>
                        </a:ln>
                        <a:solidFill>
                          <a:prstClr val="black"/>
                        </a:solidFill>
                        <a:effectLst/>
                        <a:uLnTx/>
                        <a:uFillTx/>
                        <a:latin typeface="Oswald" pitchFamily="2" charset="77"/>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4995289"/>
                  </a:ext>
                </a:extLst>
              </a:tr>
              <a:tr h="196609">
                <a:tc>
                  <a:txBody>
                    <a:bodyPr/>
                    <a:lstStyle/>
                    <a:p>
                      <a:pPr marL="0" marR="0" indent="0" algn="l" defTabSz="914400" rtl="0" eaLnBrk="1" fontAlgn="auto" latinLnBrk="0" hangingPunct="1">
                        <a:lnSpc>
                          <a:spcPct val="100000"/>
                        </a:lnSpc>
                        <a:spcBef>
                          <a:spcPts val="0"/>
                        </a:spcBef>
                        <a:spcAft>
                          <a:spcPts val="600"/>
                        </a:spcAft>
                        <a:buClrTx/>
                        <a:buSzTx/>
                        <a:buFontTx/>
                        <a:buNone/>
                        <a:tabLst/>
                        <a:defRPr/>
                      </a:pPr>
                      <a:r>
                        <a:rPr lang="en-GB" sz="800" b="0" i="0">
                          <a:solidFill>
                            <a:schemeClr val="tx1"/>
                          </a:solidFill>
                          <a:latin typeface="Oswald" pitchFamily="2" charset="77"/>
                        </a:rPr>
                        <a:t>Carla woke up and completed her daily self-screening. She was not exhibiting any symptoms and was cleared to go to work.</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dirty="0">
                          <a:ln>
                            <a:noFill/>
                          </a:ln>
                          <a:solidFill>
                            <a:schemeClr val="tx1"/>
                          </a:solidFill>
                          <a:effectLst/>
                          <a:uLnTx/>
                          <a:uFillTx/>
                          <a:latin typeface="Oswald" pitchFamily="2" charset="77"/>
                          <a:ea typeface="+mn-ea"/>
                          <a:cs typeface="+mn-cs"/>
                        </a:rPr>
                        <a:t>Carla does not have any alternative transportation and therefore must take the public bus. She agreed with her boss to stagger her start-time, so she could go come in at off-peak hours.  She left the house with a non-medical grade mask, hand sanitizer, and disinfectant wipes. Once on the bus, Carla, practiced physical distancing (2 meters apart), avoided touching any surfaces and wiped down those she had touched, and did not touch her face.</a:t>
                      </a:r>
                      <a:br>
                        <a:rPr kumimoji="0" lang="en-GB" sz="800" b="0" i="0" u="none" strike="noStrike" kern="1200" cap="none" spc="0" normalizeH="0" baseline="0" noProof="0" dirty="0">
                          <a:ln>
                            <a:noFill/>
                          </a:ln>
                          <a:solidFill>
                            <a:schemeClr val="tx1"/>
                          </a:solidFill>
                          <a:effectLst/>
                          <a:uLnTx/>
                          <a:uFillTx/>
                          <a:latin typeface="Oswald" pitchFamily="2" charset="77"/>
                          <a:ea typeface="+mn-ea"/>
                          <a:cs typeface="+mn-cs"/>
                        </a:rPr>
                      </a:br>
                      <a:r>
                        <a:rPr kumimoji="0" lang="en-GB" sz="800" b="0" i="0" u="none" strike="noStrike" kern="1200" cap="none" spc="0" normalizeH="0" baseline="0" noProof="0" dirty="0">
                          <a:ln>
                            <a:noFill/>
                          </a:ln>
                          <a:solidFill>
                            <a:schemeClr val="tx1"/>
                          </a:solidFill>
                          <a:effectLst/>
                          <a:uLnTx/>
                          <a:uFillTx/>
                          <a:latin typeface="Oswald" pitchFamily="2" charset="77"/>
                          <a:ea typeface="+mn-ea"/>
                          <a:cs typeface="+mn-cs"/>
                        </a:rPr>
                        <a:t>Once off the bus, Carla, disinfected her hands, and adhered to the company policy on hygiene and masks.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a:ln>
                            <a:noFill/>
                          </a:ln>
                          <a:solidFill>
                            <a:schemeClr val="tx1"/>
                          </a:solidFill>
                          <a:effectLst/>
                          <a:uLnTx/>
                          <a:uFillTx/>
                          <a:latin typeface="Oswald" pitchFamily="2" charset="77"/>
                          <a:ea typeface="+mn-ea"/>
                          <a:cs typeface="+mn-cs"/>
                        </a:rPr>
                        <a:t>Carla disinfected her hands before and after she purchased her morning coffee. </a:t>
                      </a:r>
                      <a:br>
                        <a:rPr kumimoji="0" lang="en-GB" sz="800" b="0" i="0" u="none" strike="noStrike" kern="1200" cap="none" spc="0" normalizeH="0" baseline="0" noProof="0">
                          <a:ln>
                            <a:noFill/>
                          </a:ln>
                          <a:solidFill>
                            <a:schemeClr val="tx1"/>
                          </a:solidFill>
                          <a:effectLst/>
                          <a:uLnTx/>
                          <a:uFillTx/>
                          <a:latin typeface="Oswald" pitchFamily="2" charset="77"/>
                          <a:ea typeface="+mn-ea"/>
                          <a:cs typeface="+mn-cs"/>
                        </a:rPr>
                      </a:br>
                      <a:r>
                        <a:rPr kumimoji="0" lang="en-GB" sz="800" b="0" i="0" u="none" strike="noStrike" kern="1200" cap="none" spc="0" normalizeH="0" baseline="0" noProof="0">
                          <a:ln>
                            <a:noFill/>
                          </a:ln>
                          <a:solidFill>
                            <a:schemeClr val="tx1"/>
                          </a:solidFill>
                          <a:effectLst/>
                          <a:uLnTx/>
                          <a:uFillTx/>
                          <a:latin typeface="Oswald" pitchFamily="2" charset="77"/>
                          <a:ea typeface="+mn-ea"/>
                          <a:cs typeface="+mn-cs"/>
                        </a:rPr>
                        <a:t>Carla also disinfected her cup just to be safe.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a:ln>
                            <a:noFill/>
                          </a:ln>
                          <a:solidFill>
                            <a:schemeClr val="tx1"/>
                          </a:solidFill>
                          <a:effectLst/>
                          <a:uLnTx/>
                          <a:uFillTx/>
                          <a:latin typeface="Oswald" pitchFamily="2" charset="77"/>
                          <a:ea typeface="+mn-ea"/>
                          <a:cs typeface="+mn-cs"/>
                        </a:rPr>
                        <a:t>Upon arriving at the Site, Carla waited until all other employees had entered the building and made sure to maintain a 2-meter distance between everyone else.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dirty="0">
                          <a:ln>
                            <a:noFill/>
                          </a:ln>
                          <a:solidFill>
                            <a:schemeClr val="tx1"/>
                          </a:solidFill>
                          <a:effectLst/>
                          <a:uLnTx/>
                          <a:uFillTx/>
                          <a:latin typeface="Oswald" pitchFamily="2" charset="77"/>
                          <a:ea typeface="+mn-ea"/>
                          <a:cs typeface="+mn-cs"/>
                        </a:rPr>
                        <a:t>Upon entering the Site Carla waited at the front desk and read all company signage - she sanitized her hands, discarded her non-medical grade mask, and maintained the 2-meter distance instructed.</a:t>
                      </a:r>
                      <a:br>
                        <a:rPr kumimoji="0" lang="en-GB" sz="800" b="0" i="0" u="none" strike="noStrike" kern="1200" cap="none" spc="0" normalizeH="0" baseline="0" noProof="0" dirty="0">
                          <a:ln>
                            <a:noFill/>
                          </a:ln>
                          <a:solidFill>
                            <a:schemeClr val="tx1"/>
                          </a:solidFill>
                          <a:effectLst/>
                          <a:uLnTx/>
                          <a:uFillTx/>
                          <a:latin typeface="Oswald" pitchFamily="2" charset="77"/>
                          <a:ea typeface="+mn-ea"/>
                          <a:cs typeface="+mn-cs"/>
                        </a:rPr>
                      </a:br>
                      <a:r>
                        <a:rPr kumimoji="0" lang="en-GB" sz="800" b="0" i="0" u="none" strike="noStrike" kern="1200" cap="none" spc="0" normalizeH="0" baseline="0" noProof="0" dirty="0">
                          <a:ln>
                            <a:noFill/>
                          </a:ln>
                          <a:solidFill>
                            <a:schemeClr val="tx1"/>
                          </a:solidFill>
                          <a:effectLst/>
                          <a:uLnTx/>
                          <a:uFillTx/>
                          <a:latin typeface="Oswald" pitchFamily="2" charset="77"/>
                          <a:ea typeface="+mn-ea"/>
                          <a:cs typeface="+mn-cs"/>
                        </a:rPr>
                        <a:t>Carla followed the tape on the floor which directed her to follow a path to her desk - where there would be no cross-direction interaction.</a:t>
                      </a:r>
                      <a:br>
                        <a:rPr kumimoji="0" lang="en-GB" sz="800" b="0" i="0" u="none" strike="noStrike" kern="1200" cap="none" spc="0" normalizeH="0" baseline="0" noProof="0" dirty="0">
                          <a:ln>
                            <a:noFill/>
                          </a:ln>
                          <a:solidFill>
                            <a:schemeClr val="tx1"/>
                          </a:solidFill>
                          <a:effectLst/>
                          <a:uLnTx/>
                          <a:uFillTx/>
                          <a:latin typeface="Oswald" pitchFamily="2" charset="77"/>
                          <a:ea typeface="+mn-ea"/>
                          <a:cs typeface="+mn-cs"/>
                        </a:rPr>
                      </a:br>
                      <a:r>
                        <a:rPr kumimoji="0" lang="en-GB" sz="800" b="0" i="0" u="none" strike="noStrike" kern="1200" cap="none" spc="0" normalizeH="0" baseline="0" noProof="0" dirty="0">
                          <a:ln>
                            <a:noFill/>
                          </a:ln>
                          <a:solidFill>
                            <a:schemeClr val="tx1"/>
                          </a:solidFill>
                          <a:effectLst/>
                          <a:uLnTx/>
                          <a:uFillTx/>
                          <a:latin typeface="Oswald" pitchFamily="2" charset="77"/>
                          <a:ea typeface="+mn-ea"/>
                          <a:cs typeface="+mn-cs"/>
                        </a:rPr>
                        <a:t>Once at her desk, Carla wiped down her desk and all tools with the office disinfectant wipes and began her busy day.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a:ln>
                            <a:noFill/>
                          </a:ln>
                          <a:solidFill>
                            <a:schemeClr val="tx1"/>
                          </a:solidFill>
                          <a:effectLst/>
                          <a:uLnTx/>
                          <a:uFillTx/>
                          <a:latin typeface="Oswald" pitchFamily="2" charset="77"/>
                          <a:ea typeface="+mn-ea"/>
                          <a:cs typeface="+mn-cs"/>
                        </a:rPr>
                        <a:t>Carla drank her coffee so fast she suddenly had to use the restroom! </a:t>
                      </a:r>
                      <a:br>
                        <a:rPr kumimoji="0" lang="en-GB" sz="800" b="0" i="0" u="none" strike="noStrike" kern="1200" cap="none" spc="0" normalizeH="0" baseline="0" noProof="0">
                          <a:ln>
                            <a:noFill/>
                          </a:ln>
                          <a:solidFill>
                            <a:schemeClr val="tx1"/>
                          </a:solidFill>
                          <a:effectLst/>
                          <a:uLnTx/>
                          <a:uFillTx/>
                          <a:latin typeface="Oswald" pitchFamily="2" charset="77"/>
                          <a:ea typeface="+mn-ea"/>
                          <a:cs typeface="+mn-cs"/>
                        </a:rPr>
                      </a:br>
                      <a:r>
                        <a:rPr kumimoji="0" lang="en-GB" sz="800" b="0" i="0" u="none" strike="noStrike" kern="1200" cap="none" spc="0" normalizeH="0" baseline="0" noProof="0">
                          <a:ln>
                            <a:noFill/>
                          </a:ln>
                          <a:solidFill>
                            <a:schemeClr val="tx1"/>
                          </a:solidFill>
                          <a:effectLst/>
                          <a:uLnTx/>
                          <a:uFillTx/>
                          <a:latin typeface="Oswald" pitchFamily="2" charset="77"/>
                          <a:ea typeface="+mn-ea"/>
                          <a:cs typeface="+mn-cs"/>
                        </a:rPr>
                        <a:t>On Carla's restroom break she disinfected her hands prior to leaving her desk. Upon entering the restroom she opened the door with a disinfectant wipe (supplied by the office) and then discarded it after opening a stall.</a:t>
                      </a:r>
                      <a:br>
                        <a:rPr kumimoji="0" lang="en-GB" sz="800" b="0" i="0" u="none" strike="noStrike" kern="1200" cap="none" spc="0" normalizeH="0" baseline="0" noProof="0">
                          <a:ln>
                            <a:noFill/>
                          </a:ln>
                          <a:solidFill>
                            <a:schemeClr val="tx1"/>
                          </a:solidFill>
                          <a:effectLst/>
                          <a:uLnTx/>
                          <a:uFillTx/>
                          <a:latin typeface="Oswald" pitchFamily="2" charset="77"/>
                          <a:ea typeface="+mn-ea"/>
                          <a:cs typeface="+mn-cs"/>
                        </a:rPr>
                      </a:br>
                      <a:r>
                        <a:rPr kumimoji="0" lang="en-GB" sz="800" b="0" i="0" u="none" strike="noStrike" kern="1200" cap="none" spc="0" normalizeH="0" baseline="0" noProof="0">
                          <a:ln>
                            <a:noFill/>
                          </a:ln>
                          <a:solidFill>
                            <a:schemeClr val="tx1"/>
                          </a:solidFill>
                          <a:effectLst/>
                          <a:uLnTx/>
                          <a:uFillTx/>
                          <a:latin typeface="Oswald" pitchFamily="2" charset="77"/>
                          <a:ea typeface="+mn-ea"/>
                          <a:cs typeface="+mn-cs"/>
                        </a:rPr>
                        <a:t>After washing her hands with warm water for 20 seconds in the restroom, she used paper towel to open the restroom door and then discarded it once back at her desk. She then sanitized her hands one more time, just to be safe.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a:ln>
                            <a:noFill/>
                          </a:ln>
                          <a:solidFill>
                            <a:schemeClr val="tx1"/>
                          </a:solidFill>
                          <a:effectLst/>
                          <a:uLnTx/>
                          <a:uFillTx/>
                          <a:latin typeface="Oswald" pitchFamily="2" charset="77"/>
                          <a:ea typeface="+mn-ea"/>
                          <a:cs typeface="+mn-cs"/>
                        </a:rPr>
                        <a:t>Carla had a scheduled Zoom call at 3:00pm for those in and out of the office. She prepared to Carla also disinfected her enter the call and plugged in cup just to be safe. Once at her desk, Carla wiped down her desk and all tools with the office disinfectant wipes and began her busy day. her headphones.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a:ln>
                            <a:noFill/>
                          </a:ln>
                          <a:solidFill>
                            <a:schemeClr val="tx1"/>
                          </a:solidFill>
                          <a:effectLst/>
                          <a:uLnTx/>
                          <a:uFillTx/>
                          <a:latin typeface="Oswald" pitchFamily="2" charset="77"/>
                          <a:ea typeface="+mn-ea"/>
                          <a:cs typeface="+mn-cs"/>
                        </a:rPr>
                        <a:t>Carla finished her long day at work and was ready to begin her journey home. She waited until it was time to walk to the bus stop and sanitized her hands.  She waited to makes sure no one else was leaving at the exact same moment and followed the direction of the tape (on the floor) to direct her to the exit. As she left the building, she put on her non-medical grade mask and waited for the bus to arrive - maintaining a distance of 2 meters from everyone else at the stop.</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a:ln>
                            <a:noFill/>
                          </a:ln>
                          <a:solidFill>
                            <a:schemeClr val="tx1"/>
                          </a:solidFill>
                          <a:effectLst/>
                          <a:uLnTx/>
                          <a:uFillTx/>
                          <a:latin typeface="Oswald" pitchFamily="2" charset="77"/>
                          <a:ea typeface="+mn-ea"/>
                          <a:cs typeface="+mn-cs"/>
                        </a:rPr>
                        <a:t>Upon entering the bus, Carla took a seat at least 2 meters away from anyone else - since she had staggered her shift time, Carla was no longer travelling during peak times and there were fewer people riding the bus. While on the bus Carla disinfected her hands and did not touch her face or any surface.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dirty="0">
                          <a:ln>
                            <a:noFill/>
                          </a:ln>
                          <a:solidFill>
                            <a:schemeClr val="tx1"/>
                          </a:solidFill>
                          <a:effectLst/>
                          <a:uLnTx/>
                          <a:uFillTx/>
                          <a:latin typeface="Oswald" pitchFamily="2" charset="77"/>
                          <a:ea typeface="+mn-ea"/>
                          <a:cs typeface="+mn-cs"/>
                        </a:rPr>
                        <a:t>Once Carla was finally home, she immediately disinfected her hands and discarded her mask in the closed bin garbage she had placed outside.</a:t>
                      </a:r>
                      <a:br>
                        <a:rPr kumimoji="0" lang="en-GB" sz="800" b="0" i="0" u="none" strike="noStrike" kern="1200" cap="none" spc="0" normalizeH="0" baseline="0" noProof="0" dirty="0">
                          <a:ln>
                            <a:noFill/>
                          </a:ln>
                          <a:solidFill>
                            <a:schemeClr val="tx1"/>
                          </a:solidFill>
                          <a:effectLst/>
                          <a:uLnTx/>
                          <a:uFillTx/>
                          <a:latin typeface="Oswald" pitchFamily="2" charset="77"/>
                          <a:ea typeface="+mn-ea"/>
                          <a:cs typeface="+mn-cs"/>
                        </a:rPr>
                      </a:br>
                      <a:r>
                        <a:rPr kumimoji="0" lang="en-GB" sz="800" b="0" i="0" u="none" strike="noStrike" kern="1200" cap="none" spc="0" normalizeH="0" baseline="0" noProof="0" dirty="0">
                          <a:ln>
                            <a:noFill/>
                          </a:ln>
                          <a:solidFill>
                            <a:schemeClr val="tx1"/>
                          </a:solidFill>
                          <a:effectLst/>
                          <a:uLnTx/>
                          <a:uFillTx/>
                          <a:latin typeface="Oswald" pitchFamily="2" charset="77"/>
                          <a:ea typeface="+mn-ea"/>
                          <a:cs typeface="+mn-cs"/>
                        </a:rPr>
                        <a:t>When she entered her home, she took off all her clothes, and washed her hands for 20 sec with warm water and soap.</a:t>
                      </a:r>
                      <a:br>
                        <a:rPr kumimoji="0" lang="en-GB" sz="800" b="0" i="0" u="none" strike="noStrike" kern="1200" cap="none" spc="0" normalizeH="0" baseline="0" noProof="0" dirty="0">
                          <a:ln>
                            <a:noFill/>
                          </a:ln>
                          <a:solidFill>
                            <a:schemeClr val="tx1"/>
                          </a:solidFill>
                          <a:effectLst/>
                          <a:uLnTx/>
                          <a:uFillTx/>
                          <a:latin typeface="Oswald" pitchFamily="2" charset="77"/>
                          <a:ea typeface="+mn-ea"/>
                          <a:cs typeface="+mn-cs"/>
                        </a:rPr>
                      </a:br>
                      <a:r>
                        <a:rPr kumimoji="0" lang="en-GB" sz="800" b="0" i="0" u="none" strike="noStrike" kern="1200" cap="none" spc="0" normalizeH="0" baseline="0" noProof="0" dirty="0">
                          <a:ln>
                            <a:noFill/>
                          </a:ln>
                          <a:solidFill>
                            <a:schemeClr val="tx1"/>
                          </a:solidFill>
                          <a:effectLst/>
                          <a:uLnTx/>
                          <a:uFillTx/>
                          <a:latin typeface="Oswald" pitchFamily="2" charset="77"/>
                          <a:ea typeface="+mn-ea"/>
                          <a:cs typeface="+mn-cs"/>
                        </a:rPr>
                        <a:t>After changing into her comfy sweats Carla had successfully completed her safe journey to home.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32257201"/>
                  </a:ext>
                </a:extLst>
              </a:tr>
            </a:tbl>
          </a:graphicData>
        </a:graphic>
      </p:graphicFrame>
      <p:cxnSp>
        <p:nvCxnSpPr>
          <p:cNvPr id="9" name="Straight Connector 8">
            <a:extLst>
              <a:ext uri="{FF2B5EF4-FFF2-40B4-BE49-F238E27FC236}">
                <a16:creationId xmlns:a16="http://schemas.microsoft.com/office/drawing/2014/main" id="{FD198047-5758-8F45-AC5D-0B5F6DFD9272}"/>
              </a:ext>
            </a:extLst>
          </p:cNvPr>
          <p:cNvCxnSpPr/>
          <p:nvPr/>
        </p:nvCxnSpPr>
        <p:spPr>
          <a:xfrm>
            <a:off x="0" y="2896898"/>
            <a:ext cx="12192000" cy="0"/>
          </a:xfrm>
          <a:prstGeom prst="line">
            <a:avLst/>
          </a:prstGeom>
          <a:ln w="76200">
            <a:solidFill>
              <a:srgbClr val="3C577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041AEB10-8EFA-044A-9827-4E23A17EE318}"/>
              </a:ext>
            </a:extLst>
          </p:cNvPr>
          <p:cNvSpPr>
            <a:spLocks noChangeAspect="1"/>
          </p:cNvSpPr>
          <p:nvPr/>
        </p:nvSpPr>
        <p:spPr>
          <a:xfrm>
            <a:off x="829158" y="2566267"/>
            <a:ext cx="650930" cy="650930"/>
          </a:xfrm>
          <a:prstGeom prst="ellipse">
            <a:avLst/>
          </a:prstGeom>
          <a:solidFill>
            <a:schemeClr val="bg1"/>
          </a:solidFill>
          <a:ln>
            <a:solidFill>
              <a:srgbClr val="3C57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9CA9E97-A690-574A-B974-F0BB376ECDA2}"/>
              </a:ext>
            </a:extLst>
          </p:cNvPr>
          <p:cNvSpPr>
            <a:spLocks noChangeAspect="1"/>
          </p:cNvSpPr>
          <p:nvPr/>
        </p:nvSpPr>
        <p:spPr>
          <a:xfrm>
            <a:off x="1926381" y="2566267"/>
            <a:ext cx="650930" cy="650930"/>
          </a:xfrm>
          <a:prstGeom prst="ellipse">
            <a:avLst/>
          </a:prstGeom>
          <a:solidFill>
            <a:schemeClr val="bg1"/>
          </a:solidFill>
          <a:ln>
            <a:solidFill>
              <a:srgbClr val="3C57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60BF29E-2D2C-DD46-B4ED-640727D21A9C}"/>
              </a:ext>
            </a:extLst>
          </p:cNvPr>
          <p:cNvSpPr>
            <a:spLocks noChangeAspect="1"/>
          </p:cNvSpPr>
          <p:nvPr/>
        </p:nvSpPr>
        <p:spPr>
          <a:xfrm>
            <a:off x="9606942" y="2566267"/>
            <a:ext cx="650930" cy="650930"/>
          </a:xfrm>
          <a:prstGeom prst="ellipse">
            <a:avLst/>
          </a:prstGeom>
          <a:solidFill>
            <a:schemeClr val="bg1"/>
          </a:solidFill>
          <a:ln>
            <a:solidFill>
              <a:srgbClr val="3C57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67CB16B-1069-9D46-8D8F-5682ED4C6C32}"/>
              </a:ext>
            </a:extLst>
          </p:cNvPr>
          <p:cNvSpPr>
            <a:spLocks noChangeAspect="1"/>
          </p:cNvSpPr>
          <p:nvPr/>
        </p:nvSpPr>
        <p:spPr>
          <a:xfrm>
            <a:off x="3023604" y="2566267"/>
            <a:ext cx="650930" cy="650930"/>
          </a:xfrm>
          <a:prstGeom prst="ellipse">
            <a:avLst/>
          </a:prstGeom>
          <a:solidFill>
            <a:schemeClr val="bg1"/>
          </a:solidFill>
          <a:ln>
            <a:solidFill>
              <a:srgbClr val="3C57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B511C61-59A2-FD41-9E4E-85389CBF25D1}"/>
              </a:ext>
            </a:extLst>
          </p:cNvPr>
          <p:cNvSpPr>
            <a:spLocks noChangeAspect="1"/>
          </p:cNvSpPr>
          <p:nvPr/>
        </p:nvSpPr>
        <p:spPr>
          <a:xfrm>
            <a:off x="4120827" y="2566267"/>
            <a:ext cx="650930" cy="650930"/>
          </a:xfrm>
          <a:prstGeom prst="ellipse">
            <a:avLst/>
          </a:prstGeom>
          <a:solidFill>
            <a:schemeClr val="bg1"/>
          </a:solidFill>
          <a:ln>
            <a:solidFill>
              <a:srgbClr val="3C57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C7E631C-5FC6-034D-83E3-2C77DA3AB9D4}"/>
              </a:ext>
            </a:extLst>
          </p:cNvPr>
          <p:cNvSpPr>
            <a:spLocks noChangeAspect="1"/>
          </p:cNvSpPr>
          <p:nvPr/>
        </p:nvSpPr>
        <p:spPr>
          <a:xfrm>
            <a:off x="5218050" y="2566267"/>
            <a:ext cx="650930" cy="650930"/>
          </a:xfrm>
          <a:prstGeom prst="ellipse">
            <a:avLst/>
          </a:prstGeom>
          <a:solidFill>
            <a:schemeClr val="bg1"/>
          </a:solidFill>
          <a:ln>
            <a:solidFill>
              <a:srgbClr val="3C57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01F3391-9374-D44F-8173-7070B50E26C5}"/>
              </a:ext>
            </a:extLst>
          </p:cNvPr>
          <p:cNvSpPr>
            <a:spLocks noChangeAspect="1"/>
          </p:cNvSpPr>
          <p:nvPr/>
        </p:nvSpPr>
        <p:spPr>
          <a:xfrm>
            <a:off x="6315273" y="2566267"/>
            <a:ext cx="650930" cy="650930"/>
          </a:xfrm>
          <a:prstGeom prst="ellipse">
            <a:avLst/>
          </a:prstGeom>
          <a:solidFill>
            <a:schemeClr val="bg1"/>
          </a:solidFill>
          <a:ln>
            <a:solidFill>
              <a:srgbClr val="3C57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D60972B-5041-B840-AE13-822D7ECBF44E}"/>
              </a:ext>
            </a:extLst>
          </p:cNvPr>
          <p:cNvSpPr>
            <a:spLocks noChangeAspect="1"/>
          </p:cNvSpPr>
          <p:nvPr/>
        </p:nvSpPr>
        <p:spPr>
          <a:xfrm>
            <a:off x="7412496" y="2566267"/>
            <a:ext cx="650930" cy="650930"/>
          </a:xfrm>
          <a:prstGeom prst="ellipse">
            <a:avLst/>
          </a:prstGeom>
          <a:solidFill>
            <a:schemeClr val="bg1"/>
          </a:solidFill>
          <a:ln>
            <a:solidFill>
              <a:srgbClr val="3C57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A5F3930-9BB7-4143-A2B6-DD99D27635F2}"/>
              </a:ext>
            </a:extLst>
          </p:cNvPr>
          <p:cNvSpPr>
            <a:spLocks noChangeAspect="1"/>
          </p:cNvSpPr>
          <p:nvPr/>
        </p:nvSpPr>
        <p:spPr>
          <a:xfrm>
            <a:off x="8509719" y="2566267"/>
            <a:ext cx="650930" cy="650930"/>
          </a:xfrm>
          <a:prstGeom prst="ellipse">
            <a:avLst/>
          </a:prstGeom>
          <a:solidFill>
            <a:schemeClr val="bg1"/>
          </a:solidFill>
          <a:ln>
            <a:solidFill>
              <a:srgbClr val="3C57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013F188-4766-5341-A67A-9FDDD8ADF2F9}"/>
              </a:ext>
            </a:extLst>
          </p:cNvPr>
          <p:cNvSpPr>
            <a:spLocks noChangeAspect="1"/>
          </p:cNvSpPr>
          <p:nvPr/>
        </p:nvSpPr>
        <p:spPr>
          <a:xfrm>
            <a:off x="10704161" y="2566267"/>
            <a:ext cx="650930" cy="650930"/>
          </a:xfrm>
          <a:prstGeom prst="ellipse">
            <a:avLst/>
          </a:prstGeom>
          <a:solidFill>
            <a:schemeClr val="bg1"/>
          </a:solidFill>
          <a:ln>
            <a:solidFill>
              <a:srgbClr val="3C57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itle 3">
            <a:extLst>
              <a:ext uri="{FF2B5EF4-FFF2-40B4-BE49-F238E27FC236}">
                <a16:creationId xmlns:a16="http://schemas.microsoft.com/office/drawing/2014/main" id="{AEC6CC5A-D8AE-344B-9B24-EF53E65E9C44}"/>
              </a:ext>
            </a:extLst>
          </p:cNvPr>
          <p:cNvSpPr txBox="1">
            <a:spLocks/>
          </p:cNvSpPr>
          <p:nvPr/>
        </p:nvSpPr>
        <p:spPr>
          <a:xfrm>
            <a:off x="522942" y="381999"/>
            <a:ext cx="10364452" cy="367301"/>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000" dirty="0">
                <a:solidFill>
                  <a:srgbClr val="3C5771"/>
                </a:solidFill>
                <a:latin typeface="Oswald" pitchFamily="2" charset="77"/>
              </a:rPr>
              <a:t>Re-Opening Safely – A Day In The Life</a:t>
            </a:r>
          </a:p>
        </p:txBody>
      </p:sp>
      <p:sp>
        <p:nvSpPr>
          <p:cNvPr id="34" name="Rectangle 33">
            <a:extLst>
              <a:ext uri="{FF2B5EF4-FFF2-40B4-BE49-F238E27FC236}">
                <a16:creationId xmlns:a16="http://schemas.microsoft.com/office/drawing/2014/main" id="{63731DF5-33E9-2242-A216-DEC77EFC9ED5}"/>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PT Serif" panose="020A0603040505020204" pitchFamily="18" charset="77"/>
              </a:rPr>
              <a:t>RE-OPENING SAFELY: EXECUTIVE PRESENTATION</a:t>
            </a:r>
            <a:r>
              <a:rPr lang="en-CA" sz="1050" dirty="0">
                <a:solidFill>
                  <a:prstClr val="black"/>
                </a:solidFill>
                <a:latin typeface="PT Serif" panose="020A0603040505020204" pitchFamily="18" charset="77"/>
              </a:rPr>
              <a:t>   </a:t>
            </a:r>
            <a:r>
              <a:rPr lang="en-CA" sz="1050" dirty="0">
                <a:solidFill>
                  <a:srgbClr val="1C37AE"/>
                </a:solidFill>
                <a:latin typeface="PT Serif" panose="020A0603040505020204" pitchFamily="18" charset="77"/>
              </a:rPr>
              <a:t>|</a:t>
            </a:r>
            <a:r>
              <a:rPr lang="en-CA" sz="1050" dirty="0">
                <a:solidFill>
                  <a:srgbClr val="71A2CC"/>
                </a:solidFill>
                <a:latin typeface="PT Serif" panose="020A0603040505020204" pitchFamily="18" charset="77"/>
              </a:rPr>
              <a:t> </a:t>
            </a:r>
            <a:r>
              <a:rPr lang="en-CA" sz="1050" dirty="0">
                <a:solidFill>
                  <a:prstClr val="black"/>
                </a:solidFill>
                <a:latin typeface="PT Serif" panose="020A0603040505020204" pitchFamily="18" charset="77"/>
              </a:rPr>
              <a:t>  </a:t>
            </a:r>
            <a:fld id="{D1DAF3AA-04D9-F44C-BB4D-BA93A1B71072}" type="slidenum">
              <a:rPr lang="en-CA" sz="1050" dirty="0">
                <a:solidFill>
                  <a:prstClr val="black"/>
                </a:solidFill>
                <a:latin typeface="PT Serif" panose="020A0603040505020204" pitchFamily="18" charset="77"/>
              </a:rPr>
              <a:pPr algn="r"/>
              <a:t>24</a:t>
            </a:fld>
            <a:r>
              <a:rPr lang="en-CA" sz="1050" dirty="0">
                <a:solidFill>
                  <a:prstClr val="black"/>
                </a:solidFill>
                <a:latin typeface="PT Serif" panose="020A0603040505020204" pitchFamily="18" charset="77"/>
              </a:rPr>
              <a:t>  </a:t>
            </a:r>
            <a:endParaRPr lang="en-US" sz="1050">
              <a:latin typeface="PT Serif" panose="020A0603040505020204" pitchFamily="18" charset="77"/>
            </a:endParaRPr>
          </a:p>
        </p:txBody>
      </p:sp>
      <p:pic>
        <p:nvPicPr>
          <p:cNvPr id="36" name="Picture 35">
            <a:extLst>
              <a:ext uri="{FF2B5EF4-FFF2-40B4-BE49-F238E27FC236}">
                <a16:creationId xmlns:a16="http://schemas.microsoft.com/office/drawing/2014/main" id="{EB591767-8860-F148-A468-ADC1EEE3707E}"/>
              </a:ext>
            </a:extLst>
          </p:cNvPr>
          <p:cNvPicPr>
            <a:picLocks noChangeAspect="1"/>
          </p:cNvPicPr>
          <p:nvPr/>
        </p:nvPicPr>
        <p:blipFill>
          <a:blip r:embed="rId2"/>
          <a:stretch>
            <a:fillRect/>
          </a:stretch>
        </p:blipFill>
        <p:spPr>
          <a:xfrm>
            <a:off x="11277576" y="172695"/>
            <a:ext cx="914424" cy="815184"/>
          </a:xfrm>
          <a:prstGeom prst="rect">
            <a:avLst/>
          </a:prstGeom>
        </p:spPr>
      </p:pic>
      <p:sp>
        <p:nvSpPr>
          <p:cNvPr id="38" name="Title 3">
            <a:extLst>
              <a:ext uri="{FF2B5EF4-FFF2-40B4-BE49-F238E27FC236}">
                <a16:creationId xmlns:a16="http://schemas.microsoft.com/office/drawing/2014/main" id="{BC25A6BE-0C1B-F945-859B-1C3FD2F526CA}"/>
              </a:ext>
            </a:extLst>
          </p:cNvPr>
          <p:cNvSpPr txBox="1">
            <a:spLocks/>
          </p:cNvSpPr>
          <p:nvPr/>
        </p:nvSpPr>
        <p:spPr>
          <a:xfrm>
            <a:off x="612775" y="869270"/>
            <a:ext cx="10935757" cy="276949"/>
          </a:xfrm>
          <a:prstGeom prst="rect">
            <a:avLst/>
          </a:prstGeom>
        </p:spPr>
        <p:txBody>
          <a:bodyPr lIns="0" tIns="0" rIns="0" bIns="0">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1600" dirty="0">
                <a:latin typeface="Oswald" pitchFamily="2" charset="77"/>
              </a:rPr>
              <a:t>A Day In The Life Of Carla</a:t>
            </a:r>
          </a:p>
          <a:p>
            <a:pPr>
              <a:lnSpc>
                <a:spcPct val="110000"/>
              </a:lnSpc>
            </a:pPr>
            <a:r>
              <a:rPr lang="en-US" sz="1600" dirty="0">
                <a:latin typeface="Oswald" pitchFamily="2" charset="77"/>
              </a:rPr>
              <a:t>How does she come in and what does she do along the way?</a:t>
            </a:r>
          </a:p>
        </p:txBody>
      </p:sp>
      <p:pic>
        <p:nvPicPr>
          <p:cNvPr id="42" name="Graphic 41">
            <a:extLst>
              <a:ext uri="{FF2B5EF4-FFF2-40B4-BE49-F238E27FC236}">
                <a16:creationId xmlns:a16="http://schemas.microsoft.com/office/drawing/2014/main" id="{BE3FF5C5-3679-6446-B949-A34A9D42BF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2640" y="2725126"/>
            <a:ext cx="114300" cy="304800"/>
          </a:xfrm>
          <a:prstGeom prst="rect">
            <a:avLst/>
          </a:prstGeom>
        </p:spPr>
      </p:pic>
      <p:pic>
        <p:nvPicPr>
          <p:cNvPr id="44" name="Graphic 43">
            <a:extLst>
              <a:ext uri="{FF2B5EF4-FFF2-40B4-BE49-F238E27FC236}">
                <a16:creationId xmlns:a16="http://schemas.microsoft.com/office/drawing/2014/main" id="{511C095A-CDAE-614A-9428-53EF4BBC705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09078" y="2756026"/>
            <a:ext cx="304800" cy="228600"/>
          </a:xfrm>
          <a:prstGeom prst="rect">
            <a:avLst/>
          </a:prstGeom>
        </p:spPr>
      </p:pic>
      <p:pic>
        <p:nvPicPr>
          <p:cNvPr id="46" name="Graphic 45">
            <a:extLst>
              <a:ext uri="{FF2B5EF4-FFF2-40B4-BE49-F238E27FC236}">
                <a16:creationId xmlns:a16="http://schemas.microsoft.com/office/drawing/2014/main" id="{657AC084-1958-BC40-A3E8-A8344A4E4DC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50324" y="2720692"/>
            <a:ext cx="228600" cy="304800"/>
          </a:xfrm>
          <a:prstGeom prst="rect">
            <a:avLst/>
          </a:prstGeom>
        </p:spPr>
      </p:pic>
      <p:pic>
        <p:nvPicPr>
          <p:cNvPr id="48" name="Graphic 47">
            <a:extLst>
              <a:ext uri="{FF2B5EF4-FFF2-40B4-BE49-F238E27FC236}">
                <a16:creationId xmlns:a16="http://schemas.microsoft.com/office/drawing/2014/main" id="{673716D6-155E-6548-B60A-E679A8913EA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592502" y="2772106"/>
            <a:ext cx="304800" cy="254000"/>
          </a:xfrm>
          <a:prstGeom prst="rect">
            <a:avLst/>
          </a:prstGeom>
        </p:spPr>
      </p:pic>
      <p:pic>
        <p:nvPicPr>
          <p:cNvPr id="49" name="Graphic 48">
            <a:extLst>
              <a:ext uri="{FF2B5EF4-FFF2-40B4-BE49-F238E27FC236}">
                <a16:creationId xmlns:a16="http://schemas.microsoft.com/office/drawing/2014/main" id="{69BFF806-7648-0243-B32C-7256255A819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907708" y="2769275"/>
            <a:ext cx="266700" cy="203200"/>
          </a:xfrm>
          <a:prstGeom prst="rect">
            <a:avLst/>
          </a:prstGeom>
        </p:spPr>
      </p:pic>
      <p:pic>
        <p:nvPicPr>
          <p:cNvPr id="50" name="Graphic 49">
            <a:extLst>
              <a:ext uri="{FF2B5EF4-FFF2-40B4-BE49-F238E27FC236}">
                <a16:creationId xmlns:a16="http://schemas.microsoft.com/office/drawing/2014/main" id="{AC74C362-94C0-E744-B240-0837A3DCEE9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037384" y="2842655"/>
            <a:ext cx="432981" cy="96218"/>
          </a:xfrm>
          <a:prstGeom prst="rect">
            <a:avLst/>
          </a:prstGeom>
        </p:spPr>
      </p:pic>
      <p:pic>
        <p:nvPicPr>
          <p:cNvPr id="51" name="Graphic 50">
            <a:extLst>
              <a:ext uri="{FF2B5EF4-FFF2-40B4-BE49-F238E27FC236}">
                <a16:creationId xmlns:a16="http://schemas.microsoft.com/office/drawing/2014/main" id="{9C230CCA-F6DD-E94F-9D04-09C8FE879FB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721960" y="2840072"/>
            <a:ext cx="432981" cy="96218"/>
          </a:xfrm>
          <a:prstGeom prst="rect">
            <a:avLst/>
          </a:prstGeom>
        </p:spPr>
      </p:pic>
      <p:pic>
        <p:nvPicPr>
          <p:cNvPr id="52" name="Graphic 51">
            <a:extLst>
              <a:ext uri="{FF2B5EF4-FFF2-40B4-BE49-F238E27FC236}">
                <a16:creationId xmlns:a16="http://schemas.microsoft.com/office/drawing/2014/main" id="{358F59F9-60F9-1C42-B9B0-11131D6FDF0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257550" y="2717377"/>
            <a:ext cx="190500" cy="304800"/>
          </a:xfrm>
          <a:prstGeom prst="rect">
            <a:avLst/>
          </a:prstGeom>
        </p:spPr>
      </p:pic>
      <p:pic>
        <p:nvPicPr>
          <p:cNvPr id="53" name="Graphic 52">
            <a:extLst>
              <a:ext uri="{FF2B5EF4-FFF2-40B4-BE49-F238E27FC236}">
                <a16:creationId xmlns:a16="http://schemas.microsoft.com/office/drawing/2014/main" id="{4113E4BE-671A-B64A-96BC-B41F3BF0ED8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778778" y="2703169"/>
            <a:ext cx="125817" cy="340963"/>
          </a:xfrm>
          <a:prstGeom prst="rect">
            <a:avLst/>
          </a:prstGeom>
        </p:spPr>
      </p:pic>
      <p:pic>
        <p:nvPicPr>
          <p:cNvPr id="54" name="Graphic 53">
            <a:extLst>
              <a:ext uri="{FF2B5EF4-FFF2-40B4-BE49-F238E27FC236}">
                <a16:creationId xmlns:a16="http://schemas.microsoft.com/office/drawing/2014/main" id="{97F0DD7D-13A1-9E4B-B4D0-7B2A2813C9AF}"/>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524785" y="2718129"/>
            <a:ext cx="224727" cy="345395"/>
          </a:xfrm>
          <a:prstGeom prst="rect">
            <a:avLst/>
          </a:prstGeom>
        </p:spPr>
      </p:pic>
    </p:spTree>
    <p:extLst>
      <p:ext uri="{BB962C8B-B14F-4D97-AF65-F5344CB8AC3E}">
        <p14:creationId xmlns:p14="http://schemas.microsoft.com/office/powerpoint/2010/main" val="36469067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 name="Title 3">
            <a:extLst>
              <a:ext uri="{FF2B5EF4-FFF2-40B4-BE49-F238E27FC236}">
                <a16:creationId xmlns:a16="http://schemas.microsoft.com/office/drawing/2014/main" id="{E10C33B4-FAD7-9F4E-9391-2AAA54C6C4AA}"/>
              </a:ext>
            </a:extLst>
          </p:cNvPr>
          <p:cNvSpPr txBox="1">
            <a:spLocks/>
          </p:cNvSpPr>
          <p:nvPr/>
        </p:nvSpPr>
        <p:spPr>
          <a:xfrm>
            <a:off x="1108072" y="616887"/>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3200" dirty="0">
                <a:solidFill>
                  <a:srgbClr val="3C5771"/>
                </a:solidFill>
                <a:latin typeface="PT Serif" panose="020A0603040505020204" pitchFamily="18" charset="77"/>
              </a:rPr>
              <a:t>Contact Information</a:t>
            </a:r>
          </a:p>
        </p:txBody>
      </p:sp>
      <p:sp>
        <p:nvSpPr>
          <p:cNvPr id="16" name="TextBox 15">
            <a:extLst>
              <a:ext uri="{FF2B5EF4-FFF2-40B4-BE49-F238E27FC236}">
                <a16:creationId xmlns:a16="http://schemas.microsoft.com/office/drawing/2014/main" id="{A26FD34E-6F88-C14F-BA34-A9AAD052E317}"/>
              </a:ext>
            </a:extLst>
          </p:cNvPr>
          <p:cNvSpPr txBox="1"/>
          <p:nvPr/>
        </p:nvSpPr>
        <p:spPr>
          <a:xfrm>
            <a:off x="1238249" y="1311935"/>
            <a:ext cx="10848975" cy="1696038"/>
          </a:xfrm>
          <a:prstGeom prst="rect">
            <a:avLst/>
          </a:prstGeom>
        </p:spPr>
        <p:txBody>
          <a:bodyPr vert="horz" lIns="0" tIns="0" rIns="0" bIns="0" rtlCol="0" anchor="t">
            <a:noAutofit/>
          </a:bodyPr>
          <a:lstStyle/>
          <a:p>
            <a:pPr defTabSz="1219170" fontAlgn="base">
              <a:lnSpc>
                <a:spcPct val="130000"/>
              </a:lnSpc>
              <a:spcAft>
                <a:spcPts val="1200"/>
              </a:spcAft>
            </a:pPr>
            <a:r>
              <a:rPr lang="en-US" sz="1400" b="1" dirty="0">
                <a:solidFill>
                  <a:srgbClr val="3C5771"/>
                </a:solidFill>
                <a:latin typeface="Libre Franklin" pitchFamily="2" charset="77"/>
              </a:rPr>
              <a:t>Akash Kapoor email: </a:t>
            </a:r>
            <a:br>
              <a:rPr lang="en-US" sz="1400" dirty="0">
                <a:solidFill>
                  <a:srgbClr val="3C5771"/>
                </a:solidFill>
                <a:latin typeface="Libre Franklin" pitchFamily="2" charset="77"/>
              </a:rPr>
            </a:br>
            <a:r>
              <a:rPr lang="en-US" sz="1400" dirty="0" err="1">
                <a:solidFill>
                  <a:srgbClr val="3C5771"/>
                </a:solidFill>
                <a:latin typeface="Libre Franklin" pitchFamily="2" charset="77"/>
                <a:hlinkClick r:id="rId3"/>
              </a:rPr>
              <a:t>ak@reopeningsafely.ca</a:t>
            </a:r>
            <a:endParaRPr lang="en-US" sz="1400" dirty="0">
              <a:solidFill>
                <a:srgbClr val="3C5771"/>
              </a:solidFill>
              <a:latin typeface="Libre Franklin" pitchFamily="2" charset="77"/>
            </a:endParaRPr>
          </a:p>
          <a:p>
            <a:pPr defTabSz="1219170" fontAlgn="base">
              <a:lnSpc>
                <a:spcPct val="130000"/>
              </a:lnSpc>
              <a:spcAft>
                <a:spcPts val="1200"/>
              </a:spcAft>
            </a:pPr>
            <a:r>
              <a:rPr lang="en-US" sz="1400" b="1" dirty="0">
                <a:solidFill>
                  <a:srgbClr val="3C5771"/>
                </a:solidFill>
                <a:latin typeface="Libre Franklin" pitchFamily="2" charset="77"/>
              </a:rPr>
              <a:t>Gwendolyn DelGuidice email:</a:t>
            </a:r>
            <a:r>
              <a:rPr lang="en-US" sz="1400" dirty="0">
                <a:solidFill>
                  <a:srgbClr val="3C5771"/>
                </a:solidFill>
                <a:latin typeface="Libre Franklin" pitchFamily="2" charset="77"/>
              </a:rPr>
              <a:t> </a:t>
            </a:r>
            <a:br>
              <a:rPr lang="en-US" sz="1400" dirty="0">
                <a:solidFill>
                  <a:srgbClr val="3C5771"/>
                </a:solidFill>
                <a:latin typeface="Libre Franklin" pitchFamily="2" charset="77"/>
              </a:rPr>
            </a:br>
            <a:r>
              <a:rPr lang="en-US" sz="1400" dirty="0" err="1">
                <a:solidFill>
                  <a:srgbClr val="3C5771"/>
                </a:solidFill>
                <a:latin typeface="Libre Franklin" pitchFamily="2" charset="77"/>
                <a:hlinkClick r:id="rId4"/>
              </a:rPr>
              <a:t>gwen@reopeningsafely.ca</a:t>
            </a:r>
            <a:endParaRPr lang="en-US" sz="1400" dirty="0">
              <a:solidFill>
                <a:srgbClr val="3C5771"/>
              </a:solidFill>
              <a:latin typeface="Libre Franklin" pitchFamily="2" charset="77"/>
            </a:endParaRPr>
          </a:p>
        </p:txBody>
      </p:sp>
      <p:sp>
        <p:nvSpPr>
          <p:cNvPr id="23" name="Title 3">
            <a:extLst>
              <a:ext uri="{FF2B5EF4-FFF2-40B4-BE49-F238E27FC236}">
                <a16:creationId xmlns:a16="http://schemas.microsoft.com/office/drawing/2014/main" id="{60F3796E-FC1B-7D40-9ABB-7207CA484D47}"/>
              </a:ext>
            </a:extLst>
          </p:cNvPr>
          <p:cNvSpPr txBox="1">
            <a:spLocks/>
          </p:cNvSpPr>
          <p:nvPr/>
        </p:nvSpPr>
        <p:spPr>
          <a:xfrm>
            <a:off x="1106359" y="3037425"/>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3200" dirty="0">
                <a:solidFill>
                  <a:srgbClr val="3C5771"/>
                </a:solidFill>
                <a:latin typeface="PT Serif" panose="020A0603040505020204" pitchFamily="18" charset="77"/>
              </a:rPr>
              <a:t>Further Information</a:t>
            </a:r>
          </a:p>
        </p:txBody>
      </p:sp>
      <p:sp>
        <p:nvSpPr>
          <p:cNvPr id="24" name="TextBox 23">
            <a:extLst>
              <a:ext uri="{FF2B5EF4-FFF2-40B4-BE49-F238E27FC236}">
                <a16:creationId xmlns:a16="http://schemas.microsoft.com/office/drawing/2014/main" id="{3B9AA609-11DD-174A-BEF8-9A505E51E5B3}"/>
              </a:ext>
            </a:extLst>
          </p:cNvPr>
          <p:cNvSpPr txBox="1"/>
          <p:nvPr/>
        </p:nvSpPr>
        <p:spPr>
          <a:xfrm>
            <a:off x="1236536" y="3732473"/>
            <a:ext cx="10848975" cy="1696038"/>
          </a:xfrm>
          <a:prstGeom prst="rect">
            <a:avLst/>
          </a:prstGeom>
        </p:spPr>
        <p:txBody>
          <a:bodyPr vert="horz" lIns="0" tIns="0" rIns="0" bIns="0" rtlCol="0" anchor="t">
            <a:noAutofit/>
          </a:bodyPr>
          <a:lstStyle/>
          <a:p>
            <a:pPr defTabSz="1219170" fontAlgn="base">
              <a:lnSpc>
                <a:spcPct val="130000"/>
              </a:lnSpc>
              <a:spcAft>
                <a:spcPts val="1200"/>
              </a:spcAft>
            </a:pPr>
            <a:r>
              <a:rPr lang="en-US" sz="1400" b="1" dirty="0">
                <a:solidFill>
                  <a:srgbClr val="3C5771"/>
                </a:solidFill>
                <a:latin typeface="Libre Franklin" pitchFamily="2" charset="77"/>
              </a:rPr>
              <a:t>Public Health Agency of Canada</a:t>
            </a:r>
            <a:br>
              <a:rPr lang="en-US" sz="1400" b="1" dirty="0">
                <a:solidFill>
                  <a:srgbClr val="3C5771"/>
                </a:solidFill>
                <a:latin typeface="Libre Franklin" pitchFamily="2" charset="77"/>
              </a:rPr>
            </a:br>
            <a:r>
              <a:rPr lang="en-US" sz="1400" dirty="0">
                <a:solidFill>
                  <a:srgbClr val="3C5771"/>
                </a:solidFill>
                <a:latin typeface="Libre Franklin" pitchFamily="2" charset="77"/>
                <a:hlinkClick r:id="rId5">
                  <a:extLst>
                    <a:ext uri="{A12FA001-AC4F-418D-AE19-62706E023703}">
                      <ahyp:hlinkClr xmlns:ahyp="http://schemas.microsoft.com/office/drawing/2018/hyperlinkcolor" val="tx"/>
                    </a:ext>
                  </a:extLst>
                </a:hlinkClick>
              </a:rPr>
              <a:t>https://www.canada.ca/en/public-health/services/diseases/coronavirus-disease-covid-19.html</a:t>
            </a:r>
            <a:endParaRPr lang="en-US" sz="1400" dirty="0">
              <a:solidFill>
                <a:srgbClr val="3C5771"/>
              </a:solidFill>
              <a:latin typeface="Libre Franklin" pitchFamily="2" charset="77"/>
            </a:endParaRPr>
          </a:p>
          <a:p>
            <a:pPr defTabSz="1219170" fontAlgn="base">
              <a:lnSpc>
                <a:spcPct val="130000"/>
              </a:lnSpc>
              <a:spcAft>
                <a:spcPts val="1200"/>
              </a:spcAft>
            </a:pPr>
            <a:r>
              <a:rPr lang="en-US" sz="1400" b="1" dirty="0">
                <a:solidFill>
                  <a:srgbClr val="3C5771"/>
                </a:solidFill>
                <a:latin typeface="Libre Franklin" pitchFamily="2" charset="77"/>
              </a:rPr>
              <a:t>World Health Organization (WHO)</a:t>
            </a:r>
            <a:r>
              <a:rPr lang="en-US" sz="1400" dirty="0">
                <a:solidFill>
                  <a:srgbClr val="3C5771"/>
                </a:solidFill>
                <a:latin typeface="Libre Franklin" pitchFamily="2" charset="77"/>
              </a:rPr>
              <a:t> </a:t>
            </a:r>
            <a:br>
              <a:rPr lang="en-US" sz="1400" dirty="0">
                <a:solidFill>
                  <a:srgbClr val="3C5771"/>
                </a:solidFill>
                <a:latin typeface="Libre Franklin" pitchFamily="2" charset="77"/>
              </a:rPr>
            </a:br>
            <a:r>
              <a:rPr lang="en-US" sz="1400" u="sng" dirty="0">
                <a:solidFill>
                  <a:srgbClr val="3C5771"/>
                </a:solidFill>
                <a:latin typeface="Libre Franklin" pitchFamily="2" charset="77"/>
                <a:hlinkClick r:id="rId6">
                  <a:extLst>
                    <a:ext uri="{A12FA001-AC4F-418D-AE19-62706E023703}">
                      <ahyp:hlinkClr xmlns:ahyp="http://schemas.microsoft.com/office/drawing/2018/hyperlinkcolor" val="tx"/>
                    </a:ext>
                  </a:extLst>
                </a:hlinkClick>
              </a:rPr>
              <a:t>https://www.who.int/emergencies/diseases/novel-coronavirus-2019</a:t>
            </a:r>
            <a:endParaRPr lang="en-US" sz="1400" u="sng" dirty="0">
              <a:solidFill>
                <a:srgbClr val="3C5771"/>
              </a:solidFill>
              <a:latin typeface="Libre Franklin" pitchFamily="2" charset="77"/>
            </a:endParaRPr>
          </a:p>
          <a:p>
            <a:pPr defTabSz="1219170" fontAlgn="base">
              <a:lnSpc>
                <a:spcPct val="130000"/>
              </a:lnSpc>
              <a:spcAft>
                <a:spcPts val="1200"/>
              </a:spcAft>
            </a:pPr>
            <a:r>
              <a:rPr lang="en-US" sz="1400" b="1" dirty="0">
                <a:solidFill>
                  <a:srgbClr val="3C5771"/>
                </a:solidFill>
                <a:latin typeface="Libre Franklin" pitchFamily="2" charset="77"/>
              </a:rPr>
              <a:t>Re-Opening Safely </a:t>
            </a:r>
            <a:br>
              <a:rPr lang="en-US" sz="1400" dirty="0">
                <a:solidFill>
                  <a:srgbClr val="3C5771"/>
                </a:solidFill>
                <a:latin typeface="Libre Franklin" pitchFamily="2" charset="77"/>
              </a:rPr>
            </a:br>
            <a:r>
              <a:rPr lang="en-US" sz="1400" u="sng" dirty="0">
                <a:solidFill>
                  <a:srgbClr val="3C5771"/>
                </a:solidFill>
                <a:latin typeface="Libre Franklin" pitchFamily="2" charset="77"/>
              </a:rPr>
              <a:t>www.reopeningsafely.ca </a:t>
            </a:r>
          </a:p>
        </p:txBody>
      </p:sp>
      <p:grpSp>
        <p:nvGrpSpPr>
          <p:cNvPr id="19" name="Group 18">
            <a:extLst>
              <a:ext uri="{FF2B5EF4-FFF2-40B4-BE49-F238E27FC236}">
                <a16:creationId xmlns:a16="http://schemas.microsoft.com/office/drawing/2014/main" id="{AC977090-AA3F-4749-AB2C-DBEC0FDB4E3E}"/>
              </a:ext>
            </a:extLst>
          </p:cNvPr>
          <p:cNvGrpSpPr/>
          <p:nvPr/>
        </p:nvGrpSpPr>
        <p:grpSpPr>
          <a:xfrm>
            <a:off x="7272252" y="0"/>
            <a:ext cx="6143655" cy="6143655"/>
            <a:chOff x="7272252" y="0"/>
            <a:chExt cx="6143655" cy="6143655"/>
          </a:xfrm>
        </p:grpSpPr>
        <p:pic>
          <p:nvPicPr>
            <p:cNvPr id="22" name="Graphic 21">
              <a:extLst>
                <a:ext uri="{FF2B5EF4-FFF2-40B4-BE49-F238E27FC236}">
                  <a16:creationId xmlns:a16="http://schemas.microsoft.com/office/drawing/2014/main" id="{D852741F-68B2-BA4A-9B47-CA815C1E436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72252" y="0"/>
              <a:ext cx="6143655" cy="6143655"/>
            </a:xfrm>
            <a:prstGeom prst="rect">
              <a:avLst/>
            </a:prstGeom>
          </p:spPr>
        </p:pic>
        <p:pic>
          <p:nvPicPr>
            <p:cNvPr id="27" name="Graphic 26">
              <a:extLst>
                <a:ext uri="{FF2B5EF4-FFF2-40B4-BE49-F238E27FC236}">
                  <a16:creationId xmlns:a16="http://schemas.microsoft.com/office/drawing/2014/main" id="{A6D7CE28-E229-C345-BA68-308C44CFA01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887942" y="2611584"/>
              <a:ext cx="968569" cy="993313"/>
            </a:xfrm>
            <a:prstGeom prst="rect">
              <a:avLst/>
            </a:prstGeom>
          </p:spPr>
        </p:pic>
      </p:grpSp>
      <p:pic>
        <p:nvPicPr>
          <p:cNvPr id="31" name="Graphic 30">
            <a:extLst>
              <a:ext uri="{FF2B5EF4-FFF2-40B4-BE49-F238E27FC236}">
                <a16:creationId xmlns:a16="http://schemas.microsoft.com/office/drawing/2014/main" id="{359F860B-7BA2-F04F-99AA-BD3F51DB341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27092" y="3725119"/>
            <a:ext cx="283797" cy="297987"/>
          </a:xfrm>
          <a:prstGeom prst="rect">
            <a:avLst/>
          </a:prstGeom>
        </p:spPr>
      </p:pic>
      <p:pic>
        <p:nvPicPr>
          <p:cNvPr id="33" name="Graphic 32">
            <a:extLst>
              <a:ext uri="{FF2B5EF4-FFF2-40B4-BE49-F238E27FC236}">
                <a16:creationId xmlns:a16="http://schemas.microsoft.com/office/drawing/2014/main" id="{9096BD5B-D278-434D-AB12-DAEE3041E3B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29269" y="4465646"/>
            <a:ext cx="283797" cy="297987"/>
          </a:xfrm>
          <a:prstGeom prst="rect">
            <a:avLst/>
          </a:prstGeom>
        </p:spPr>
      </p:pic>
      <p:pic>
        <p:nvPicPr>
          <p:cNvPr id="35" name="Graphic 34">
            <a:extLst>
              <a:ext uri="{FF2B5EF4-FFF2-40B4-BE49-F238E27FC236}">
                <a16:creationId xmlns:a16="http://schemas.microsoft.com/office/drawing/2014/main" id="{5707AD42-00BE-3B48-AD06-E92BB4EC922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13983" y="2012754"/>
            <a:ext cx="184468" cy="297987"/>
          </a:xfrm>
          <a:prstGeom prst="rect">
            <a:avLst/>
          </a:prstGeom>
        </p:spPr>
      </p:pic>
      <p:pic>
        <p:nvPicPr>
          <p:cNvPr id="37" name="Graphic 36">
            <a:extLst>
              <a:ext uri="{FF2B5EF4-FFF2-40B4-BE49-F238E27FC236}">
                <a16:creationId xmlns:a16="http://schemas.microsoft.com/office/drawing/2014/main" id="{41F93AE9-569B-1547-BB83-D201A79BA53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16160" y="1320442"/>
            <a:ext cx="184468" cy="297987"/>
          </a:xfrm>
          <a:prstGeom prst="rect">
            <a:avLst/>
          </a:prstGeom>
        </p:spPr>
      </p:pic>
      <p:pic>
        <p:nvPicPr>
          <p:cNvPr id="15" name="Graphic 14">
            <a:extLst>
              <a:ext uri="{FF2B5EF4-FFF2-40B4-BE49-F238E27FC236}">
                <a16:creationId xmlns:a16="http://schemas.microsoft.com/office/drawing/2014/main" id="{A77233BC-850A-284B-9DF7-80919AAE806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39056" y="5154942"/>
            <a:ext cx="283797" cy="297987"/>
          </a:xfrm>
          <a:prstGeom prst="rect">
            <a:avLst/>
          </a:prstGeom>
        </p:spPr>
      </p:pic>
      <p:sp>
        <p:nvSpPr>
          <p:cNvPr id="17" name="Title 3">
            <a:extLst>
              <a:ext uri="{FF2B5EF4-FFF2-40B4-BE49-F238E27FC236}">
                <a16:creationId xmlns:a16="http://schemas.microsoft.com/office/drawing/2014/main" id="{80375CA6-C581-BE48-8C12-16B0F980B6A3}"/>
              </a:ext>
            </a:extLst>
          </p:cNvPr>
          <p:cNvSpPr txBox="1">
            <a:spLocks/>
          </p:cNvSpPr>
          <p:nvPr/>
        </p:nvSpPr>
        <p:spPr>
          <a:xfrm>
            <a:off x="0" y="6281738"/>
            <a:ext cx="12192000"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gn="ctr">
              <a:lnSpc>
                <a:spcPct val="110000"/>
              </a:lnSpc>
            </a:pPr>
            <a:r>
              <a:rPr lang="en-US" sz="1600" dirty="0">
                <a:solidFill>
                  <a:srgbClr val="3C5771"/>
                </a:solidFill>
                <a:latin typeface="PT Serif" panose="020A0603040505020204" pitchFamily="18" charset="77"/>
              </a:rPr>
              <a:t>www.reopeningsafely.ca</a:t>
            </a:r>
          </a:p>
        </p:txBody>
      </p:sp>
    </p:spTree>
    <p:extLst>
      <p:ext uri="{BB962C8B-B14F-4D97-AF65-F5344CB8AC3E}">
        <p14:creationId xmlns:p14="http://schemas.microsoft.com/office/powerpoint/2010/main" val="7918441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A62991E-4367-1044-BFBC-59E5F48F56B5}"/>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41000"/>
                    </a14:imgEffect>
                  </a14:imgLayer>
                </a14:imgProps>
              </a:ext>
            </a:extLst>
          </a:blip>
          <a:srcRect l="5286" t="20635"/>
          <a:stretch/>
        </p:blipFill>
        <p:spPr>
          <a:xfrm>
            <a:off x="0" y="-1"/>
            <a:ext cx="12191999" cy="6858001"/>
          </a:xfrm>
          <a:prstGeom prst="rect">
            <a:avLst/>
          </a:prstGeom>
        </p:spPr>
      </p:pic>
      <p:sp>
        <p:nvSpPr>
          <p:cNvPr id="12" name="Rectangle 11">
            <a:extLst>
              <a:ext uri="{FF2B5EF4-FFF2-40B4-BE49-F238E27FC236}">
                <a16:creationId xmlns:a16="http://schemas.microsoft.com/office/drawing/2014/main" id="{D6513A4E-01D4-9248-9FF2-B6CF304C5960}"/>
              </a:ext>
            </a:extLst>
          </p:cNvPr>
          <p:cNvSpPr/>
          <p:nvPr/>
        </p:nvSpPr>
        <p:spPr>
          <a:xfrm>
            <a:off x="0" y="0"/>
            <a:ext cx="12192000" cy="6858000"/>
          </a:xfrm>
          <a:prstGeom prst="rect">
            <a:avLst/>
          </a:prstGeom>
          <a:solidFill>
            <a:srgbClr val="3C5771">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3">
            <a:extLst>
              <a:ext uri="{FF2B5EF4-FFF2-40B4-BE49-F238E27FC236}">
                <a16:creationId xmlns:a16="http://schemas.microsoft.com/office/drawing/2014/main" id="{13E8D0F8-DBAE-CE4A-AAA7-2C24D87537FE}"/>
              </a:ext>
            </a:extLst>
          </p:cNvPr>
          <p:cNvSpPr txBox="1">
            <a:spLocks/>
          </p:cNvSpPr>
          <p:nvPr/>
        </p:nvSpPr>
        <p:spPr>
          <a:xfrm>
            <a:off x="760686" y="2761467"/>
            <a:ext cx="10364452" cy="955733"/>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3200" dirty="0">
                <a:solidFill>
                  <a:srgbClr val="1C37AE"/>
                </a:solidFill>
                <a:latin typeface="PT Serif" panose="020A0603040505020204" pitchFamily="18" charset="77"/>
              </a:rPr>
              <a:t> </a:t>
            </a:r>
          </a:p>
        </p:txBody>
      </p:sp>
      <p:sp>
        <p:nvSpPr>
          <p:cNvPr id="22" name="Title 3">
            <a:extLst>
              <a:ext uri="{FF2B5EF4-FFF2-40B4-BE49-F238E27FC236}">
                <a16:creationId xmlns:a16="http://schemas.microsoft.com/office/drawing/2014/main" id="{29A7C208-8029-3049-B2D8-9D327680782B}"/>
              </a:ext>
            </a:extLst>
          </p:cNvPr>
          <p:cNvSpPr txBox="1">
            <a:spLocks/>
          </p:cNvSpPr>
          <p:nvPr/>
        </p:nvSpPr>
        <p:spPr>
          <a:xfrm>
            <a:off x="850519" y="3446148"/>
            <a:ext cx="10935757" cy="276949"/>
          </a:xfrm>
          <a:prstGeom prst="rect">
            <a:avLst/>
          </a:prstGeom>
        </p:spPr>
        <p:txBody>
          <a:bodyPr lIns="0" tIns="0" rIns="0" bIns="0">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000" dirty="0">
                <a:latin typeface="PT Serif" panose="020A0603040505020204" pitchFamily="18" charset="77"/>
              </a:rPr>
              <a:t> </a:t>
            </a:r>
          </a:p>
        </p:txBody>
      </p:sp>
      <p:pic>
        <p:nvPicPr>
          <p:cNvPr id="13" name="Graphic 12">
            <a:extLst>
              <a:ext uri="{FF2B5EF4-FFF2-40B4-BE49-F238E27FC236}">
                <a16:creationId xmlns:a16="http://schemas.microsoft.com/office/drawing/2014/main" id="{3C6E8A4C-B665-4B45-BDF6-49FC907DCED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72229" y="290692"/>
            <a:ext cx="5479871" cy="5479871"/>
          </a:xfrm>
          <a:prstGeom prst="rect">
            <a:avLst/>
          </a:prstGeom>
        </p:spPr>
      </p:pic>
      <p:pic>
        <p:nvPicPr>
          <p:cNvPr id="21" name="Picture 20">
            <a:extLst>
              <a:ext uri="{FF2B5EF4-FFF2-40B4-BE49-F238E27FC236}">
                <a16:creationId xmlns:a16="http://schemas.microsoft.com/office/drawing/2014/main" id="{E63D49FA-C3F4-E14F-A3F5-4841D4F4F196}"/>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11500"/>
                    </a14:imgEffect>
                    <a14:imgEffect>
                      <a14:saturation sat="400000"/>
                    </a14:imgEffect>
                    <a14:imgEffect>
                      <a14:brightnessContrast bright="100000"/>
                    </a14:imgEffect>
                  </a14:imgLayer>
                </a14:imgProps>
              </a:ext>
            </a:extLst>
          </a:blip>
          <a:stretch>
            <a:fillRect/>
          </a:stretch>
        </p:blipFill>
        <p:spPr>
          <a:xfrm>
            <a:off x="5324729" y="2368610"/>
            <a:ext cx="1551559" cy="1383172"/>
          </a:xfrm>
          <a:prstGeom prst="rect">
            <a:avLst/>
          </a:prstGeom>
        </p:spPr>
      </p:pic>
      <p:grpSp>
        <p:nvGrpSpPr>
          <p:cNvPr id="26" name="Group 25">
            <a:extLst>
              <a:ext uri="{FF2B5EF4-FFF2-40B4-BE49-F238E27FC236}">
                <a16:creationId xmlns:a16="http://schemas.microsoft.com/office/drawing/2014/main" id="{9CE6EA67-5E83-FB47-896B-BA383CAF04E6}"/>
              </a:ext>
            </a:extLst>
          </p:cNvPr>
          <p:cNvGrpSpPr/>
          <p:nvPr/>
        </p:nvGrpSpPr>
        <p:grpSpPr>
          <a:xfrm>
            <a:off x="2151888" y="5984211"/>
            <a:ext cx="7863840" cy="782349"/>
            <a:chOff x="2126996" y="6075651"/>
            <a:chExt cx="7863840" cy="782349"/>
          </a:xfrm>
        </p:grpSpPr>
        <p:sp>
          <p:nvSpPr>
            <p:cNvPr id="27" name="Rectangle 3">
              <a:extLst>
                <a:ext uri="{FF2B5EF4-FFF2-40B4-BE49-F238E27FC236}">
                  <a16:creationId xmlns:a16="http://schemas.microsoft.com/office/drawing/2014/main" id="{50E4863F-262F-484F-ACC3-67B0C605594A}"/>
                </a:ext>
              </a:extLst>
            </p:cNvPr>
            <p:cNvSpPr>
              <a:spLocks noChangeArrowheads="1"/>
            </p:cNvSpPr>
            <p:nvPr/>
          </p:nvSpPr>
          <p:spPr bwMode="auto">
            <a:xfrm>
              <a:off x="3069550" y="6075651"/>
              <a:ext cx="6105193" cy="782349"/>
            </a:xfrm>
            <a:prstGeom prst="rect">
              <a:avLst/>
            </a:prstGeom>
          </p:spPr>
          <p:txBody>
            <a:bodyPr spcFirstLastPara="1" vert="horz" wrap="square" lIns="0" tIns="0" rIns="0" bIns="0" rtlCol="0" anchor="t" anchorCtr="0">
              <a:noAutofit/>
            </a:bodyPr>
            <a:lstStyle/>
            <a:p>
              <a:pPr marL="11113" algn="ctr" defTabSz="914377">
                <a:lnSpc>
                  <a:spcPct val="110000"/>
                </a:lnSpc>
                <a:spcBef>
                  <a:spcPts val="1600"/>
                </a:spcBef>
                <a:buSzPts val="5800"/>
              </a:pPr>
              <a:r>
                <a:rPr lang="en-US" altLang="en-US" sz="1200" b="1" dirty="0">
                  <a:solidFill>
                    <a:schemeClr val="bg1"/>
                  </a:solidFill>
                  <a:latin typeface="PT Serif" panose="020A0603040505020204" pitchFamily="18" charset="77"/>
                </a:rPr>
                <a:t>Compiled and Edited by Akash Kapoor &amp; Gwendolyn DelGuidice</a:t>
              </a:r>
              <a:br>
                <a:rPr lang="en-US" altLang="en-US" sz="1200" b="1" dirty="0">
                  <a:solidFill>
                    <a:schemeClr val="bg1"/>
                  </a:solidFill>
                  <a:latin typeface="PT Serif" panose="020A0603040505020204" pitchFamily="18" charset="77"/>
                </a:rPr>
              </a:br>
              <a:r>
                <a:rPr lang="en-US" altLang="en-US" sz="1200" b="1" dirty="0">
                  <a:solidFill>
                    <a:schemeClr val="bg1"/>
                  </a:solidFill>
                  <a:latin typeface="PT Serif" panose="020A0603040505020204" pitchFamily="18" charset="77"/>
                </a:rPr>
                <a:t>for Akash Kapoor Advisors Inc.</a:t>
              </a:r>
            </a:p>
          </p:txBody>
        </p:sp>
        <p:cxnSp>
          <p:nvCxnSpPr>
            <p:cNvPr id="28" name="Straight Connector 27">
              <a:extLst>
                <a:ext uri="{FF2B5EF4-FFF2-40B4-BE49-F238E27FC236}">
                  <a16:creationId xmlns:a16="http://schemas.microsoft.com/office/drawing/2014/main" id="{D6BD7BDF-B652-9C49-B51B-DEBAF659687A}"/>
                </a:ext>
              </a:extLst>
            </p:cNvPr>
            <p:cNvCxnSpPr/>
            <p:nvPr/>
          </p:nvCxnSpPr>
          <p:spPr>
            <a:xfrm>
              <a:off x="2126996" y="6106041"/>
              <a:ext cx="78638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329105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E3DAE79A-A411-9647-ADA8-A9417DD9D4F3}"/>
              </a:ext>
            </a:extLst>
          </p:cNvPr>
          <p:cNvSpPr/>
          <p:nvPr/>
        </p:nvSpPr>
        <p:spPr>
          <a:xfrm>
            <a:off x="877968" y="2242073"/>
            <a:ext cx="3113590" cy="31135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90000"/>
              </a:lnSpc>
              <a:spcAft>
                <a:spcPts val="800"/>
              </a:spcAft>
            </a:pPr>
            <a:endParaRPr lang="en-US" dirty="0">
              <a:solidFill>
                <a:srgbClr val="1C37AE"/>
              </a:solidFill>
              <a:latin typeface="PT Serif" panose="020A0603040505020204" pitchFamily="18" charset="77"/>
              <a:cs typeface="Times New Roman" panose="02020603050405020304" pitchFamily="18" charset="0"/>
            </a:endParaRPr>
          </a:p>
        </p:txBody>
      </p:sp>
      <p:sp>
        <p:nvSpPr>
          <p:cNvPr id="6" name="Title 3">
            <a:extLst>
              <a:ext uri="{FF2B5EF4-FFF2-40B4-BE49-F238E27FC236}">
                <a16:creationId xmlns:a16="http://schemas.microsoft.com/office/drawing/2014/main" id="{13E8D0F8-DBAE-CE4A-AAA7-2C24D87537FE}"/>
              </a:ext>
            </a:extLst>
          </p:cNvPr>
          <p:cNvSpPr txBox="1">
            <a:spLocks/>
          </p:cNvSpPr>
          <p:nvPr/>
        </p:nvSpPr>
        <p:spPr>
          <a:xfrm>
            <a:off x="522942" y="381999"/>
            <a:ext cx="10364452" cy="955733"/>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000" dirty="0">
                <a:solidFill>
                  <a:srgbClr val="3C5771"/>
                </a:solidFill>
                <a:latin typeface="Oswald" pitchFamily="2" charset="77"/>
              </a:rPr>
              <a:t>Re-Opening Safely</a:t>
            </a:r>
          </a:p>
        </p:txBody>
      </p:sp>
      <p:sp>
        <p:nvSpPr>
          <p:cNvPr id="10" name="Rectangle 9">
            <a:extLst>
              <a:ext uri="{FF2B5EF4-FFF2-40B4-BE49-F238E27FC236}">
                <a16:creationId xmlns:a16="http://schemas.microsoft.com/office/drawing/2014/main" id="{EAA727CE-053A-BA47-98BD-B8E627E1AF16}"/>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PT Serif" panose="020A0603040505020204" pitchFamily="18" charset="77"/>
              </a:rPr>
              <a:t>RE-OPENING SAFELY: EXECUTIVE PRESENTATION</a:t>
            </a:r>
            <a:r>
              <a:rPr lang="en-CA" sz="1050" dirty="0">
                <a:solidFill>
                  <a:prstClr val="black"/>
                </a:solidFill>
                <a:latin typeface="PT Serif" panose="020A0603040505020204" pitchFamily="18" charset="77"/>
              </a:rPr>
              <a:t>   </a:t>
            </a:r>
            <a:r>
              <a:rPr lang="en-CA" sz="1050" dirty="0">
                <a:solidFill>
                  <a:srgbClr val="1C37AE"/>
                </a:solidFill>
                <a:latin typeface="PT Serif" panose="020A0603040505020204" pitchFamily="18" charset="77"/>
              </a:rPr>
              <a:t>|</a:t>
            </a:r>
            <a:r>
              <a:rPr lang="en-CA" sz="1050" dirty="0">
                <a:solidFill>
                  <a:srgbClr val="71A2CC"/>
                </a:solidFill>
                <a:latin typeface="PT Serif" panose="020A0603040505020204" pitchFamily="18" charset="77"/>
              </a:rPr>
              <a:t> </a:t>
            </a:r>
            <a:r>
              <a:rPr lang="en-CA" sz="1050" dirty="0">
                <a:solidFill>
                  <a:prstClr val="black"/>
                </a:solidFill>
                <a:latin typeface="PT Serif" panose="020A0603040505020204" pitchFamily="18" charset="77"/>
              </a:rPr>
              <a:t>  </a:t>
            </a:r>
            <a:fld id="{D1DAF3AA-04D9-F44C-BB4D-BA93A1B71072}" type="slidenum">
              <a:rPr lang="en-CA" sz="1050" dirty="0">
                <a:solidFill>
                  <a:prstClr val="black"/>
                </a:solidFill>
                <a:latin typeface="PT Serif" panose="020A0603040505020204" pitchFamily="18" charset="77"/>
              </a:rPr>
              <a:pPr algn="r"/>
              <a:t>3</a:t>
            </a:fld>
            <a:r>
              <a:rPr lang="en-CA" sz="1050" dirty="0">
                <a:solidFill>
                  <a:prstClr val="black"/>
                </a:solidFill>
                <a:latin typeface="PT Serif" panose="020A0603040505020204" pitchFamily="18" charset="77"/>
              </a:rPr>
              <a:t>  </a:t>
            </a:r>
            <a:endParaRPr lang="en-US" sz="1050">
              <a:latin typeface="PT Serif" panose="020A0603040505020204" pitchFamily="18" charset="77"/>
            </a:endParaRPr>
          </a:p>
        </p:txBody>
      </p:sp>
      <p:sp>
        <p:nvSpPr>
          <p:cNvPr id="22" name="Title 3">
            <a:extLst>
              <a:ext uri="{FF2B5EF4-FFF2-40B4-BE49-F238E27FC236}">
                <a16:creationId xmlns:a16="http://schemas.microsoft.com/office/drawing/2014/main" id="{29A7C208-8029-3049-B2D8-9D327680782B}"/>
              </a:ext>
            </a:extLst>
          </p:cNvPr>
          <p:cNvSpPr txBox="1">
            <a:spLocks/>
          </p:cNvSpPr>
          <p:nvPr/>
        </p:nvSpPr>
        <p:spPr>
          <a:xfrm>
            <a:off x="612775" y="869270"/>
            <a:ext cx="10935757" cy="276949"/>
          </a:xfrm>
          <a:prstGeom prst="rect">
            <a:avLst/>
          </a:prstGeom>
        </p:spPr>
        <p:txBody>
          <a:bodyPr lIns="0" tIns="0" rIns="0" bIns="0">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1600" dirty="0">
                <a:latin typeface="PT Serif" panose="020A0603040505020204" pitchFamily="18" charset="77"/>
              </a:rPr>
              <a:t> </a:t>
            </a:r>
          </a:p>
        </p:txBody>
      </p:sp>
      <p:pic>
        <p:nvPicPr>
          <p:cNvPr id="11" name="Picture 10">
            <a:extLst>
              <a:ext uri="{FF2B5EF4-FFF2-40B4-BE49-F238E27FC236}">
                <a16:creationId xmlns:a16="http://schemas.microsoft.com/office/drawing/2014/main" id="{282E994E-8332-444B-85A0-66CE132DBCF7}"/>
              </a:ext>
            </a:extLst>
          </p:cNvPr>
          <p:cNvPicPr>
            <a:picLocks noChangeAspect="1"/>
          </p:cNvPicPr>
          <p:nvPr/>
        </p:nvPicPr>
        <p:blipFill>
          <a:blip r:embed="rId2"/>
          <a:stretch>
            <a:fillRect/>
          </a:stretch>
        </p:blipFill>
        <p:spPr>
          <a:xfrm>
            <a:off x="11277576" y="172695"/>
            <a:ext cx="914424" cy="815184"/>
          </a:xfrm>
          <a:prstGeom prst="rect">
            <a:avLst/>
          </a:prstGeom>
        </p:spPr>
      </p:pic>
      <p:sp>
        <p:nvSpPr>
          <p:cNvPr id="8" name="Title 3">
            <a:extLst>
              <a:ext uri="{FF2B5EF4-FFF2-40B4-BE49-F238E27FC236}">
                <a16:creationId xmlns:a16="http://schemas.microsoft.com/office/drawing/2014/main" id="{23F20147-1E19-C04C-9CFC-1ACFE9BC2241}"/>
              </a:ext>
            </a:extLst>
          </p:cNvPr>
          <p:cNvSpPr txBox="1">
            <a:spLocks/>
          </p:cNvSpPr>
          <p:nvPr/>
        </p:nvSpPr>
        <p:spPr>
          <a:xfrm>
            <a:off x="-10543988" y="556812"/>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800" dirty="0">
                <a:solidFill>
                  <a:srgbClr val="1C37AE"/>
                </a:solidFill>
                <a:latin typeface="Oswald" pitchFamily="2" charset="77"/>
              </a:rPr>
              <a:t>Re-Opening Safely</a:t>
            </a:r>
          </a:p>
        </p:txBody>
      </p:sp>
      <p:pic>
        <p:nvPicPr>
          <p:cNvPr id="19" name="Graphic 18">
            <a:extLst>
              <a:ext uri="{FF2B5EF4-FFF2-40B4-BE49-F238E27FC236}">
                <a16:creationId xmlns:a16="http://schemas.microsoft.com/office/drawing/2014/main" id="{E857F25E-0D99-BE41-9506-C46D29285D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38255" y="824356"/>
            <a:ext cx="3797179" cy="1874248"/>
          </a:xfrm>
          <a:prstGeom prst="rect">
            <a:avLst/>
          </a:prstGeom>
        </p:spPr>
      </p:pic>
      <p:pic>
        <p:nvPicPr>
          <p:cNvPr id="21" name="Graphic 20">
            <a:extLst>
              <a:ext uri="{FF2B5EF4-FFF2-40B4-BE49-F238E27FC236}">
                <a16:creationId xmlns:a16="http://schemas.microsoft.com/office/drawing/2014/main" id="{447ED93A-9DD1-9145-A975-74B0C19AD40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87504" y="1684571"/>
            <a:ext cx="1874248" cy="3797179"/>
          </a:xfrm>
          <a:prstGeom prst="rect">
            <a:avLst/>
          </a:prstGeom>
        </p:spPr>
      </p:pic>
      <p:pic>
        <p:nvPicPr>
          <p:cNvPr id="23" name="Graphic 22">
            <a:extLst>
              <a:ext uri="{FF2B5EF4-FFF2-40B4-BE49-F238E27FC236}">
                <a16:creationId xmlns:a16="http://schemas.microsoft.com/office/drawing/2014/main" id="{E726DA4F-7580-E345-978D-1AF1F96E935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54565" y="4467717"/>
            <a:ext cx="3797179" cy="1874248"/>
          </a:xfrm>
          <a:prstGeom prst="rect">
            <a:avLst/>
          </a:prstGeom>
        </p:spPr>
      </p:pic>
      <p:pic>
        <p:nvPicPr>
          <p:cNvPr id="24" name="Graphic 23">
            <a:extLst>
              <a:ext uri="{FF2B5EF4-FFF2-40B4-BE49-F238E27FC236}">
                <a16:creationId xmlns:a16="http://schemas.microsoft.com/office/drawing/2014/main" id="{B915254D-B0A7-ED4C-B722-9D4A2600AF9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59812" y="1683932"/>
            <a:ext cx="1874248" cy="3797179"/>
          </a:xfrm>
          <a:prstGeom prst="rect">
            <a:avLst/>
          </a:prstGeom>
        </p:spPr>
      </p:pic>
      <p:graphicFrame>
        <p:nvGraphicFramePr>
          <p:cNvPr id="20" name="Table 19">
            <a:extLst>
              <a:ext uri="{FF2B5EF4-FFF2-40B4-BE49-F238E27FC236}">
                <a16:creationId xmlns:a16="http://schemas.microsoft.com/office/drawing/2014/main" id="{4EC528E1-69D4-DE4E-B3E3-497209E94BA9}"/>
              </a:ext>
            </a:extLst>
          </p:cNvPr>
          <p:cNvGraphicFramePr>
            <a:graphicFrameLocks noGrp="1"/>
          </p:cNvGraphicFramePr>
          <p:nvPr>
            <p:extLst>
              <p:ext uri="{D42A27DB-BD31-4B8C-83A1-F6EECF244321}">
                <p14:modId xmlns:p14="http://schemas.microsoft.com/office/powerpoint/2010/main" val="939831097"/>
              </p:ext>
            </p:extLst>
          </p:nvPr>
        </p:nvGraphicFramePr>
        <p:xfrm>
          <a:off x="574158" y="1254955"/>
          <a:ext cx="3033108" cy="4733223"/>
        </p:xfrm>
        <a:graphic>
          <a:graphicData uri="http://schemas.openxmlformats.org/drawingml/2006/table">
            <a:tbl>
              <a:tblPr firstRow="1" bandRow="1">
                <a:tableStyleId>{5C22544A-7EE6-4342-B048-85BDC9FD1C3A}</a:tableStyleId>
              </a:tblPr>
              <a:tblGrid>
                <a:gridCol w="3033108">
                  <a:extLst>
                    <a:ext uri="{9D8B030D-6E8A-4147-A177-3AD203B41FA5}">
                      <a16:colId xmlns:a16="http://schemas.microsoft.com/office/drawing/2014/main" val="684819506"/>
                    </a:ext>
                  </a:extLst>
                </a:gridCol>
              </a:tblGrid>
              <a:tr h="955489">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US" sz="1400" b="1" i="0" u="none" strike="noStrike" kern="1200" cap="none" spc="0" normalizeH="0" baseline="0" noProof="0" dirty="0">
                          <a:ln>
                            <a:noFill/>
                          </a:ln>
                          <a:solidFill>
                            <a:prstClr val="white"/>
                          </a:solidFill>
                          <a:effectLst/>
                          <a:uLnTx/>
                          <a:uFillTx/>
                          <a:latin typeface="Libre Franklin" pitchFamily="2" charset="77"/>
                          <a:ea typeface="+mn-ea"/>
                          <a:cs typeface="+mn-cs"/>
                        </a:rPr>
                        <a:t>The Playbook </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C5671"/>
                    </a:solidFill>
                  </a:tcPr>
                </a:tc>
                <a:extLst>
                  <a:ext uri="{0D108BD9-81ED-4DB2-BD59-A6C34878D82A}">
                    <a16:rowId xmlns:a16="http://schemas.microsoft.com/office/drawing/2014/main" val="3899944587"/>
                  </a:ext>
                </a:extLst>
              </a:tr>
              <a:tr h="3777734">
                <a:tc>
                  <a:txBody>
                    <a:bodyPr/>
                    <a:lstStyle/>
                    <a:p>
                      <a:pPr marL="0" marR="0" lvl="0" indent="0"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None/>
                        <a:tabLst/>
                        <a:defRPr/>
                      </a:pPr>
                      <a:r>
                        <a:rPr kumimoji="0" lang="en-CA" sz="1100" b="0" i="0" u="none" strike="noStrike" kern="1200" cap="none" spc="0" normalizeH="0" baseline="0" noProof="0" dirty="0">
                          <a:ln>
                            <a:noFill/>
                          </a:ln>
                          <a:solidFill>
                            <a:schemeClr val="tx1"/>
                          </a:solidFill>
                          <a:effectLst/>
                          <a:uLnTx/>
                          <a:uFillTx/>
                          <a:latin typeface="Libre Franklin" pitchFamily="2" charset="77"/>
                          <a:ea typeface="+mn-ea"/>
                          <a:cs typeface="Kartika" panose="02020503030404060203" pitchFamily="18" charset="0"/>
                        </a:rPr>
                        <a:t>The safety and well-being of our staff, clients and communities we are a part of is paramount in our approach to Re-Opening Safely. This Summary and the Playbook are intended to provide general guidance, operational protocols and suggestions for reinforcing safe practices for all employees on the Company Sites, and suggestions for the responsibilities and needs of the Company to adhere to the protocols and guidance provided herein. </a:t>
                      </a:r>
                    </a:p>
                    <a:p>
                      <a:pPr marL="0" marR="0" lvl="0" indent="0"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None/>
                        <a:tabLst/>
                        <a:defRPr/>
                      </a:pPr>
                      <a:endParaRPr kumimoji="0" lang="en-CA" sz="1100" b="0" i="0" u="none" strike="noStrike" kern="1200" cap="none" spc="0" normalizeH="0" baseline="0" noProof="0" dirty="0">
                        <a:ln>
                          <a:noFill/>
                        </a:ln>
                        <a:solidFill>
                          <a:schemeClr val="tx1"/>
                        </a:solidFill>
                        <a:effectLst/>
                        <a:uLnTx/>
                        <a:uFillTx/>
                        <a:latin typeface="Libre Franklin" pitchFamily="2" charset="77"/>
                        <a:ea typeface="+mn-ea"/>
                        <a:cs typeface="Kartika" panose="02020503030404060203" pitchFamily="18" charset="0"/>
                      </a:endParaRPr>
                    </a:p>
                    <a:p>
                      <a:pPr marL="0" marR="0" lvl="0" indent="0"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None/>
                        <a:tabLst/>
                        <a:defRPr/>
                      </a:pPr>
                      <a:r>
                        <a:rPr kumimoji="0" lang="en-CA" sz="1100" b="0" i="0" u="none" strike="noStrike" kern="1200" cap="none" spc="0" normalizeH="0" baseline="0" noProof="0" dirty="0">
                          <a:ln>
                            <a:noFill/>
                          </a:ln>
                          <a:solidFill>
                            <a:schemeClr val="tx1"/>
                          </a:solidFill>
                          <a:effectLst/>
                          <a:uLnTx/>
                          <a:uFillTx/>
                          <a:latin typeface="Libre Franklin" pitchFamily="2" charset="77"/>
                          <a:ea typeface="+mn-ea"/>
                          <a:cs typeface="Kartika" panose="02020503030404060203" pitchFamily="18" charset="0"/>
                        </a:rPr>
                        <a:t>This Summary also provides a Suggested Timeline on slides 18-20 and an Overview of all the Topics and Tasks in the Re-Opening Safely Playbook on slides 21-22.</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62110615"/>
                  </a:ext>
                </a:extLst>
              </a:tr>
            </a:tbl>
          </a:graphicData>
        </a:graphic>
      </p:graphicFrame>
      <p:grpSp>
        <p:nvGrpSpPr>
          <p:cNvPr id="2" name="Group 1">
            <a:extLst>
              <a:ext uri="{FF2B5EF4-FFF2-40B4-BE49-F238E27FC236}">
                <a16:creationId xmlns:a16="http://schemas.microsoft.com/office/drawing/2014/main" id="{973ACE54-AADC-7E49-80E6-6C31A9915DC9}"/>
              </a:ext>
            </a:extLst>
          </p:cNvPr>
          <p:cNvGrpSpPr/>
          <p:nvPr/>
        </p:nvGrpSpPr>
        <p:grpSpPr>
          <a:xfrm>
            <a:off x="4688335" y="658906"/>
            <a:ext cx="5849471" cy="5849471"/>
            <a:chOff x="3052482" y="658906"/>
            <a:chExt cx="5849471" cy="5849471"/>
          </a:xfrm>
        </p:grpSpPr>
        <p:sp>
          <p:nvSpPr>
            <p:cNvPr id="32" name="Title 3">
              <a:extLst>
                <a:ext uri="{FF2B5EF4-FFF2-40B4-BE49-F238E27FC236}">
                  <a16:creationId xmlns:a16="http://schemas.microsoft.com/office/drawing/2014/main" id="{BA1714E3-744C-4A4F-A679-0300C15954B9}"/>
                </a:ext>
              </a:extLst>
            </p:cNvPr>
            <p:cNvSpPr txBox="1">
              <a:spLocks/>
            </p:cNvSpPr>
            <p:nvPr/>
          </p:nvSpPr>
          <p:spPr>
            <a:xfrm>
              <a:off x="3213847" y="3143129"/>
              <a:ext cx="5526741" cy="955733"/>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gn="ctr">
                <a:lnSpc>
                  <a:spcPct val="110000"/>
                </a:lnSpc>
              </a:pPr>
              <a:r>
                <a:rPr lang="en-US" sz="2800" dirty="0">
                  <a:solidFill>
                    <a:srgbClr val="3C5771"/>
                  </a:solidFill>
                  <a:latin typeface="PT Serif" panose="020A0603040505020204" pitchFamily="18" charset="77"/>
                </a:rPr>
                <a:t>The </a:t>
              </a:r>
              <a:br>
                <a:rPr lang="en-US" sz="2800" dirty="0">
                  <a:solidFill>
                    <a:srgbClr val="3C5771"/>
                  </a:solidFill>
                  <a:latin typeface="PT Serif" panose="020A0603040505020204" pitchFamily="18" charset="77"/>
                </a:rPr>
              </a:br>
              <a:r>
                <a:rPr lang="en-US" sz="2800" dirty="0">
                  <a:solidFill>
                    <a:srgbClr val="3C5771"/>
                  </a:solidFill>
                  <a:latin typeface="PT Serif" panose="020A0603040505020204" pitchFamily="18" charset="77"/>
                </a:rPr>
                <a:t>Playbook</a:t>
              </a:r>
            </a:p>
          </p:txBody>
        </p:sp>
        <p:sp>
          <p:nvSpPr>
            <p:cNvPr id="33" name="Title 3">
              <a:extLst>
                <a:ext uri="{FF2B5EF4-FFF2-40B4-BE49-F238E27FC236}">
                  <a16:creationId xmlns:a16="http://schemas.microsoft.com/office/drawing/2014/main" id="{540DAFF4-31EC-6742-BD0D-E67E347AC263}"/>
                </a:ext>
              </a:extLst>
            </p:cNvPr>
            <p:cNvSpPr txBox="1">
              <a:spLocks/>
            </p:cNvSpPr>
            <p:nvPr/>
          </p:nvSpPr>
          <p:spPr>
            <a:xfrm>
              <a:off x="4087906" y="820271"/>
              <a:ext cx="3751729" cy="1869141"/>
            </a:xfrm>
            <a:prstGeom prst="rect">
              <a:avLst/>
            </a:prstGeom>
          </p:spPr>
          <p:txBody>
            <a:bodyPr anchor="ct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gn="ctr">
                <a:lnSpc>
                  <a:spcPct val="110000"/>
                </a:lnSpc>
              </a:pPr>
              <a:r>
                <a:rPr lang="en-US" sz="1800" dirty="0">
                  <a:solidFill>
                    <a:schemeClr val="bg1"/>
                  </a:solidFill>
                  <a:latin typeface="PT Serif" panose="020A0603040505020204" pitchFamily="18" charset="77"/>
                </a:rPr>
                <a:t>Key </a:t>
              </a:r>
              <a:br>
                <a:rPr lang="en-US" sz="1800" dirty="0">
                  <a:solidFill>
                    <a:schemeClr val="bg1"/>
                  </a:solidFill>
                  <a:latin typeface="PT Serif" panose="020A0603040505020204" pitchFamily="18" charset="77"/>
                </a:rPr>
              </a:br>
              <a:r>
                <a:rPr lang="en-US" sz="1800" dirty="0">
                  <a:solidFill>
                    <a:schemeClr val="bg1"/>
                  </a:solidFill>
                  <a:latin typeface="PT Serif" panose="020A0603040505020204" pitchFamily="18" charset="77"/>
                </a:rPr>
                <a:t>Elements</a:t>
              </a:r>
            </a:p>
          </p:txBody>
        </p:sp>
        <p:sp>
          <p:nvSpPr>
            <p:cNvPr id="34" name="Title 3">
              <a:extLst>
                <a:ext uri="{FF2B5EF4-FFF2-40B4-BE49-F238E27FC236}">
                  <a16:creationId xmlns:a16="http://schemas.microsoft.com/office/drawing/2014/main" id="{F95124A4-B718-8640-90F8-55100E812E8B}"/>
                </a:ext>
              </a:extLst>
            </p:cNvPr>
            <p:cNvSpPr txBox="1">
              <a:spLocks/>
            </p:cNvSpPr>
            <p:nvPr/>
          </p:nvSpPr>
          <p:spPr>
            <a:xfrm>
              <a:off x="4101353" y="4450977"/>
              <a:ext cx="3765176" cy="1882588"/>
            </a:xfrm>
            <a:prstGeom prst="rect">
              <a:avLst/>
            </a:prstGeom>
          </p:spPr>
          <p:txBody>
            <a:bodyPr anchor="ct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gn="ctr">
                <a:lnSpc>
                  <a:spcPct val="110000"/>
                </a:lnSpc>
              </a:pPr>
              <a:r>
                <a:rPr lang="en-US" sz="1800" dirty="0">
                  <a:solidFill>
                    <a:schemeClr val="bg1"/>
                  </a:solidFill>
                  <a:latin typeface="PT Serif" panose="020A0603040505020204" pitchFamily="18" charset="77"/>
                </a:rPr>
                <a:t>Pre-Return </a:t>
              </a:r>
              <a:br>
                <a:rPr lang="en-US" sz="1800" dirty="0">
                  <a:solidFill>
                    <a:schemeClr val="bg1"/>
                  </a:solidFill>
                  <a:latin typeface="PT Serif" panose="020A0603040505020204" pitchFamily="18" charset="77"/>
                </a:rPr>
              </a:br>
              <a:r>
                <a:rPr lang="en-US" sz="1800" dirty="0">
                  <a:solidFill>
                    <a:schemeClr val="bg1"/>
                  </a:solidFill>
                  <a:latin typeface="PT Serif" panose="020A0603040505020204" pitchFamily="18" charset="77"/>
                </a:rPr>
                <a:t>to Work Goals</a:t>
              </a:r>
            </a:p>
          </p:txBody>
        </p:sp>
        <p:sp>
          <p:nvSpPr>
            <p:cNvPr id="35" name="Title 3">
              <a:extLst>
                <a:ext uri="{FF2B5EF4-FFF2-40B4-BE49-F238E27FC236}">
                  <a16:creationId xmlns:a16="http://schemas.microsoft.com/office/drawing/2014/main" id="{851A7FAA-4356-6D47-BE9B-10957D6831DF}"/>
                </a:ext>
              </a:extLst>
            </p:cNvPr>
            <p:cNvSpPr txBox="1">
              <a:spLocks/>
            </p:cNvSpPr>
            <p:nvPr/>
          </p:nvSpPr>
          <p:spPr>
            <a:xfrm>
              <a:off x="3142129" y="1667435"/>
              <a:ext cx="1954306" cy="3792071"/>
            </a:xfrm>
            <a:prstGeom prst="rect">
              <a:avLst/>
            </a:prstGeom>
          </p:spPr>
          <p:txBody>
            <a:bodyPr anchor="ct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gn="ctr">
                <a:lnSpc>
                  <a:spcPct val="110000"/>
                </a:lnSpc>
              </a:pPr>
              <a:r>
                <a:rPr lang="en-US" sz="1800" dirty="0">
                  <a:solidFill>
                    <a:schemeClr val="bg1"/>
                  </a:solidFill>
                  <a:latin typeface="PT Serif" panose="020A0603040505020204" pitchFamily="18" charset="77"/>
                </a:rPr>
                <a:t>Framework</a:t>
              </a:r>
            </a:p>
          </p:txBody>
        </p:sp>
        <p:sp>
          <p:nvSpPr>
            <p:cNvPr id="36" name="Title 3">
              <a:extLst>
                <a:ext uri="{FF2B5EF4-FFF2-40B4-BE49-F238E27FC236}">
                  <a16:creationId xmlns:a16="http://schemas.microsoft.com/office/drawing/2014/main" id="{48A24BFE-D1E3-2945-80D7-19D5514377FC}"/>
                </a:ext>
              </a:extLst>
            </p:cNvPr>
            <p:cNvSpPr txBox="1">
              <a:spLocks/>
            </p:cNvSpPr>
            <p:nvPr/>
          </p:nvSpPr>
          <p:spPr>
            <a:xfrm>
              <a:off x="6804212" y="1694329"/>
              <a:ext cx="1896035" cy="3778623"/>
            </a:xfrm>
            <a:prstGeom prst="rect">
              <a:avLst/>
            </a:prstGeom>
          </p:spPr>
          <p:txBody>
            <a:bodyPr anchor="ct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gn="ctr">
                <a:lnSpc>
                  <a:spcPct val="110000"/>
                </a:lnSpc>
              </a:pPr>
              <a:r>
                <a:rPr lang="en-US" sz="1800" dirty="0">
                  <a:solidFill>
                    <a:schemeClr val="bg1"/>
                  </a:solidFill>
                  <a:latin typeface="PT Serif" panose="020A0603040505020204" pitchFamily="18" charset="77"/>
                </a:rPr>
                <a:t>Other </a:t>
              </a:r>
              <a:br>
                <a:rPr lang="en-US" sz="1800" dirty="0">
                  <a:solidFill>
                    <a:schemeClr val="bg1"/>
                  </a:solidFill>
                  <a:latin typeface="PT Serif" panose="020A0603040505020204" pitchFamily="18" charset="77"/>
                </a:rPr>
              </a:br>
              <a:r>
                <a:rPr lang="en-US" sz="1800" dirty="0">
                  <a:solidFill>
                    <a:schemeClr val="bg1"/>
                  </a:solidFill>
                  <a:latin typeface="PT Serif" panose="020A0603040505020204" pitchFamily="18" charset="77"/>
                </a:rPr>
                <a:t>Considerations</a:t>
              </a:r>
            </a:p>
          </p:txBody>
        </p:sp>
        <p:sp>
          <p:nvSpPr>
            <p:cNvPr id="37" name="Oval 36">
              <a:extLst>
                <a:ext uri="{FF2B5EF4-FFF2-40B4-BE49-F238E27FC236}">
                  <a16:creationId xmlns:a16="http://schemas.microsoft.com/office/drawing/2014/main" id="{0A699CED-F9EA-3D4B-BD5F-C5F366BC76AF}"/>
                </a:ext>
              </a:extLst>
            </p:cNvPr>
            <p:cNvSpPr/>
            <p:nvPr/>
          </p:nvSpPr>
          <p:spPr>
            <a:xfrm>
              <a:off x="3052482" y="658906"/>
              <a:ext cx="5849471" cy="5849471"/>
            </a:xfrm>
            <a:prstGeom prst="ellipse">
              <a:avLst/>
            </a:prstGeom>
            <a:noFill/>
            <a:ln w="28575">
              <a:solidFill>
                <a:srgbClr val="3C57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136744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E3DAE79A-A411-9647-ADA8-A9417DD9D4F3}"/>
              </a:ext>
            </a:extLst>
          </p:cNvPr>
          <p:cNvSpPr/>
          <p:nvPr/>
        </p:nvSpPr>
        <p:spPr>
          <a:xfrm>
            <a:off x="877968" y="2242073"/>
            <a:ext cx="3113590" cy="31135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90000"/>
              </a:lnSpc>
              <a:spcAft>
                <a:spcPts val="800"/>
              </a:spcAft>
            </a:pPr>
            <a:endParaRPr lang="en-US" dirty="0">
              <a:solidFill>
                <a:srgbClr val="1C37AE"/>
              </a:solidFill>
              <a:latin typeface="PT Serif" panose="020A0603040505020204" pitchFamily="18" charset="77"/>
              <a:cs typeface="Times New Roman" panose="02020603050405020304" pitchFamily="18" charset="0"/>
            </a:endParaRPr>
          </a:p>
        </p:txBody>
      </p:sp>
      <p:sp>
        <p:nvSpPr>
          <p:cNvPr id="6" name="Title 3">
            <a:extLst>
              <a:ext uri="{FF2B5EF4-FFF2-40B4-BE49-F238E27FC236}">
                <a16:creationId xmlns:a16="http://schemas.microsoft.com/office/drawing/2014/main" id="{13E8D0F8-DBAE-CE4A-AAA7-2C24D87537FE}"/>
              </a:ext>
            </a:extLst>
          </p:cNvPr>
          <p:cNvSpPr txBox="1">
            <a:spLocks/>
          </p:cNvSpPr>
          <p:nvPr/>
        </p:nvSpPr>
        <p:spPr>
          <a:xfrm>
            <a:off x="522942" y="381999"/>
            <a:ext cx="10364452" cy="955733"/>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000" dirty="0">
                <a:solidFill>
                  <a:srgbClr val="3C5771"/>
                </a:solidFill>
                <a:latin typeface="Oswald" pitchFamily="2" charset="77"/>
              </a:rPr>
              <a:t>Re-Opening Safely</a:t>
            </a:r>
          </a:p>
        </p:txBody>
      </p:sp>
      <p:sp>
        <p:nvSpPr>
          <p:cNvPr id="10" name="Rectangle 9">
            <a:extLst>
              <a:ext uri="{FF2B5EF4-FFF2-40B4-BE49-F238E27FC236}">
                <a16:creationId xmlns:a16="http://schemas.microsoft.com/office/drawing/2014/main" id="{EAA727CE-053A-BA47-98BD-B8E627E1AF16}"/>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PT Serif" panose="020A0603040505020204" pitchFamily="18" charset="77"/>
              </a:rPr>
              <a:t>RE-OPENING SAFELY: EXECUTIVE PRESENTATION</a:t>
            </a:r>
            <a:r>
              <a:rPr lang="en-CA" sz="1050" dirty="0">
                <a:solidFill>
                  <a:prstClr val="black"/>
                </a:solidFill>
                <a:latin typeface="PT Serif" panose="020A0603040505020204" pitchFamily="18" charset="77"/>
              </a:rPr>
              <a:t>   </a:t>
            </a:r>
            <a:r>
              <a:rPr lang="en-CA" sz="1050" dirty="0">
                <a:solidFill>
                  <a:srgbClr val="1C37AE"/>
                </a:solidFill>
                <a:latin typeface="PT Serif" panose="020A0603040505020204" pitchFamily="18" charset="77"/>
              </a:rPr>
              <a:t>|</a:t>
            </a:r>
            <a:r>
              <a:rPr lang="en-CA" sz="1050" dirty="0">
                <a:solidFill>
                  <a:srgbClr val="71A2CC"/>
                </a:solidFill>
                <a:latin typeface="PT Serif" panose="020A0603040505020204" pitchFamily="18" charset="77"/>
              </a:rPr>
              <a:t> </a:t>
            </a:r>
            <a:r>
              <a:rPr lang="en-CA" sz="1050" dirty="0">
                <a:solidFill>
                  <a:prstClr val="black"/>
                </a:solidFill>
                <a:latin typeface="PT Serif" panose="020A0603040505020204" pitchFamily="18" charset="77"/>
              </a:rPr>
              <a:t>  </a:t>
            </a:r>
            <a:fld id="{D1DAF3AA-04D9-F44C-BB4D-BA93A1B71072}" type="slidenum">
              <a:rPr lang="en-CA" sz="1050" dirty="0">
                <a:solidFill>
                  <a:prstClr val="black"/>
                </a:solidFill>
                <a:latin typeface="PT Serif" panose="020A0603040505020204" pitchFamily="18" charset="77"/>
              </a:rPr>
              <a:pPr algn="r"/>
              <a:t>4</a:t>
            </a:fld>
            <a:r>
              <a:rPr lang="en-CA" sz="1050" dirty="0">
                <a:solidFill>
                  <a:prstClr val="black"/>
                </a:solidFill>
                <a:latin typeface="PT Serif" panose="020A0603040505020204" pitchFamily="18" charset="77"/>
              </a:rPr>
              <a:t>  </a:t>
            </a:r>
            <a:endParaRPr lang="en-US" sz="1050" dirty="0">
              <a:latin typeface="PT Serif" panose="020A0603040505020204" pitchFamily="18" charset="77"/>
            </a:endParaRPr>
          </a:p>
        </p:txBody>
      </p:sp>
      <p:sp>
        <p:nvSpPr>
          <p:cNvPr id="22" name="Title 3">
            <a:extLst>
              <a:ext uri="{FF2B5EF4-FFF2-40B4-BE49-F238E27FC236}">
                <a16:creationId xmlns:a16="http://schemas.microsoft.com/office/drawing/2014/main" id="{29A7C208-8029-3049-B2D8-9D327680782B}"/>
              </a:ext>
            </a:extLst>
          </p:cNvPr>
          <p:cNvSpPr txBox="1">
            <a:spLocks/>
          </p:cNvSpPr>
          <p:nvPr/>
        </p:nvSpPr>
        <p:spPr>
          <a:xfrm>
            <a:off x="612775" y="869270"/>
            <a:ext cx="10935757" cy="276949"/>
          </a:xfrm>
          <a:prstGeom prst="rect">
            <a:avLst/>
          </a:prstGeom>
        </p:spPr>
        <p:txBody>
          <a:bodyPr lIns="0" tIns="0" rIns="0" bIns="0">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1600" dirty="0">
                <a:latin typeface="PT Serif" panose="020A0603040505020204" pitchFamily="18" charset="77"/>
              </a:rPr>
              <a:t> </a:t>
            </a:r>
          </a:p>
        </p:txBody>
      </p:sp>
      <p:pic>
        <p:nvPicPr>
          <p:cNvPr id="11" name="Picture 10">
            <a:extLst>
              <a:ext uri="{FF2B5EF4-FFF2-40B4-BE49-F238E27FC236}">
                <a16:creationId xmlns:a16="http://schemas.microsoft.com/office/drawing/2014/main" id="{282E994E-8332-444B-85A0-66CE132DBCF7}"/>
              </a:ext>
            </a:extLst>
          </p:cNvPr>
          <p:cNvPicPr>
            <a:picLocks noChangeAspect="1"/>
          </p:cNvPicPr>
          <p:nvPr/>
        </p:nvPicPr>
        <p:blipFill>
          <a:blip r:embed="rId2"/>
          <a:stretch>
            <a:fillRect/>
          </a:stretch>
        </p:blipFill>
        <p:spPr>
          <a:xfrm>
            <a:off x="11277576" y="172695"/>
            <a:ext cx="914424" cy="815184"/>
          </a:xfrm>
          <a:prstGeom prst="rect">
            <a:avLst/>
          </a:prstGeom>
        </p:spPr>
      </p:pic>
      <p:sp>
        <p:nvSpPr>
          <p:cNvPr id="8" name="Title 3">
            <a:extLst>
              <a:ext uri="{FF2B5EF4-FFF2-40B4-BE49-F238E27FC236}">
                <a16:creationId xmlns:a16="http://schemas.microsoft.com/office/drawing/2014/main" id="{23F20147-1E19-C04C-9CFC-1ACFE9BC2241}"/>
              </a:ext>
            </a:extLst>
          </p:cNvPr>
          <p:cNvSpPr txBox="1">
            <a:spLocks/>
          </p:cNvSpPr>
          <p:nvPr/>
        </p:nvSpPr>
        <p:spPr>
          <a:xfrm>
            <a:off x="-10543988" y="556812"/>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800" dirty="0">
                <a:solidFill>
                  <a:srgbClr val="1C37AE"/>
                </a:solidFill>
                <a:latin typeface="Oswald" pitchFamily="2" charset="77"/>
              </a:rPr>
              <a:t>Re-Opening Safely</a:t>
            </a:r>
          </a:p>
        </p:txBody>
      </p:sp>
      <p:pic>
        <p:nvPicPr>
          <p:cNvPr id="19" name="Graphic 18">
            <a:extLst>
              <a:ext uri="{FF2B5EF4-FFF2-40B4-BE49-F238E27FC236}">
                <a16:creationId xmlns:a16="http://schemas.microsoft.com/office/drawing/2014/main" id="{E857F25E-0D99-BE41-9506-C46D29285D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38255" y="824356"/>
            <a:ext cx="3797179" cy="1874248"/>
          </a:xfrm>
          <a:prstGeom prst="rect">
            <a:avLst/>
          </a:prstGeom>
        </p:spPr>
      </p:pic>
      <p:pic>
        <p:nvPicPr>
          <p:cNvPr id="21" name="Graphic 20">
            <a:extLst>
              <a:ext uri="{FF2B5EF4-FFF2-40B4-BE49-F238E27FC236}">
                <a16:creationId xmlns:a16="http://schemas.microsoft.com/office/drawing/2014/main" id="{447ED93A-9DD1-9145-A975-74B0C19AD40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87504" y="1684571"/>
            <a:ext cx="1874248" cy="3797179"/>
          </a:xfrm>
          <a:prstGeom prst="rect">
            <a:avLst/>
          </a:prstGeom>
        </p:spPr>
      </p:pic>
      <p:pic>
        <p:nvPicPr>
          <p:cNvPr id="23" name="Graphic 22">
            <a:extLst>
              <a:ext uri="{FF2B5EF4-FFF2-40B4-BE49-F238E27FC236}">
                <a16:creationId xmlns:a16="http://schemas.microsoft.com/office/drawing/2014/main" id="{E726DA4F-7580-E345-978D-1AF1F96E935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54565" y="4467717"/>
            <a:ext cx="3797179" cy="1874248"/>
          </a:xfrm>
          <a:prstGeom prst="rect">
            <a:avLst/>
          </a:prstGeom>
        </p:spPr>
      </p:pic>
      <p:pic>
        <p:nvPicPr>
          <p:cNvPr id="24" name="Graphic 23">
            <a:extLst>
              <a:ext uri="{FF2B5EF4-FFF2-40B4-BE49-F238E27FC236}">
                <a16:creationId xmlns:a16="http://schemas.microsoft.com/office/drawing/2014/main" id="{B915254D-B0A7-ED4C-B722-9D4A2600AF9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59812" y="1683932"/>
            <a:ext cx="1874248" cy="3797179"/>
          </a:xfrm>
          <a:prstGeom prst="rect">
            <a:avLst/>
          </a:prstGeom>
        </p:spPr>
      </p:pic>
      <p:graphicFrame>
        <p:nvGraphicFramePr>
          <p:cNvPr id="20" name="Table 19">
            <a:extLst>
              <a:ext uri="{FF2B5EF4-FFF2-40B4-BE49-F238E27FC236}">
                <a16:creationId xmlns:a16="http://schemas.microsoft.com/office/drawing/2014/main" id="{4EC528E1-69D4-DE4E-B3E3-497209E94BA9}"/>
              </a:ext>
            </a:extLst>
          </p:cNvPr>
          <p:cNvGraphicFramePr>
            <a:graphicFrameLocks noGrp="1"/>
          </p:cNvGraphicFramePr>
          <p:nvPr>
            <p:extLst>
              <p:ext uri="{D42A27DB-BD31-4B8C-83A1-F6EECF244321}">
                <p14:modId xmlns:p14="http://schemas.microsoft.com/office/powerpoint/2010/main" val="3946854074"/>
              </p:ext>
            </p:extLst>
          </p:nvPr>
        </p:nvGraphicFramePr>
        <p:xfrm>
          <a:off x="574158" y="1254955"/>
          <a:ext cx="3033108" cy="4733223"/>
        </p:xfrm>
        <a:graphic>
          <a:graphicData uri="http://schemas.openxmlformats.org/drawingml/2006/table">
            <a:tbl>
              <a:tblPr firstRow="1" bandRow="1">
                <a:tableStyleId>{5C22544A-7EE6-4342-B048-85BDC9FD1C3A}</a:tableStyleId>
              </a:tblPr>
              <a:tblGrid>
                <a:gridCol w="3033108">
                  <a:extLst>
                    <a:ext uri="{9D8B030D-6E8A-4147-A177-3AD203B41FA5}">
                      <a16:colId xmlns:a16="http://schemas.microsoft.com/office/drawing/2014/main" val="684819506"/>
                    </a:ext>
                  </a:extLst>
                </a:gridCol>
              </a:tblGrid>
              <a:tr h="955489">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US" sz="1400" b="1" i="0" u="none" strike="noStrike" kern="1200" cap="none" spc="0" normalizeH="0" baseline="0" noProof="0" dirty="0">
                          <a:ln>
                            <a:noFill/>
                          </a:ln>
                          <a:solidFill>
                            <a:prstClr val="white"/>
                          </a:solidFill>
                          <a:effectLst/>
                          <a:uLnTx/>
                          <a:uFillTx/>
                          <a:latin typeface="Libre Franklin" pitchFamily="2" charset="77"/>
                          <a:ea typeface="+mn-ea"/>
                          <a:cs typeface="+mn-cs"/>
                        </a:rPr>
                        <a:t>Framework</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C5671"/>
                    </a:solidFill>
                  </a:tcPr>
                </a:tc>
                <a:extLst>
                  <a:ext uri="{0D108BD9-81ED-4DB2-BD59-A6C34878D82A}">
                    <a16:rowId xmlns:a16="http://schemas.microsoft.com/office/drawing/2014/main" val="3899944587"/>
                  </a:ext>
                </a:extLst>
              </a:tr>
              <a:tr h="3777734">
                <a:tc>
                  <a:txBody>
                    <a:bodyPr/>
                    <a:lstStyle/>
                    <a:p>
                      <a:pPr marL="0" marR="0" lvl="0" indent="0"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None/>
                        <a:tabLst/>
                        <a:defRPr/>
                      </a:pPr>
                      <a:r>
                        <a:rPr kumimoji="0" lang="en-CA" sz="1100" b="0" i="0" u="none" strike="noStrike" kern="1200" cap="none" spc="0" normalizeH="0" baseline="0" noProof="0" dirty="0">
                          <a:ln>
                            <a:noFill/>
                          </a:ln>
                          <a:solidFill>
                            <a:schemeClr val="tx1"/>
                          </a:solidFill>
                          <a:effectLst/>
                          <a:uLnTx/>
                          <a:uFillTx/>
                          <a:latin typeface="Libre Franklin" pitchFamily="2" charset="77"/>
                          <a:ea typeface="+mn-ea"/>
                          <a:cs typeface="Kartika" panose="02020503030404060203" pitchFamily="18" charset="0"/>
                        </a:rPr>
                        <a:t>The Framework provides the overarching strategic view of considering Re-Opening in the midst of a pandemic scenario. It includes the 3 Major Strategic Pieces for a company to Re-Open and how the Playbook addresses them. The Key Stakeholders and drivers of those thematic pieces are represented with the sub-elements within each of the 3 major themes. We believe these represent the majority of the considerations needed to assess a Re-Opening Protocol. See slide 8.</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62110615"/>
                  </a:ext>
                </a:extLst>
              </a:tr>
            </a:tbl>
          </a:graphicData>
        </a:graphic>
      </p:graphicFrame>
      <p:grpSp>
        <p:nvGrpSpPr>
          <p:cNvPr id="2" name="Group 1">
            <a:extLst>
              <a:ext uri="{FF2B5EF4-FFF2-40B4-BE49-F238E27FC236}">
                <a16:creationId xmlns:a16="http://schemas.microsoft.com/office/drawing/2014/main" id="{973ACE54-AADC-7E49-80E6-6C31A9915DC9}"/>
              </a:ext>
            </a:extLst>
          </p:cNvPr>
          <p:cNvGrpSpPr/>
          <p:nvPr/>
        </p:nvGrpSpPr>
        <p:grpSpPr>
          <a:xfrm>
            <a:off x="4688335" y="658906"/>
            <a:ext cx="5849471" cy="5849471"/>
            <a:chOff x="3052482" y="658906"/>
            <a:chExt cx="5849471" cy="5849471"/>
          </a:xfrm>
        </p:grpSpPr>
        <p:sp>
          <p:nvSpPr>
            <p:cNvPr id="32" name="Title 3">
              <a:extLst>
                <a:ext uri="{FF2B5EF4-FFF2-40B4-BE49-F238E27FC236}">
                  <a16:creationId xmlns:a16="http://schemas.microsoft.com/office/drawing/2014/main" id="{BA1714E3-744C-4A4F-A679-0300C15954B9}"/>
                </a:ext>
              </a:extLst>
            </p:cNvPr>
            <p:cNvSpPr txBox="1">
              <a:spLocks/>
            </p:cNvSpPr>
            <p:nvPr/>
          </p:nvSpPr>
          <p:spPr>
            <a:xfrm>
              <a:off x="3213847" y="3143129"/>
              <a:ext cx="5526741" cy="955733"/>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gn="ctr">
                <a:lnSpc>
                  <a:spcPct val="110000"/>
                </a:lnSpc>
              </a:pPr>
              <a:r>
                <a:rPr lang="en-US" sz="2800" dirty="0">
                  <a:solidFill>
                    <a:srgbClr val="3C5771"/>
                  </a:solidFill>
                  <a:latin typeface="PT Serif" panose="020A0603040505020204" pitchFamily="18" charset="77"/>
                </a:rPr>
                <a:t>The </a:t>
              </a:r>
              <a:br>
                <a:rPr lang="en-US" sz="2800" dirty="0">
                  <a:solidFill>
                    <a:srgbClr val="3C5771"/>
                  </a:solidFill>
                  <a:latin typeface="PT Serif" panose="020A0603040505020204" pitchFamily="18" charset="77"/>
                </a:rPr>
              </a:br>
              <a:r>
                <a:rPr lang="en-US" sz="2800" dirty="0">
                  <a:solidFill>
                    <a:srgbClr val="3C5771"/>
                  </a:solidFill>
                  <a:latin typeface="PT Serif" panose="020A0603040505020204" pitchFamily="18" charset="77"/>
                </a:rPr>
                <a:t>Playbook</a:t>
              </a:r>
            </a:p>
          </p:txBody>
        </p:sp>
        <p:sp>
          <p:nvSpPr>
            <p:cNvPr id="33" name="Title 3">
              <a:extLst>
                <a:ext uri="{FF2B5EF4-FFF2-40B4-BE49-F238E27FC236}">
                  <a16:creationId xmlns:a16="http://schemas.microsoft.com/office/drawing/2014/main" id="{540DAFF4-31EC-6742-BD0D-E67E347AC263}"/>
                </a:ext>
              </a:extLst>
            </p:cNvPr>
            <p:cNvSpPr txBox="1">
              <a:spLocks/>
            </p:cNvSpPr>
            <p:nvPr/>
          </p:nvSpPr>
          <p:spPr>
            <a:xfrm>
              <a:off x="4087906" y="820271"/>
              <a:ext cx="3751729" cy="1869141"/>
            </a:xfrm>
            <a:prstGeom prst="rect">
              <a:avLst/>
            </a:prstGeom>
          </p:spPr>
          <p:txBody>
            <a:bodyPr anchor="ct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gn="ctr">
                <a:lnSpc>
                  <a:spcPct val="110000"/>
                </a:lnSpc>
              </a:pPr>
              <a:r>
                <a:rPr lang="en-US" sz="1800" dirty="0">
                  <a:solidFill>
                    <a:schemeClr val="bg1"/>
                  </a:solidFill>
                  <a:latin typeface="PT Serif" panose="020A0603040505020204" pitchFamily="18" charset="77"/>
                </a:rPr>
                <a:t>Key </a:t>
              </a:r>
              <a:br>
                <a:rPr lang="en-US" sz="1800" dirty="0">
                  <a:solidFill>
                    <a:schemeClr val="bg1"/>
                  </a:solidFill>
                  <a:latin typeface="PT Serif" panose="020A0603040505020204" pitchFamily="18" charset="77"/>
                </a:rPr>
              </a:br>
              <a:r>
                <a:rPr lang="en-US" sz="1800" dirty="0">
                  <a:solidFill>
                    <a:schemeClr val="bg1"/>
                  </a:solidFill>
                  <a:latin typeface="PT Serif" panose="020A0603040505020204" pitchFamily="18" charset="77"/>
                </a:rPr>
                <a:t>Elements</a:t>
              </a:r>
            </a:p>
          </p:txBody>
        </p:sp>
        <p:sp>
          <p:nvSpPr>
            <p:cNvPr id="34" name="Title 3">
              <a:extLst>
                <a:ext uri="{FF2B5EF4-FFF2-40B4-BE49-F238E27FC236}">
                  <a16:creationId xmlns:a16="http://schemas.microsoft.com/office/drawing/2014/main" id="{F95124A4-B718-8640-90F8-55100E812E8B}"/>
                </a:ext>
              </a:extLst>
            </p:cNvPr>
            <p:cNvSpPr txBox="1">
              <a:spLocks/>
            </p:cNvSpPr>
            <p:nvPr/>
          </p:nvSpPr>
          <p:spPr>
            <a:xfrm>
              <a:off x="4101353" y="4450977"/>
              <a:ext cx="3765176" cy="1882588"/>
            </a:xfrm>
            <a:prstGeom prst="rect">
              <a:avLst/>
            </a:prstGeom>
          </p:spPr>
          <p:txBody>
            <a:bodyPr anchor="ct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gn="ctr">
                <a:lnSpc>
                  <a:spcPct val="110000"/>
                </a:lnSpc>
              </a:pPr>
              <a:r>
                <a:rPr lang="en-US" sz="1800" dirty="0">
                  <a:solidFill>
                    <a:schemeClr val="bg1"/>
                  </a:solidFill>
                  <a:latin typeface="PT Serif" panose="020A0603040505020204" pitchFamily="18" charset="77"/>
                </a:rPr>
                <a:t>Pre-Return </a:t>
              </a:r>
              <a:br>
                <a:rPr lang="en-US" sz="1800" dirty="0">
                  <a:solidFill>
                    <a:schemeClr val="bg1"/>
                  </a:solidFill>
                  <a:latin typeface="PT Serif" panose="020A0603040505020204" pitchFamily="18" charset="77"/>
                </a:rPr>
              </a:br>
              <a:r>
                <a:rPr lang="en-US" sz="1800" dirty="0">
                  <a:solidFill>
                    <a:schemeClr val="bg1"/>
                  </a:solidFill>
                  <a:latin typeface="PT Serif" panose="020A0603040505020204" pitchFamily="18" charset="77"/>
                </a:rPr>
                <a:t>to Work Goals</a:t>
              </a:r>
            </a:p>
          </p:txBody>
        </p:sp>
        <p:sp>
          <p:nvSpPr>
            <p:cNvPr id="35" name="Title 3">
              <a:extLst>
                <a:ext uri="{FF2B5EF4-FFF2-40B4-BE49-F238E27FC236}">
                  <a16:creationId xmlns:a16="http://schemas.microsoft.com/office/drawing/2014/main" id="{851A7FAA-4356-6D47-BE9B-10957D6831DF}"/>
                </a:ext>
              </a:extLst>
            </p:cNvPr>
            <p:cNvSpPr txBox="1">
              <a:spLocks/>
            </p:cNvSpPr>
            <p:nvPr/>
          </p:nvSpPr>
          <p:spPr>
            <a:xfrm>
              <a:off x="3142129" y="1667435"/>
              <a:ext cx="1954306" cy="3792071"/>
            </a:xfrm>
            <a:prstGeom prst="rect">
              <a:avLst/>
            </a:prstGeom>
          </p:spPr>
          <p:txBody>
            <a:bodyPr anchor="ct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gn="ctr">
                <a:lnSpc>
                  <a:spcPct val="110000"/>
                </a:lnSpc>
              </a:pPr>
              <a:r>
                <a:rPr lang="en-US" sz="1800" dirty="0">
                  <a:solidFill>
                    <a:schemeClr val="bg1"/>
                  </a:solidFill>
                  <a:latin typeface="PT Serif" panose="020A0603040505020204" pitchFamily="18" charset="77"/>
                </a:rPr>
                <a:t>Framework</a:t>
              </a:r>
            </a:p>
          </p:txBody>
        </p:sp>
        <p:sp>
          <p:nvSpPr>
            <p:cNvPr id="36" name="Title 3">
              <a:extLst>
                <a:ext uri="{FF2B5EF4-FFF2-40B4-BE49-F238E27FC236}">
                  <a16:creationId xmlns:a16="http://schemas.microsoft.com/office/drawing/2014/main" id="{48A24BFE-D1E3-2945-80D7-19D5514377FC}"/>
                </a:ext>
              </a:extLst>
            </p:cNvPr>
            <p:cNvSpPr txBox="1">
              <a:spLocks/>
            </p:cNvSpPr>
            <p:nvPr/>
          </p:nvSpPr>
          <p:spPr>
            <a:xfrm>
              <a:off x="6804212" y="1694329"/>
              <a:ext cx="1896035" cy="3778623"/>
            </a:xfrm>
            <a:prstGeom prst="rect">
              <a:avLst/>
            </a:prstGeom>
          </p:spPr>
          <p:txBody>
            <a:bodyPr anchor="ct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gn="ctr">
                <a:lnSpc>
                  <a:spcPct val="110000"/>
                </a:lnSpc>
              </a:pPr>
              <a:r>
                <a:rPr lang="en-US" sz="1800" dirty="0">
                  <a:solidFill>
                    <a:schemeClr val="bg1"/>
                  </a:solidFill>
                  <a:latin typeface="PT Serif" panose="020A0603040505020204" pitchFamily="18" charset="77"/>
                </a:rPr>
                <a:t>Other </a:t>
              </a:r>
              <a:br>
                <a:rPr lang="en-US" sz="1800" dirty="0">
                  <a:solidFill>
                    <a:schemeClr val="bg1"/>
                  </a:solidFill>
                  <a:latin typeface="PT Serif" panose="020A0603040505020204" pitchFamily="18" charset="77"/>
                </a:rPr>
              </a:br>
              <a:r>
                <a:rPr lang="en-US" sz="1800" dirty="0">
                  <a:solidFill>
                    <a:schemeClr val="bg1"/>
                  </a:solidFill>
                  <a:latin typeface="PT Serif" panose="020A0603040505020204" pitchFamily="18" charset="77"/>
                </a:rPr>
                <a:t>Considerations</a:t>
              </a:r>
            </a:p>
          </p:txBody>
        </p:sp>
        <p:sp>
          <p:nvSpPr>
            <p:cNvPr id="37" name="Oval 36">
              <a:extLst>
                <a:ext uri="{FF2B5EF4-FFF2-40B4-BE49-F238E27FC236}">
                  <a16:creationId xmlns:a16="http://schemas.microsoft.com/office/drawing/2014/main" id="{0A699CED-F9EA-3D4B-BD5F-C5F366BC76AF}"/>
                </a:ext>
              </a:extLst>
            </p:cNvPr>
            <p:cNvSpPr/>
            <p:nvPr/>
          </p:nvSpPr>
          <p:spPr>
            <a:xfrm>
              <a:off x="3052482" y="658906"/>
              <a:ext cx="5849471" cy="5849471"/>
            </a:xfrm>
            <a:prstGeom prst="ellipse">
              <a:avLst/>
            </a:prstGeom>
            <a:noFill/>
            <a:ln w="28575">
              <a:solidFill>
                <a:srgbClr val="3C57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05726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E3DAE79A-A411-9647-ADA8-A9417DD9D4F3}"/>
              </a:ext>
            </a:extLst>
          </p:cNvPr>
          <p:cNvSpPr/>
          <p:nvPr/>
        </p:nvSpPr>
        <p:spPr>
          <a:xfrm>
            <a:off x="877968" y="2242073"/>
            <a:ext cx="3113590" cy="31135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90000"/>
              </a:lnSpc>
              <a:spcAft>
                <a:spcPts val="800"/>
              </a:spcAft>
            </a:pPr>
            <a:endParaRPr lang="en-US" dirty="0">
              <a:solidFill>
                <a:srgbClr val="1C37AE"/>
              </a:solidFill>
              <a:latin typeface="PT Serif" panose="020A0603040505020204" pitchFamily="18" charset="77"/>
              <a:cs typeface="Times New Roman" panose="02020603050405020304" pitchFamily="18" charset="0"/>
            </a:endParaRPr>
          </a:p>
        </p:txBody>
      </p:sp>
      <p:sp>
        <p:nvSpPr>
          <p:cNvPr id="6" name="Title 3">
            <a:extLst>
              <a:ext uri="{FF2B5EF4-FFF2-40B4-BE49-F238E27FC236}">
                <a16:creationId xmlns:a16="http://schemas.microsoft.com/office/drawing/2014/main" id="{13E8D0F8-DBAE-CE4A-AAA7-2C24D87537FE}"/>
              </a:ext>
            </a:extLst>
          </p:cNvPr>
          <p:cNvSpPr txBox="1">
            <a:spLocks/>
          </p:cNvSpPr>
          <p:nvPr/>
        </p:nvSpPr>
        <p:spPr>
          <a:xfrm>
            <a:off x="522942" y="381999"/>
            <a:ext cx="10364452" cy="955733"/>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000" dirty="0">
                <a:solidFill>
                  <a:srgbClr val="3C5771"/>
                </a:solidFill>
                <a:latin typeface="Oswald" pitchFamily="2" charset="77"/>
              </a:rPr>
              <a:t>Re-Opening Safely</a:t>
            </a:r>
          </a:p>
        </p:txBody>
      </p:sp>
      <p:sp>
        <p:nvSpPr>
          <p:cNvPr id="10" name="Rectangle 9">
            <a:extLst>
              <a:ext uri="{FF2B5EF4-FFF2-40B4-BE49-F238E27FC236}">
                <a16:creationId xmlns:a16="http://schemas.microsoft.com/office/drawing/2014/main" id="{EAA727CE-053A-BA47-98BD-B8E627E1AF16}"/>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PT Serif" panose="020A0603040505020204" pitchFamily="18" charset="77"/>
              </a:rPr>
              <a:t>RE-OPENING SAFELY: EXECUTIVE PRESENTATION</a:t>
            </a:r>
            <a:r>
              <a:rPr lang="en-CA" sz="1050" dirty="0">
                <a:solidFill>
                  <a:prstClr val="black"/>
                </a:solidFill>
                <a:latin typeface="PT Serif" panose="020A0603040505020204" pitchFamily="18" charset="77"/>
              </a:rPr>
              <a:t>   </a:t>
            </a:r>
            <a:r>
              <a:rPr lang="en-CA" sz="1050" dirty="0">
                <a:solidFill>
                  <a:srgbClr val="1C37AE"/>
                </a:solidFill>
                <a:latin typeface="PT Serif" panose="020A0603040505020204" pitchFamily="18" charset="77"/>
              </a:rPr>
              <a:t>|</a:t>
            </a:r>
            <a:r>
              <a:rPr lang="en-CA" sz="1050" dirty="0">
                <a:solidFill>
                  <a:srgbClr val="71A2CC"/>
                </a:solidFill>
                <a:latin typeface="PT Serif" panose="020A0603040505020204" pitchFamily="18" charset="77"/>
              </a:rPr>
              <a:t> </a:t>
            </a:r>
            <a:r>
              <a:rPr lang="en-CA" sz="1050" dirty="0">
                <a:solidFill>
                  <a:prstClr val="black"/>
                </a:solidFill>
                <a:latin typeface="PT Serif" panose="020A0603040505020204" pitchFamily="18" charset="77"/>
              </a:rPr>
              <a:t>  </a:t>
            </a:r>
            <a:fld id="{D1DAF3AA-04D9-F44C-BB4D-BA93A1B71072}" type="slidenum">
              <a:rPr lang="en-CA" sz="1050" dirty="0">
                <a:solidFill>
                  <a:prstClr val="black"/>
                </a:solidFill>
                <a:latin typeface="PT Serif" panose="020A0603040505020204" pitchFamily="18" charset="77"/>
              </a:rPr>
              <a:pPr algn="r"/>
              <a:t>5</a:t>
            </a:fld>
            <a:r>
              <a:rPr lang="en-CA" sz="1050" dirty="0">
                <a:solidFill>
                  <a:prstClr val="black"/>
                </a:solidFill>
                <a:latin typeface="PT Serif" panose="020A0603040505020204" pitchFamily="18" charset="77"/>
              </a:rPr>
              <a:t>  </a:t>
            </a:r>
            <a:endParaRPr lang="en-US" sz="1050" dirty="0">
              <a:latin typeface="PT Serif" panose="020A0603040505020204" pitchFamily="18" charset="77"/>
            </a:endParaRPr>
          </a:p>
        </p:txBody>
      </p:sp>
      <p:sp>
        <p:nvSpPr>
          <p:cNvPr id="22" name="Title 3">
            <a:extLst>
              <a:ext uri="{FF2B5EF4-FFF2-40B4-BE49-F238E27FC236}">
                <a16:creationId xmlns:a16="http://schemas.microsoft.com/office/drawing/2014/main" id="{29A7C208-8029-3049-B2D8-9D327680782B}"/>
              </a:ext>
            </a:extLst>
          </p:cNvPr>
          <p:cNvSpPr txBox="1">
            <a:spLocks/>
          </p:cNvSpPr>
          <p:nvPr/>
        </p:nvSpPr>
        <p:spPr>
          <a:xfrm>
            <a:off x="612775" y="869270"/>
            <a:ext cx="10935757" cy="276949"/>
          </a:xfrm>
          <a:prstGeom prst="rect">
            <a:avLst/>
          </a:prstGeom>
        </p:spPr>
        <p:txBody>
          <a:bodyPr lIns="0" tIns="0" rIns="0" bIns="0">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1600" dirty="0">
                <a:latin typeface="PT Serif" panose="020A0603040505020204" pitchFamily="18" charset="77"/>
              </a:rPr>
              <a:t> </a:t>
            </a:r>
          </a:p>
        </p:txBody>
      </p:sp>
      <p:pic>
        <p:nvPicPr>
          <p:cNvPr id="11" name="Picture 10">
            <a:extLst>
              <a:ext uri="{FF2B5EF4-FFF2-40B4-BE49-F238E27FC236}">
                <a16:creationId xmlns:a16="http://schemas.microsoft.com/office/drawing/2014/main" id="{282E994E-8332-444B-85A0-66CE132DBCF7}"/>
              </a:ext>
            </a:extLst>
          </p:cNvPr>
          <p:cNvPicPr>
            <a:picLocks noChangeAspect="1"/>
          </p:cNvPicPr>
          <p:nvPr/>
        </p:nvPicPr>
        <p:blipFill>
          <a:blip r:embed="rId2"/>
          <a:stretch>
            <a:fillRect/>
          </a:stretch>
        </p:blipFill>
        <p:spPr>
          <a:xfrm>
            <a:off x="11277576" y="172695"/>
            <a:ext cx="914424" cy="815184"/>
          </a:xfrm>
          <a:prstGeom prst="rect">
            <a:avLst/>
          </a:prstGeom>
        </p:spPr>
      </p:pic>
      <p:sp>
        <p:nvSpPr>
          <p:cNvPr id="8" name="Title 3">
            <a:extLst>
              <a:ext uri="{FF2B5EF4-FFF2-40B4-BE49-F238E27FC236}">
                <a16:creationId xmlns:a16="http://schemas.microsoft.com/office/drawing/2014/main" id="{23F20147-1E19-C04C-9CFC-1ACFE9BC2241}"/>
              </a:ext>
            </a:extLst>
          </p:cNvPr>
          <p:cNvSpPr txBox="1">
            <a:spLocks/>
          </p:cNvSpPr>
          <p:nvPr/>
        </p:nvSpPr>
        <p:spPr>
          <a:xfrm>
            <a:off x="-10543988" y="556812"/>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800" dirty="0">
                <a:solidFill>
                  <a:srgbClr val="1C37AE"/>
                </a:solidFill>
                <a:latin typeface="Oswald" pitchFamily="2" charset="77"/>
              </a:rPr>
              <a:t>Re-Opening Safely</a:t>
            </a:r>
          </a:p>
        </p:txBody>
      </p:sp>
      <p:pic>
        <p:nvPicPr>
          <p:cNvPr id="19" name="Graphic 18">
            <a:extLst>
              <a:ext uri="{FF2B5EF4-FFF2-40B4-BE49-F238E27FC236}">
                <a16:creationId xmlns:a16="http://schemas.microsoft.com/office/drawing/2014/main" id="{E857F25E-0D99-BE41-9506-C46D29285D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38255" y="824356"/>
            <a:ext cx="3797179" cy="1874248"/>
          </a:xfrm>
          <a:prstGeom prst="rect">
            <a:avLst/>
          </a:prstGeom>
        </p:spPr>
      </p:pic>
      <p:pic>
        <p:nvPicPr>
          <p:cNvPr id="21" name="Graphic 20">
            <a:extLst>
              <a:ext uri="{FF2B5EF4-FFF2-40B4-BE49-F238E27FC236}">
                <a16:creationId xmlns:a16="http://schemas.microsoft.com/office/drawing/2014/main" id="{447ED93A-9DD1-9145-A975-74B0C19AD40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87504" y="1684571"/>
            <a:ext cx="1874248" cy="3797179"/>
          </a:xfrm>
          <a:prstGeom prst="rect">
            <a:avLst/>
          </a:prstGeom>
        </p:spPr>
      </p:pic>
      <p:pic>
        <p:nvPicPr>
          <p:cNvPr id="23" name="Graphic 22">
            <a:extLst>
              <a:ext uri="{FF2B5EF4-FFF2-40B4-BE49-F238E27FC236}">
                <a16:creationId xmlns:a16="http://schemas.microsoft.com/office/drawing/2014/main" id="{E726DA4F-7580-E345-978D-1AF1F96E935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54565" y="4467717"/>
            <a:ext cx="3797179" cy="1874248"/>
          </a:xfrm>
          <a:prstGeom prst="rect">
            <a:avLst/>
          </a:prstGeom>
        </p:spPr>
      </p:pic>
      <p:pic>
        <p:nvPicPr>
          <p:cNvPr id="24" name="Graphic 23">
            <a:extLst>
              <a:ext uri="{FF2B5EF4-FFF2-40B4-BE49-F238E27FC236}">
                <a16:creationId xmlns:a16="http://schemas.microsoft.com/office/drawing/2014/main" id="{B915254D-B0A7-ED4C-B722-9D4A2600AF9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59812" y="1683932"/>
            <a:ext cx="1874248" cy="3797179"/>
          </a:xfrm>
          <a:prstGeom prst="rect">
            <a:avLst/>
          </a:prstGeom>
        </p:spPr>
      </p:pic>
      <p:graphicFrame>
        <p:nvGraphicFramePr>
          <p:cNvPr id="20" name="Table 19">
            <a:extLst>
              <a:ext uri="{FF2B5EF4-FFF2-40B4-BE49-F238E27FC236}">
                <a16:creationId xmlns:a16="http://schemas.microsoft.com/office/drawing/2014/main" id="{4EC528E1-69D4-DE4E-B3E3-497209E94BA9}"/>
              </a:ext>
            </a:extLst>
          </p:cNvPr>
          <p:cNvGraphicFramePr>
            <a:graphicFrameLocks noGrp="1"/>
          </p:cNvGraphicFramePr>
          <p:nvPr>
            <p:extLst>
              <p:ext uri="{D42A27DB-BD31-4B8C-83A1-F6EECF244321}">
                <p14:modId xmlns:p14="http://schemas.microsoft.com/office/powerpoint/2010/main" val="634136012"/>
              </p:ext>
            </p:extLst>
          </p:nvPr>
        </p:nvGraphicFramePr>
        <p:xfrm>
          <a:off x="574158" y="1254955"/>
          <a:ext cx="3033108" cy="4733223"/>
        </p:xfrm>
        <a:graphic>
          <a:graphicData uri="http://schemas.openxmlformats.org/drawingml/2006/table">
            <a:tbl>
              <a:tblPr firstRow="1" bandRow="1">
                <a:tableStyleId>{5C22544A-7EE6-4342-B048-85BDC9FD1C3A}</a:tableStyleId>
              </a:tblPr>
              <a:tblGrid>
                <a:gridCol w="3033108">
                  <a:extLst>
                    <a:ext uri="{9D8B030D-6E8A-4147-A177-3AD203B41FA5}">
                      <a16:colId xmlns:a16="http://schemas.microsoft.com/office/drawing/2014/main" val="684819506"/>
                    </a:ext>
                  </a:extLst>
                </a:gridCol>
              </a:tblGrid>
              <a:tr h="955489">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US" sz="1400" b="1" i="0" u="none" strike="noStrike" kern="1200" cap="none" spc="0" normalizeH="0" baseline="0" noProof="0" dirty="0">
                          <a:ln>
                            <a:noFill/>
                          </a:ln>
                          <a:solidFill>
                            <a:prstClr val="white"/>
                          </a:solidFill>
                          <a:effectLst/>
                          <a:uLnTx/>
                          <a:uFillTx/>
                          <a:latin typeface="Libre Franklin" pitchFamily="2" charset="77"/>
                          <a:ea typeface="+mn-ea"/>
                          <a:cs typeface="+mn-cs"/>
                        </a:rPr>
                        <a:t>Key Elements</a:t>
                      </a:r>
                    </a:p>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US" sz="1400" b="1" i="0" u="none" strike="noStrike" kern="1200" cap="none" spc="0" normalizeH="0" baseline="0" noProof="0" dirty="0">
                          <a:ln>
                            <a:noFill/>
                          </a:ln>
                          <a:solidFill>
                            <a:prstClr val="white"/>
                          </a:solidFill>
                          <a:effectLst/>
                          <a:uLnTx/>
                          <a:uFillTx/>
                          <a:latin typeface="Libre Franklin" pitchFamily="2" charset="77"/>
                          <a:ea typeface="+mn-ea"/>
                          <a:cs typeface="+mn-cs"/>
                        </a:rPr>
                        <a:t> </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C5671"/>
                    </a:solidFill>
                  </a:tcPr>
                </a:tc>
                <a:extLst>
                  <a:ext uri="{0D108BD9-81ED-4DB2-BD59-A6C34878D82A}">
                    <a16:rowId xmlns:a16="http://schemas.microsoft.com/office/drawing/2014/main" val="3899944587"/>
                  </a:ext>
                </a:extLst>
              </a:tr>
              <a:tr h="3777734">
                <a:tc>
                  <a:txBody>
                    <a:bodyPr/>
                    <a:lstStyle/>
                    <a:p>
                      <a:pPr marL="0" marR="0" lvl="0" indent="0"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None/>
                        <a:tabLst/>
                        <a:defRPr/>
                      </a:pPr>
                      <a:r>
                        <a:rPr kumimoji="0" lang="en-CA" sz="1100" b="0" i="0" u="none" strike="noStrike" kern="1200" cap="none" spc="0" normalizeH="0" baseline="0" noProof="0" dirty="0">
                          <a:ln>
                            <a:noFill/>
                          </a:ln>
                          <a:solidFill>
                            <a:schemeClr val="tx1"/>
                          </a:solidFill>
                          <a:effectLst/>
                          <a:uLnTx/>
                          <a:uFillTx/>
                          <a:latin typeface="Libre Franklin" pitchFamily="2" charset="77"/>
                          <a:ea typeface="+mn-ea"/>
                          <a:cs typeface="Kartika" panose="02020503030404060203" pitchFamily="18" charset="0"/>
                        </a:rPr>
                        <a:t>The Key Elements summarises the overarching operating themes that we try to consider in Re-Opening Safely. </a:t>
                      </a:r>
                      <a:br>
                        <a:rPr kumimoji="0" lang="en-CA" sz="1100" b="0" i="0" u="none" strike="noStrike" kern="1200" cap="none" spc="0" normalizeH="0" baseline="0" noProof="0" dirty="0">
                          <a:ln>
                            <a:noFill/>
                          </a:ln>
                          <a:solidFill>
                            <a:schemeClr val="tx1"/>
                          </a:solidFill>
                          <a:effectLst/>
                          <a:uLnTx/>
                          <a:uFillTx/>
                          <a:latin typeface="Libre Franklin" pitchFamily="2" charset="77"/>
                          <a:ea typeface="+mn-ea"/>
                          <a:cs typeface="Kartika" panose="02020503030404060203" pitchFamily="18" charset="0"/>
                        </a:rPr>
                      </a:br>
                      <a:r>
                        <a:rPr kumimoji="0" lang="en-CA" sz="1100" b="0" i="0" u="none" strike="noStrike" kern="1200" cap="none" spc="0" normalizeH="0" baseline="0" noProof="0" dirty="0">
                          <a:ln>
                            <a:noFill/>
                          </a:ln>
                          <a:solidFill>
                            <a:schemeClr val="tx1"/>
                          </a:solidFill>
                          <a:effectLst/>
                          <a:uLnTx/>
                          <a:uFillTx/>
                          <a:latin typeface="Libre Franklin" pitchFamily="2" charset="77"/>
                          <a:ea typeface="+mn-ea"/>
                          <a:cs typeface="Kartika" panose="02020503030404060203" pitchFamily="18" charset="0"/>
                        </a:rPr>
                        <a:t>The 6 Major Operational Pieces are summarised in slides 9-14, labeled as Key Elements 1-6. </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62110615"/>
                  </a:ext>
                </a:extLst>
              </a:tr>
            </a:tbl>
          </a:graphicData>
        </a:graphic>
      </p:graphicFrame>
      <p:grpSp>
        <p:nvGrpSpPr>
          <p:cNvPr id="2" name="Group 1">
            <a:extLst>
              <a:ext uri="{FF2B5EF4-FFF2-40B4-BE49-F238E27FC236}">
                <a16:creationId xmlns:a16="http://schemas.microsoft.com/office/drawing/2014/main" id="{973ACE54-AADC-7E49-80E6-6C31A9915DC9}"/>
              </a:ext>
            </a:extLst>
          </p:cNvPr>
          <p:cNvGrpSpPr/>
          <p:nvPr/>
        </p:nvGrpSpPr>
        <p:grpSpPr>
          <a:xfrm>
            <a:off x="4688335" y="658906"/>
            <a:ext cx="5849471" cy="5849471"/>
            <a:chOff x="3052482" y="658906"/>
            <a:chExt cx="5849471" cy="5849471"/>
          </a:xfrm>
        </p:grpSpPr>
        <p:sp>
          <p:nvSpPr>
            <p:cNvPr id="32" name="Title 3">
              <a:extLst>
                <a:ext uri="{FF2B5EF4-FFF2-40B4-BE49-F238E27FC236}">
                  <a16:creationId xmlns:a16="http://schemas.microsoft.com/office/drawing/2014/main" id="{BA1714E3-744C-4A4F-A679-0300C15954B9}"/>
                </a:ext>
              </a:extLst>
            </p:cNvPr>
            <p:cNvSpPr txBox="1">
              <a:spLocks/>
            </p:cNvSpPr>
            <p:nvPr/>
          </p:nvSpPr>
          <p:spPr>
            <a:xfrm>
              <a:off x="3213847" y="3143129"/>
              <a:ext cx="5526741" cy="955733"/>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gn="ctr">
                <a:lnSpc>
                  <a:spcPct val="110000"/>
                </a:lnSpc>
              </a:pPr>
              <a:r>
                <a:rPr lang="en-US" sz="2800" dirty="0">
                  <a:solidFill>
                    <a:srgbClr val="3C5771"/>
                  </a:solidFill>
                  <a:latin typeface="PT Serif" panose="020A0603040505020204" pitchFamily="18" charset="77"/>
                </a:rPr>
                <a:t>The </a:t>
              </a:r>
              <a:br>
                <a:rPr lang="en-US" sz="2800" dirty="0">
                  <a:solidFill>
                    <a:srgbClr val="3C5771"/>
                  </a:solidFill>
                  <a:latin typeface="PT Serif" panose="020A0603040505020204" pitchFamily="18" charset="77"/>
                </a:rPr>
              </a:br>
              <a:r>
                <a:rPr lang="en-US" sz="2800" dirty="0">
                  <a:solidFill>
                    <a:srgbClr val="3C5771"/>
                  </a:solidFill>
                  <a:latin typeface="PT Serif" panose="020A0603040505020204" pitchFamily="18" charset="77"/>
                </a:rPr>
                <a:t>Playbook</a:t>
              </a:r>
            </a:p>
          </p:txBody>
        </p:sp>
        <p:sp>
          <p:nvSpPr>
            <p:cNvPr id="33" name="Title 3">
              <a:extLst>
                <a:ext uri="{FF2B5EF4-FFF2-40B4-BE49-F238E27FC236}">
                  <a16:creationId xmlns:a16="http://schemas.microsoft.com/office/drawing/2014/main" id="{540DAFF4-31EC-6742-BD0D-E67E347AC263}"/>
                </a:ext>
              </a:extLst>
            </p:cNvPr>
            <p:cNvSpPr txBox="1">
              <a:spLocks/>
            </p:cNvSpPr>
            <p:nvPr/>
          </p:nvSpPr>
          <p:spPr>
            <a:xfrm>
              <a:off x="4087906" y="820271"/>
              <a:ext cx="3751729" cy="1869141"/>
            </a:xfrm>
            <a:prstGeom prst="rect">
              <a:avLst/>
            </a:prstGeom>
          </p:spPr>
          <p:txBody>
            <a:bodyPr anchor="ct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gn="ctr">
                <a:lnSpc>
                  <a:spcPct val="110000"/>
                </a:lnSpc>
              </a:pPr>
              <a:r>
                <a:rPr lang="en-US" sz="1800" dirty="0">
                  <a:solidFill>
                    <a:schemeClr val="bg1"/>
                  </a:solidFill>
                  <a:latin typeface="PT Serif" panose="020A0603040505020204" pitchFamily="18" charset="77"/>
                </a:rPr>
                <a:t>Key </a:t>
              </a:r>
              <a:br>
                <a:rPr lang="en-US" sz="1800" dirty="0">
                  <a:solidFill>
                    <a:schemeClr val="bg1"/>
                  </a:solidFill>
                  <a:latin typeface="PT Serif" panose="020A0603040505020204" pitchFamily="18" charset="77"/>
                </a:rPr>
              </a:br>
              <a:r>
                <a:rPr lang="en-US" sz="1800" dirty="0">
                  <a:solidFill>
                    <a:schemeClr val="bg1"/>
                  </a:solidFill>
                  <a:latin typeface="PT Serif" panose="020A0603040505020204" pitchFamily="18" charset="77"/>
                </a:rPr>
                <a:t>Elements</a:t>
              </a:r>
            </a:p>
          </p:txBody>
        </p:sp>
        <p:sp>
          <p:nvSpPr>
            <p:cNvPr id="34" name="Title 3">
              <a:extLst>
                <a:ext uri="{FF2B5EF4-FFF2-40B4-BE49-F238E27FC236}">
                  <a16:creationId xmlns:a16="http://schemas.microsoft.com/office/drawing/2014/main" id="{F95124A4-B718-8640-90F8-55100E812E8B}"/>
                </a:ext>
              </a:extLst>
            </p:cNvPr>
            <p:cNvSpPr txBox="1">
              <a:spLocks/>
            </p:cNvSpPr>
            <p:nvPr/>
          </p:nvSpPr>
          <p:spPr>
            <a:xfrm>
              <a:off x="4101353" y="4450977"/>
              <a:ext cx="3765176" cy="1882588"/>
            </a:xfrm>
            <a:prstGeom prst="rect">
              <a:avLst/>
            </a:prstGeom>
          </p:spPr>
          <p:txBody>
            <a:bodyPr anchor="ct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gn="ctr">
                <a:lnSpc>
                  <a:spcPct val="110000"/>
                </a:lnSpc>
              </a:pPr>
              <a:r>
                <a:rPr lang="en-US" sz="1800" dirty="0">
                  <a:solidFill>
                    <a:schemeClr val="bg1"/>
                  </a:solidFill>
                  <a:latin typeface="PT Serif" panose="020A0603040505020204" pitchFamily="18" charset="77"/>
                </a:rPr>
                <a:t>Pre-Return </a:t>
              </a:r>
              <a:br>
                <a:rPr lang="en-US" sz="1800" dirty="0">
                  <a:solidFill>
                    <a:schemeClr val="bg1"/>
                  </a:solidFill>
                  <a:latin typeface="PT Serif" panose="020A0603040505020204" pitchFamily="18" charset="77"/>
                </a:rPr>
              </a:br>
              <a:r>
                <a:rPr lang="en-US" sz="1800" dirty="0">
                  <a:solidFill>
                    <a:schemeClr val="bg1"/>
                  </a:solidFill>
                  <a:latin typeface="PT Serif" panose="020A0603040505020204" pitchFamily="18" charset="77"/>
                </a:rPr>
                <a:t>to Work Goals</a:t>
              </a:r>
            </a:p>
          </p:txBody>
        </p:sp>
        <p:sp>
          <p:nvSpPr>
            <p:cNvPr id="35" name="Title 3">
              <a:extLst>
                <a:ext uri="{FF2B5EF4-FFF2-40B4-BE49-F238E27FC236}">
                  <a16:creationId xmlns:a16="http://schemas.microsoft.com/office/drawing/2014/main" id="{851A7FAA-4356-6D47-BE9B-10957D6831DF}"/>
                </a:ext>
              </a:extLst>
            </p:cNvPr>
            <p:cNvSpPr txBox="1">
              <a:spLocks/>
            </p:cNvSpPr>
            <p:nvPr/>
          </p:nvSpPr>
          <p:spPr>
            <a:xfrm>
              <a:off x="3142129" y="1667435"/>
              <a:ext cx="1954306" cy="3792071"/>
            </a:xfrm>
            <a:prstGeom prst="rect">
              <a:avLst/>
            </a:prstGeom>
          </p:spPr>
          <p:txBody>
            <a:bodyPr anchor="ct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gn="ctr">
                <a:lnSpc>
                  <a:spcPct val="110000"/>
                </a:lnSpc>
              </a:pPr>
              <a:r>
                <a:rPr lang="en-US" sz="1800" dirty="0">
                  <a:solidFill>
                    <a:schemeClr val="bg1"/>
                  </a:solidFill>
                  <a:latin typeface="PT Serif" panose="020A0603040505020204" pitchFamily="18" charset="77"/>
                </a:rPr>
                <a:t>Framework</a:t>
              </a:r>
            </a:p>
          </p:txBody>
        </p:sp>
        <p:sp>
          <p:nvSpPr>
            <p:cNvPr id="36" name="Title 3">
              <a:extLst>
                <a:ext uri="{FF2B5EF4-FFF2-40B4-BE49-F238E27FC236}">
                  <a16:creationId xmlns:a16="http://schemas.microsoft.com/office/drawing/2014/main" id="{48A24BFE-D1E3-2945-80D7-19D5514377FC}"/>
                </a:ext>
              </a:extLst>
            </p:cNvPr>
            <p:cNvSpPr txBox="1">
              <a:spLocks/>
            </p:cNvSpPr>
            <p:nvPr/>
          </p:nvSpPr>
          <p:spPr>
            <a:xfrm>
              <a:off x="6804212" y="1694329"/>
              <a:ext cx="1896035" cy="3778623"/>
            </a:xfrm>
            <a:prstGeom prst="rect">
              <a:avLst/>
            </a:prstGeom>
          </p:spPr>
          <p:txBody>
            <a:bodyPr anchor="ct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gn="ctr">
                <a:lnSpc>
                  <a:spcPct val="110000"/>
                </a:lnSpc>
              </a:pPr>
              <a:r>
                <a:rPr lang="en-US" sz="1800" dirty="0">
                  <a:solidFill>
                    <a:schemeClr val="bg1"/>
                  </a:solidFill>
                  <a:latin typeface="PT Serif" panose="020A0603040505020204" pitchFamily="18" charset="77"/>
                </a:rPr>
                <a:t>Other </a:t>
              </a:r>
              <a:br>
                <a:rPr lang="en-US" sz="1800" dirty="0">
                  <a:solidFill>
                    <a:schemeClr val="bg1"/>
                  </a:solidFill>
                  <a:latin typeface="PT Serif" panose="020A0603040505020204" pitchFamily="18" charset="77"/>
                </a:rPr>
              </a:br>
              <a:r>
                <a:rPr lang="en-US" sz="1800" dirty="0">
                  <a:solidFill>
                    <a:schemeClr val="bg1"/>
                  </a:solidFill>
                  <a:latin typeface="PT Serif" panose="020A0603040505020204" pitchFamily="18" charset="77"/>
                </a:rPr>
                <a:t>Considerations</a:t>
              </a:r>
            </a:p>
          </p:txBody>
        </p:sp>
        <p:sp>
          <p:nvSpPr>
            <p:cNvPr id="37" name="Oval 36">
              <a:extLst>
                <a:ext uri="{FF2B5EF4-FFF2-40B4-BE49-F238E27FC236}">
                  <a16:creationId xmlns:a16="http://schemas.microsoft.com/office/drawing/2014/main" id="{0A699CED-F9EA-3D4B-BD5F-C5F366BC76AF}"/>
                </a:ext>
              </a:extLst>
            </p:cNvPr>
            <p:cNvSpPr/>
            <p:nvPr/>
          </p:nvSpPr>
          <p:spPr>
            <a:xfrm>
              <a:off x="3052482" y="658906"/>
              <a:ext cx="5849471" cy="5849471"/>
            </a:xfrm>
            <a:prstGeom prst="ellipse">
              <a:avLst/>
            </a:prstGeom>
            <a:noFill/>
            <a:ln w="28575">
              <a:solidFill>
                <a:srgbClr val="3C57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951903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Graphic 25">
            <a:extLst>
              <a:ext uri="{FF2B5EF4-FFF2-40B4-BE49-F238E27FC236}">
                <a16:creationId xmlns:a16="http://schemas.microsoft.com/office/drawing/2014/main" id="{77E2BE51-E068-A54A-9EDD-F770116EDD2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54565" y="4467717"/>
            <a:ext cx="3797179" cy="1874248"/>
          </a:xfrm>
          <a:prstGeom prst="rect">
            <a:avLst/>
          </a:prstGeom>
        </p:spPr>
      </p:pic>
      <p:pic>
        <p:nvPicPr>
          <p:cNvPr id="25" name="Graphic 24">
            <a:extLst>
              <a:ext uri="{FF2B5EF4-FFF2-40B4-BE49-F238E27FC236}">
                <a16:creationId xmlns:a16="http://schemas.microsoft.com/office/drawing/2014/main" id="{FF787065-99BB-2E48-AB5E-22507DB6F69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87504" y="1684571"/>
            <a:ext cx="1874248" cy="3797179"/>
          </a:xfrm>
          <a:prstGeom prst="rect">
            <a:avLst/>
          </a:prstGeom>
        </p:spPr>
      </p:pic>
      <p:sp>
        <p:nvSpPr>
          <p:cNvPr id="5" name="Oval 4">
            <a:extLst>
              <a:ext uri="{FF2B5EF4-FFF2-40B4-BE49-F238E27FC236}">
                <a16:creationId xmlns:a16="http://schemas.microsoft.com/office/drawing/2014/main" id="{E3DAE79A-A411-9647-ADA8-A9417DD9D4F3}"/>
              </a:ext>
            </a:extLst>
          </p:cNvPr>
          <p:cNvSpPr/>
          <p:nvPr/>
        </p:nvSpPr>
        <p:spPr>
          <a:xfrm>
            <a:off x="877968" y="2242073"/>
            <a:ext cx="3113590" cy="31135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90000"/>
              </a:lnSpc>
              <a:spcAft>
                <a:spcPts val="800"/>
              </a:spcAft>
            </a:pPr>
            <a:endParaRPr lang="en-US" dirty="0">
              <a:solidFill>
                <a:srgbClr val="1C37AE"/>
              </a:solidFill>
              <a:latin typeface="PT Serif" panose="020A0603040505020204" pitchFamily="18" charset="77"/>
              <a:cs typeface="Times New Roman" panose="02020603050405020304" pitchFamily="18" charset="0"/>
            </a:endParaRPr>
          </a:p>
        </p:txBody>
      </p:sp>
      <p:sp>
        <p:nvSpPr>
          <p:cNvPr id="6" name="Title 3">
            <a:extLst>
              <a:ext uri="{FF2B5EF4-FFF2-40B4-BE49-F238E27FC236}">
                <a16:creationId xmlns:a16="http://schemas.microsoft.com/office/drawing/2014/main" id="{13E8D0F8-DBAE-CE4A-AAA7-2C24D87537FE}"/>
              </a:ext>
            </a:extLst>
          </p:cNvPr>
          <p:cNvSpPr txBox="1">
            <a:spLocks/>
          </p:cNvSpPr>
          <p:nvPr/>
        </p:nvSpPr>
        <p:spPr>
          <a:xfrm>
            <a:off x="522942" y="381999"/>
            <a:ext cx="10364452" cy="955733"/>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000" dirty="0">
                <a:solidFill>
                  <a:srgbClr val="3C5771"/>
                </a:solidFill>
                <a:latin typeface="Oswald" pitchFamily="2" charset="77"/>
              </a:rPr>
              <a:t>Re-Opening Safely</a:t>
            </a:r>
          </a:p>
        </p:txBody>
      </p:sp>
      <p:sp>
        <p:nvSpPr>
          <p:cNvPr id="10" name="Rectangle 9">
            <a:extLst>
              <a:ext uri="{FF2B5EF4-FFF2-40B4-BE49-F238E27FC236}">
                <a16:creationId xmlns:a16="http://schemas.microsoft.com/office/drawing/2014/main" id="{EAA727CE-053A-BA47-98BD-B8E627E1AF16}"/>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PT Serif" panose="020A0603040505020204" pitchFamily="18" charset="77"/>
              </a:rPr>
              <a:t>RE-OPENING SAFELY: EXECUTIVE PRESENTATION</a:t>
            </a:r>
            <a:r>
              <a:rPr lang="en-CA" sz="1050" dirty="0">
                <a:solidFill>
                  <a:prstClr val="black"/>
                </a:solidFill>
                <a:latin typeface="PT Serif" panose="020A0603040505020204" pitchFamily="18" charset="77"/>
              </a:rPr>
              <a:t>   </a:t>
            </a:r>
            <a:r>
              <a:rPr lang="en-CA" sz="1050" dirty="0">
                <a:solidFill>
                  <a:srgbClr val="1C37AE"/>
                </a:solidFill>
                <a:latin typeface="PT Serif" panose="020A0603040505020204" pitchFamily="18" charset="77"/>
              </a:rPr>
              <a:t>|</a:t>
            </a:r>
            <a:r>
              <a:rPr lang="en-CA" sz="1050" dirty="0">
                <a:solidFill>
                  <a:srgbClr val="71A2CC"/>
                </a:solidFill>
                <a:latin typeface="PT Serif" panose="020A0603040505020204" pitchFamily="18" charset="77"/>
              </a:rPr>
              <a:t> </a:t>
            </a:r>
            <a:r>
              <a:rPr lang="en-CA" sz="1050" dirty="0">
                <a:solidFill>
                  <a:prstClr val="black"/>
                </a:solidFill>
                <a:latin typeface="PT Serif" panose="020A0603040505020204" pitchFamily="18" charset="77"/>
              </a:rPr>
              <a:t>  </a:t>
            </a:r>
            <a:fld id="{D1DAF3AA-04D9-F44C-BB4D-BA93A1B71072}" type="slidenum">
              <a:rPr lang="en-CA" sz="1050" dirty="0">
                <a:solidFill>
                  <a:prstClr val="black"/>
                </a:solidFill>
                <a:latin typeface="PT Serif" panose="020A0603040505020204" pitchFamily="18" charset="77"/>
              </a:rPr>
              <a:pPr algn="r"/>
              <a:t>6</a:t>
            </a:fld>
            <a:r>
              <a:rPr lang="en-CA" sz="1050" dirty="0">
                <a:solidFill>
                  <a:prstClr val="black"/>
                </a:solidFill>
                <a:latin typeface="PT Serif" panose="020A0603040505020204" pitchFamily="18" charset="77"/>
              </a:rPr>
              <a:t>  </a:t>
            </a:r>
            <a:endParaRPr lang="en-US" sz="1050" dirty="0">
              <a:latin typeface="PT Serif" panose="020A0603040505020204" pitchFamily="18" charset="77"/>
            </a:endParaRPr>
          </a:p>
        </p:txBody>
      </p:sp>
      <p:sp>
        <p:nvSpPr>
          <p:cNvPr id="22" name="Title 3">
            <a:extLst>
              <a:ext uri="{FF2B5EF4-FFF2-40B4-BE49-F238E27FC236}">
                <a16:creationId xmlns:a16="http://schemas.microsoft.com/office/drawing/2014/main" id="{29A7C208-8029-3049-B2D8-9D327680782B}"/>
              </a:ext>
            </a:extLst>
          </p:cNvPr>
          <p:cNvSpPr txBox="1">
            <a:spLocks/>
          </p:cNvSpPr>
          <p:nvPr/>
        </p:nvSpPr>
        <p:spPr>
          <a:xfrm>
            <a:off x="612775" y="869270"/>
            <a:ext cx="10935757" cy="276949"/>
          </a:xfrm>
          <a:prstGeom prst="rect">
            <a:avLst/>
          </a:prstGeom>
        </p:spPr>
        <p:txBody>
          <a:bodyPr lIns="0" tIns="0" rIns="0" bIns="0">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1600" dirty="0">
                <a:latin typeface="PT Serif" panose="020A0603040505020204" pitchFamily="18" charset="77"/>
              </a:rPr>
              <a:t> </a:t>
            </a:r>
          </a:p>
        </p:txBody>
      </p:sp>
      <p:pic>
        <p:nvPicPr>
          <p:cNvPr id="11" name="Picture 10">
            <a:extLst>
              <a:ext uri="{FF2B5EF4-FFF2-40B4-BE49-F238E27FC236}">
                <a16:creationId xmlns:a16="http://schemas.microsoft.com/office/drawing/2014/main" id="{282E994E-8332-444B-85A0-66CE132DBCF7}"/>
              </a:ext>
            </a:extLst>
          </p:cNvPr>
          <p:cNvPicPr>
            <a:picLocks noChangeAspect="1"/>
          </p:cNvPicPr>
          <p:nvPr/>
        </p:nvPicPr>
        <p:blipFill>
          <a:blip r:embed="rId6"/>
          <a:stretch>
            <a:fillRect/>
          </a:stretch>
        </p:blipFill>
        <p:spPr>
          <a:xfrm>
            <a:off x="11277576" y="172695"/>
            <a:ext cx="914424" cy="815184"/>
          </a:xfrm>
          <a:prstGeom prst="rect">
            <a:avLst/>
          </a:prstGeom>
        </p:spPr>
      </p:pic>
      <p:sp>
        <p:nvSpPr>
          <p:cNvPr id="8" name="Title 3">
            <a:extLst>
              <a:ext uri="{FF2B5EF4-FFF2-40B4-BE49-F238E27FC236}">
                <a16:creationId xmlns:a16="http://schemas.microsoft.com/office/drawing/2014/main" id="{23F20147-1E19-C04C-9CFC-1ACFE9BC2241}"/>
              </a:ext>
            </a:extLst>
          </p:cNvPr>
          <p:cNvSpPr txBox="1">
            <a:spLocks/>
          </p:cNvSpPr>
          <p:nvPr/>
        </p:nvSpPr>
        <p:spPr>
          <a:xfrm>
            <a:off x="-10543988" y="556812"/>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800" dirty="0">
                <a:solidFill>
                  <a:srgbClr val="1C37AE"/>
                </a:solidFill>
                <a:latin typeface="Oswald" pitchFamily="2" charset="77"/>
              </a:rPr>
              <a:t>Re-Opening Safely</a:t>
            </a:r>
          </a:p>
        </p:txBody>
      </p:sp>
      <p:pic>
        <p:nvPicPr>
          <p:cNvPr id="19" name="Graphic 18">
            <a:extLst>
              <a:ext uri="{FF2B5EF4-FFF2-40B4-BE49-F238E27FC236}">
                <a16:creationId xmlns:a16="http://schemas.microsoft.com/office/drawing/2014/main" id="{E857F25E-0D99-BE41-9506-C46D29285DD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38255" y="824356"/>
            <a:ext cx="3797179" cy="1874248"/>
          </a:xfrm>
          <a:prstGeom prst="rect">
            <a:avLst/>
          </a:prstGeom>
        </p:spPr>
      </p:pic>
      <p:pic>
        <p:nvPicPr>
          <p:cNvPr id="24" name="Graphic 23">
            <a:extLst>
              <a:ext uri="{FF2B5EF4-FFF2-40B4-BE49-F238E27FC236}">
                <a16:creationId xmlns:a16="http://schemas.microsoft.com/office/drawing/2014/main" id="{B915254D-B0A7-ED4C-B722-9D4A2600AF9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59812" y="1683932"/>
            <a:ext cx="1874248" cy="3797179"/>
          </a:xfrm>
          <a:prstGeom prst="rect">
            <a:avLst/>
          </a:prstGeom>
        </p:spPr>
      </p:pic>
      <p:graphicFrame>
        <p:nvGraphicFramePr>
          <p:cNvPr id="20" name="Table 19">
            <a:extLst>
              <a:ext uri="{FF2B5EF4-FFF2-40B4-BE49-F238E27FC236}">
                <a16:creationId xmlns:a16="http://schemas.microsoft.com/office/drawing/2014/main" id="{4EC528E1-69D4-DE4E-B3E3-497209E94BA9}"/>
              </a:ext>
            </a:extLst>
          </p:cNvPr>
          <p:cNvGraphicFramePr>
            <a:graphicFrameLocks noGrp="1"/>
          </p:cNvGraphicFramePr>
          <p:nvPr>
            <p:extLst>
              <p:ext uri="{D42A27DB-BD31-4B8C-83A1-F6EECF244321}">
                <p14:modId xmlns:p14="http://schemas.microsoft.com/office/powerpoint/2010/main" val="620165689"/>
              </p:ext>
            </p:extLst>
          </p:nvPr>
        </p:nvGraphicFramePr>
        <p:xfrm>
          <a:off x="574158" y="1254955"/>
          <a:ext cx="3033108" cy="4733223"/>
        </p:xfrm>
        <a:graphic>
          <a:graphicData uri="http://schemas.openxmlformats.org/drawingml/2006/table">
            <a:tbl>
              <a:tblPr firstRow="1" bandRow="1">
                <a:tableStyleId>{5C22544A-7EE6-4342-B048-85BDC9FD1C3A}</a:tableStyleId>
              </a:tblPr>
              <a:tblGrid>
                <a:gridCol w="3033108">
                  <a:extLst>
                    <a:ext uri="{9D8B030D-6E8A-4147-A177-3AD203B41FA5}">
                      <a16:colId xmlns:a16="http://schemas.microsoft.com/office/drawing/2014/main" val="684819506"/>
                    </a:ext>
                  </a:extLst>
                </a:gridCol>
              </a:tblGrid>
              <a:tr h="955489">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US" sz="1400" b="1" i="0" u="none" strike="noStrike" kern="1200" cap="none" spc="0" normalizeH="0" baseline="0" noProof="0" dirty="0">
                          <a:ln>
                            <a:noFill/>
                          </a:ln>
                          <a:solidFill>
                            <a:prstClr val="white"/>
                          </a:solidFill>
                          <a:effectLst/>
                          <a:uLnTx/>
                          <a:uFillTx/>
                          <a:latin typeface="Libre Franklin" pitchFamily="2" charset="77"/>
                          <a:ea typeface="+mn-ea"/>
                          <a:cs typeface="+mn-cs"/>
                        </a:rPr>
                        <a:t>Other Considerations </a:t>
                      </a:r>
                    </a:p>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US" sz="1400" b="1" i="0" u="none" strike="noStrike" kern="1200" cap="none" spc="0" normalizeH="0" baseline="0" noProof="0" dirty="0">
                          <a:ln>
                            <a:noFill/>
                          </a:ln>
                          <a:solidFill>
                            <a:prstClr val="white"/>
                          </a:solidFill>
                          <a:effectLst/>
                          <a:uLnTx/>
                          <a:uFillTx/>
                          <a:latin typeface="Libre Franklin" pitchFamily="2" charset="77"/>
                          <a:ea typeface="+mn-ea"/>
                          <a:cs typeface="+mn-cs"/>
                        </a:rPr>
                        <a:t> </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C5671"/>
                    </a:solidFill>
                  </a:tcPr>
                </a:tc>
                <a:extLst>
                  <a:ext uri="{0D108BD9-81ED-4DB2-BD59-A6C34878D82A}">
                    <a16:rowId xmlns:a16="http://schemas.microsoft.com/office/drawing/2014/main" val="3899944587"/>
                  </a:ext>
                </a:extLst>
              </a:tr>
              <a:tr h="3777734">
                <a:tc>
                  <a:txBody>
                    <a:bodyPr/>
                    <a:lstStyle/>
                    <a:p>
                      <a:pPr marL="0" marR="0" lvl="0" indent="0"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None/>
                        <a:tabLst/>
                        <a:defRPr/>
                      </a:pPr>
                      <a:r>
                        <a:rPr kumimoji="0" lang="en-CA" sz="1100" b="0" i="0" u="none" strike="noStrike" kern="1200" cap="none" spc="0" normalizeH="0" baseline="0" noProof="0" dirty="0">
                          <a:ln>
                            <a:noFill/>
                          </a:ln>
                          <a:solidFill>
                            <a:schemeClr val="tx1"/>
                          </a:solidFill>
                          <a:effectLst/>
                          <a:uLnTx/>
                          <a:uFillTx/>
                          <a:latin typeface="Libre Franklin" pitchFamily="2" charset="77"/>
                          <a:ea typeface="+mn-ea"/>
                          <a:cs typeface="Kartika" panose="02020503030404060203" pitchFamily="18" charset="0"/>
                        </a:rPr>
                        <a:t>The Re-Opening Safely Playbook is to be used as a Corporate and Recommended Practice Guideline and it does not cover all topics related to the Business Operations of the Company and its Sites. Management must still be aware of these important topics and discuss and consider them as part of the Business Operations prior to Re-Opening any Site. See slides 15-16.</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62110615"/>
                  </a:ext>
                </a:extLst>
              </a:tr>
            </a:tbl>
          </a:graphicData>
        </a:graphic>
      </p:graphicFrame>
      <p:grpSp>
        <p:nvGrpSpPr>
          <p:cNvPr id="2" name="Group 1">
            <a:extLst>
              <a:ext uri="{FF2B5EF4-FFF2-40B4-BE49-F238E27FC236}">
                <a16:creationId xmlns:a16="http://schemas.microsoft.com/office/drawing/2014/main" id="{973ACE54-AADC-7E49-80E6-6C31A9915DC9}"/>
              </a:ext>
            </a:extLst>
          </p:cNvPr>
          <p:cNvGrpSpPr/>
          <p:nvPr/>
        </p:nvGrpSpPr>
        <p:grpSpPr>
          <a:xfrm>
            <a:off x="4688335" y="658906"/>
            <a:ext cx="5849471" cy="5849471"/>
            <a:chOff x="3052482" y="658906"/>
            <a:chExt cx="5849471" cy="5849471"/>
          </a:xfrm>
        </p:grpSpPr>
        <p:sp>
          <p:nvSpPr>
            <p:cNvPr id="32" name="Title 3">
              <a:extLst>
                <a:ext uri="{FF2B5EF4-FFF2-40B4-BE49-F238E27FC236}">
                  <a16:creationId xmlns:a16="http://schemas.microsoft.com/office/drawing/2014/main" id="{BA1714E3-744C-4A4F-A679-0300C15954B9}"/>
                </a:ext>
              </a:extLst>
            </p:cNvPr>
            <p:cNvSpPr txBox="1">
              <a:spLocks/>
            </p:cNvSpPr>
            <p:nvPr/>
          </p:nvSpPr>
          <p:spPr>
            <a:xfrm>
              <a:off x="3213847" y="3143129"/>
              <a:ext cx="5526741" cy="955733"/>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gn="ctr">
                <a:lnSpc>
                  <a:spcPct val="110000"/>
                </a:lnSpc>
              </a:pPr>
              <a:r>
                <a:rPr lang="en-US" sz="2800" dirty="0">
                  <a:solidFill>
                    <a:srgbClr val="3C5771"/>
                  </a:solidFill>
                  <a:latin typeface="PT Serif" panose="020A0603040505020204" pitchFamily="18" charset="77"/>
                </a:rPr>
                <a:t>The </a:t>
              </a:r>
              <a:br>
                <a:rPr lang="en-US" sz="2800" dirty="0">
                  <a:solidFill>
                    <a:srgbClr val="3C5771"/>
                  </a:solidFill>
                  <a:latin typeface="PT Serif" panose="020A0603040505020204" pitchFamily="18" charset="77"/>
                </a:rPr>
              </a:br>
              <a:r>
                <a:rPr lang="en-US" sz="2800" dirty="0">
                  <a:solidFill>
                    <a:srgbClr val="3C5771"/>
                  </a:solidFill>
                  <a:latin typeface="PT Serif" panose="020A0603040505020204" pitchFamily="18" charset="77"/>
                </a:rPr>
                <a:t>Playbook</a:t>
              </a:r>
            </a:p>
          </p:txBody>
        </p:sp>
        <p:sp>
          <p:nvSpPr>
            <p:cNvPr id="33" name="Title 3">
              <a:extLst>
                <a:ext uri="{FF2B5EF4-FFF2-40B4-BE49-F238E27FC236}">
                  <a16:creationId xmlns:a16="http://schemas.microsoft.com/office/drawing/2014/main" id="{540DAFF4-31EC-6742-BD0D-E67E347AC263}"/>
                </a:ext>
              </a:extLst>
            </p:cNvPr>
            <p:cNvSpPr txBox="1">
              <a:spLocks/>
            </p:cNvSpPr>
            <p:nvPr/>
          </p:nvSpPr>
          <p:spPr>
            <a:xfrm>
              <a:off x="4087906" y="820271"/>
              <a:ext cx="3751729" cy="1869141"/>
            </a:xfrm>
            <a:prstGeom prst="rect">
              <a:avLst/>
            </a:prstGeom>
          </p:spPr>
          <p:txBody>
            <a:bodyPr anchor="ct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gn="ctr">
                <a:lnSpc>
                  <a:spcPct val="110000"/>
                </a:lnSpc>
              </a:pPr>
              <a:r>
                <a:rPr lang="en-US" sz="1800" dirty="0">
                  <a:solidFill>
                    <a:schemeClr val="bg1"/>
                  </a:solidFill>
                  <a:latin typeface="PT Serif" panose="020A0603040505020204" pitchFamily="18" charset="77"/>
                </a:rPr>
                <a:t>Key </a:t>
              </a:r>
              <a:br>
                <a:rPr lang="en-US" sz="1800" dirty="0">
                  <a:solidFill>
                    <a:schemeClr val="bg1"/>
                  </a:solidFill>
                  <a:latin typeface="PT Serif" panose="020A0603040505020204" pitchFamily="18" charset="77"/>
                </a:rPr>
              </a:br>
              <a:r>
                <a:rPr lang="en-US" sz="1800" dirty="0">
                  <a:solidFill>
                    <a:schemeClr val="bg1"/>
                  </a:solidFill>
                  <a:latin typeface="PT Serif" panose="020A0603040505020204" pitchFamily="18" charset="77"/>
                </a:rPr>
                <a:t>Elements</a:t>
              </a:r>
            </a:p>
          </p:txBody>
        </p:sp>
        <p:sp>
          <p:nvSpPr>
            <p:cNvPr id="34" name="Title 3">
              <a:extLst>
                <a:ext uri="{FF2B5EF4-FFF2-40B4-BE49-F238E27FC236}">
                  <a16:creationId xmlns:a16="http://schemas.microsoft.com/office/drawing/2014/main" id="{F95124A4-B718-8640-90F8-55100E812E8B}"/>
                </a:ext>
              </a:extLst>
            </p:cNvPr>
            <p:cNvSpPr txBox="1">
              <a:spLocks/>
            </p:cNvSpPr>
            <p:nvPr/>
          </p:nvSpPr>
          <p:spPr>
            <a:xfrm>
              <a:off x="4101353" y="4450977"/>
              <a:ext cx="3765176" cy="1882588"/>
            </a:xfrm>
            <a:prstGeom prst="rect">
              <a:avLst/>
            </a:prstGeom>
          </p:spPr>
          <p:txBody>
            <a:bodyPr anchor="ct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gn="ctr">
                <a:lnSpc>
                  <a:spcPct val="110000"/>
                </a:lnSpc>
              </a:pPr>
              <a:r>
                <a:rPr lang="en-US" sz="1800" dirty="0">
                  <a:solidFill>
                    <a:schemeClr val="bg1"/>
                  </a:solidFill>
                  <a:latin typeface="PT Serif" panose="020A0603040505020204" pitchFamily="18" charset="77"/>
                </a:rPr>
                <a:t>Pre-Return </a:t>
              </a:r>
              <a:br>
                <a:rPr lang="en-US" sz="1800" dirty="0">
                  <a:solidFill>
                    <a:schemeClr val="bg1"/>
                  </a:solidFill>
                  <a:latin typeface="PT Serif" panose="020A0603040505020204" pitchFamily="18" charset="77"/>
                </a:rPr>
              </a:br>
              <a:r>
                <a:rPr lang="en-US" sz="1800" dirty="0">
                  <a:solidFill>
                    <a:schemeClr val="bg1"/>
                  </a:solidFill>
                  <a:latin typeface="PT Serif" panose="020A0603040505020204" pitchFamily="18" charset="77"/>
                </a:rPr>
                <a:t>to Work Goals</a:t>
              </a:r>
            </a:p>
          </p:txBody>
        </p:sp>
        <p:sp>
          <p:nvSpPr>
            <p:cNvPr id="35" name="Title 3">
              <a:extLst>
                <a:ext uri="{FF2B5EF4-FFF2-40B4-BE49-F238E27FC236}">
                  <a16:creationId xmlns:a16="http://schemas.microsoft.com/office/drawing/2014/main" id="{851A7FAA-4356-6D47-BE9B-10957D6831DF}"/>
                </a:ext>
              </a:extLst>
            </p:cNvPr>
            <p:cNvSpPr txBox="1">
              <a:spLocks/>
            </p:cNvSpPr>
            <p:nvPr/>
          </p:nvSpPr>
          <p:spPr>
            <a:xfrm>
              <a:off x="3142129" y="1667435"/>
              <a:ext cx="1954306" cy="3792071"/>
            </a:xfrm>
            <a:prstGeom prst="rect">
              <a:avLst/>
            </a:prstGeom>
          </p:spPr>
          <p:txBody>
            <a:bodyPr anchor="ct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gn="ctr">
                <a:lnSpc>
                  <a:spcPct val="110000"/>
                </a:lnSpc>
              </a:pPr>
              <a:r>
                <a:rPr lang="en-US" sz="1800" dirty="0">
                  <a:solidFill>
                    <a:schemeClr val="bg1"/>
                  </a:solidFill>
                  <a:latin typeface="PT Serif" panose="020A0603040505020204" pitchFamily="18" charset="77"/>
                </a:rPr>
                <a:t>Framework</a:t>
              </a:r>
            </a:p>
          </p:txBody>
        </p:sp>
        <p:sp>
          <p:nvSpPr>
            <p:cNvPr id="36" name="Title 3">
              <a:extLst>
                <a:ext uri="{FF2B5EF4-FFF2-40B4-BE49-F238E27FC236}">
                  <a16:creationId xmlns:a16="http://schemas.microsoft.com/office/drawing/2014/main" id="{48A24BFE-D1E3-2945-80D7-19D5514377FC}"/>
                </a:ext>
              </a:extLst>
            </p:cNvPr>
            <p:cNvSpPr txBox="1">
              <a:spLocks/>
            </p:cNvSpPr>
            <p:nvPr/>
          </p:nvSpPr>
          <p:spPr>
            <a:xfrm>
              <a:off x="6804212" y="1694329"/>
              <a:ext cx="1896035" cy="3778623"/>
            </a:xfrm>
            <a:prstGeom prst="rect">
              <a:avLst/>
            </a:prstGeom>
          </p:spPr>
          <p:txBody>
            <a:bodyPr anchor="ct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gn="ctr">
                <a:lnSpc>
                  <a:spcPct val="110000"/>
                </a:lnSpc>
              </a:pPr>
              <a:r>
                <a:rPr lang="en-US" sz="1800" dirty="0">
                  <a:solidFill>
                    <a:schemeClr val="bg1"/>
                  </a:solidFill>
                  <a:latin typeface="PT Serif" panose="020A0603040505020204" pitchFamily="18" charset="77"/>
                </a:rPr>
                <a:t>Other </a:t>
              </a:r>
              <a:br>
                <a:rPr lang="en-US" sz="1800" dirty="0">
                  <a:solidFill>
                    <a:schemeClr val="bg1"/>
                  </a:solidFill>
                  <a:latin typeface="PT Serif" panose="020A0603040505020204" pitchFamily="18" charset="77"/>
                </a:rPr>
              </a:br>
              <a:r>
                <a:rPr lang="en-US" sz="1800" dirty="0">
                  <a:solidFill>
                    <a:schemeClr val="bg1"/>
                  </a:solidFill>
                  <a:latin typeface="PT Serif" panose="020A0603040505020204" pitchFamily="18" charset="77"/>
                </a:rPr>
                <a:t>Considerations</a:t>
              </a:r>
            </a:p>
          </p:txBody>
        </p:sp>
        <p:sp>
          <p:nvSpPr>
            <p:cNvPr id="37" name="Oval 36">
              <a:extLst>
                <a:ext uri="{FF2B5EF4-FFF2-40B4-BE49-F238E27FC236}">
                  <a16:creationId xmlns:a16="http://schemas.microsoft.com/office/drawing/2014/main" id="{0A699CED-F9EA-3D4B-BD5F-C5F366BC76AF}"/>
                </a:ext>
              </a:extLst>
            </p:cNvPr>
            <p:cNvSpPr/>
            <p:nvPr/>
          </p:nvSpPr>
          <p:spPr>
            <a:xfrm>
              <a:off x="3052482" y="658906"/>
              <a:ext cx="5849471" cy="5849471"/>
            </a:xfrm>
            <a:prstGeom prst="ellipse">
              <a:avLst/>
            </a:prstGeom>
            <a:noFill/>
            <a:ln w="28575">
              <a:solidFill>
                <a:srgbClr val="3C57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061962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Graphic 25">
            <a:extLst>
              <a:ext uri="{FF2B5EF4-FFF2-40B4-BE49-F238E27FC236}">
                <a16:creationId xmlns:a16="http://schemas.microsoft.com/office/drawing/2014/main" id="{AEFE28F0-F0F0-3E41-8436-889343C413E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87504" y="1684571"/>
            <a:ext cx="1874248" cy="3797179"/>
          </a:xfrm>
          <a:prstGeom prst="rect">
            <a:avLst/>
          </a:prstGeom>
        </p:spPr>
      </p:pic>
      <p:sp>
        <p:nvSpPr>
          <p:cNvPr id="5" name="Oval 4">
            <a:extLst>
              <a:ext uri="{FF2B5EF4-FFF2-40B4-BE49-F238E27FC236}">
                <a16:creationId xmlns:a16="http://schemas.microsoft.com/office/drawing/2014/main" id="{E3DAE79A-A411-9647-ADA8-A9417DD9D4F3}"/>
              </a:ext>
            </a:extLst>
          </p:cNvPr>
          <p:cNvSpPr/>
          <p:nvPr/>
        </p:nvSpPr>
        <p:spPr>
          <a:xfrm>
            <a:off x="877968" y="2242073"/>
            <a:ext cx="3113590" cy="31135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90000"/>
              </a:lnSpc>
              <a:spcAft>
                <a:spcPts val="800"/>
              </a:spcAft>
            </a:pPr>
            <a:endParaRPr lang="en-US" dirty="0">
              <a:solidFill>
                <a:srgbClr val="1C37AE"/>
              </a:solidFill>
              <a:latin typeface="PT Serif" panose="020A0603040505020204" pitchFamily="18" charset="77"/>
              <a:cs typeface="Times New Roman" panose="02020603050405020304" pitchFamily="18" charset="0"/>
            </a:endParaRPr>
          </a:p>
        </p:txBody>
      </p:sp>
      <p:sp>
        <p:nvSpPr>
          <p:cNvPr id="6" name="Title 3">
            <a:extLst>
              <a:ext uri="{FF2B5EF4-FFF2-40B4-BE49-F238E27FC236}">
                <a16:creationId xmlns:a16="http://schemas.microsoft.com/office/drawing/2014/main" id="{13E8D0F8-DBAE-CE4A-AAA7-2C24D87537FE}"/>
              </a:ext>
            </a:extLst>
          </p:cNvPr>
          <p:cNvSpPr txBox="1">
            <a:spLocks/>
          </p:cNvSpPr>
          <p:nvPr/>
        </p:nvSpPr>
        <p:spPr>
          <a:xfrm>
            <a:off x="522942" y="381999"/>
            <a:ext cx="10364452" cy="955733"/>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000" dirty="0">
                <a:solidFill>
                  <a:srgbClr val="3C5771"/>
                </a:solidFill>
                <a:latin typeface="Oswald" pitchFamily="2" charset="77"/>
              </a:rPr>
              <a:t>Re-Opening Safely</a:t>
            </a:r>
          </a:p>
        </p:txBody>
      </p:sp>
      <p:sp>
        <p:nvSpPr>
          <p:cNvPr id="10" name="Rectangle 9">
            <a:extLst>
              <a:ext uri="{FF2B5EF4-FFF2-40B4-BE49-F238E27FC236}">
                <a16:creationId xmlns:a16="http://schemas.microsoft.com/office/drawing/2014/main" id="{EAA727CE-053A-BA47-98BD-B8E627E1AF16}"/>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PT Serif" panose="020A0603040505020204" pitchFamily="18" charset="77"/>
              </a:rPr>
              <a:t>RE-OPENING SAFELY: EXECUTIVE PRESENTATION</a:t>
            </a:r>
            <a:r>
              <a:rPr lang="en-CA" sz="1050" dirty="0">
                <a:solidFill>
                  <a:prstClr val="black"/>
                </a:solidFill>
                <a:latin typeface="PT Serif" panose="020A0603040505020204" pitchFamily="18" charset="77"/>
              </a:rPr>
              <a:t>   </a:t>
            </a:r>
            <a:r>
              <a:rPr lang="en-CA" sz="1050" dirty="0">
                <a:solidFill>
                  <a:srgbClr val="1C37AE"/>
                </a:solidFill>
                <a:latin typeface="PT Serif" panose="020A0603040505020204" pitchFamily="18" charset="77"/>
              </a:rPr>
              <a:t>|</a:t>
            </a:r>
            <a:r>
              <a:rPr lang="en-CA" sz="1050" dirty="0">
                <a:solidFill>
                  <a:srgbClr val="71A2CC"/>
                </a:solidFill>
                <a:latin typeface="PT Serif" panose="020A0603040505020204" pitchFamily="18" charset="77"/>
              </a:rPr>
              <a:t> </a:t>
            </a:r>
            <a:r>
              <a:rPr lang="en-CA" sz="1050" dirty="0">
                <a:solidFill>
                  <a:prstClr val="black"/>
                </a:solidFill>
                <a:latin typeface="PT Serif" panose="020A0603040505020204" pitchFamily="18" charset="77"/>
              </a:rPr>
              <a:t>  </a:t>
            </a:r>
            <a:fld id="{D1DAF3AA-04D9-F44C-BB4D-BA93A1B71072}" type="slidenum">
              <a:rPr lang="en-CA" sz="1050" dirty="0">
                <a:solidFill>
                  <a:prstClr val="black"/>
                </a:solidFill>
                <a:latin typeface="PT Serif" panose="020A0603040505020204" pitchFamily="18" charset="77"/>
              </a:rPr>
              <a:pPr algn="r"/>
              <a:t>7</a:t>
            </a:fld>
            <a:r>
              <a:rPr lang="en-CA" sz="1050" dirty="0">
                <a:solidFill>
                  <a:prstClr val="black"/>
                </a:solidFill>
                <a:latin typeface="PT Serif" panose="020A0603040505020204" pitchFamily="18" charset="77"/>
              </a:rPr>
              <a:t>  </a:t>
            </a:r>
            <a:endParaRPr lang="en-US" sz="1050" dirty="0">
              <a:latin typeface="PT Serif" panose="020A0603040505020204" pitchFamily="18" charset="77"/>
            </a:endParaRPr>
          </a:p>
        </p:txBody>
      </p:sp>
      <p:sp>
        <p:nvSpPr>
          <p:cNvPr id="22" name="Title 3">
            <a:extLst>
              <a:ext uri="{FF2B5EF4-FFF2-40B4-BE49-F238E27FC236}">
                <a16:creationId xmlns:a16="http://schemas.microsoft.com/office/drawing/2014/main" id="{29A7C208-8029-3049-B2D8-9D327680782B}"/>
              </a:ext>
            </a:extLst>
          </p:cNvPr>
          <p:cNvSpPr txBox="1">
            <a:spLocks/>
          </p:cNvSpPr>
          <p:nvPr/>
        </p:nvSpPr>
        <p:spPr>
          <a:xfrm>
            <a:off x="612775" y="869270"/>
            <a:ext cx="10935757" cy="276949"/>
          </a:xfrm>
          <a:prstGeom prst="rect">
            <a:avLst/>
          </a:prstGeom>
        </p:spPr>
        <p:txBody>
          <a:bodyPr lIns="0" tIns="0" rIns="0" bIns="0">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1600" dirty="0">
                <a:latin typeface="PT Serif" panose="020A0603040505020204" pitchFamily="18" charset="77"/>
              </a:rPr>
              <a:t> </a:t>
            </a:r>
          </a:p>
        </p:txBody>
      </p:sp>
      <p:pic>
        <p:nvPicPr>
          <p:cNvPr id="11" name="Picture 10">
            <a:extLst>
              <a:ext uri="{FF2B5EF4-FFF2-40B4-BE49-F238E27FC236}">
                <a16:creationId xmlns:a16="http://schemas.microsoft.com/office/drawing/2014/main" id="{282E994E-8332-444B-85A0-66CE132DBCF7}"/>
              </a:ext>
            </a:extLst>
          </p:cNvPr>
          <p:cNvPicPr>
            <a:picLocks noChangeAspect="1"/>
          </p:cNvPicPr>
          <p:nvPr/>
        </p:nvPicPr>
        <p:blipFill>
          <a:blip r:embed="rId4"/>
          <a:stretch>
            <a:fillRect/>
          </a:stretch>
        </p:blipFill>
        <p:spPr>
          <a:xfrm>
            <a:off x="11277576" y="172695"/>
            <a:ext cx="914424" cy="815184"/>
          </a:xfrm>
          <a:prstGeom prst="rect">
            <a:avLst/>
          </a:prstGeom>
        </p:spPr>
      </p:pic>
      <p:sp>
        <p:nvSpPr>
          <p:cNvPr id="8" name="Title 3">
            <a:extLst>
              <a:ext uri="{FF2B5EF4-FFF2-40B4-BE49-F238E27FC236}">
                <a16:creationId xmlns:a16="http://schemas.microsoft.com/office/drawing/2014/main" id="{23F20147-1E19-C04C-9CFC-1ACFE9BC2241}"/>
              </a:ext>
            </a:extLst>
          </p:cNvPr>
          <p:cNvSpPr txBox="1">
            <a:spLocks/>
          </p:cNvSpPr>
          <p:nvPr/>
        </p:nvSpPr>
        <p:spPr>
          <a:xfrm>
            <a:off x="-10543988" y="556812"/>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800" dirty="0">
                <a:solidFill>
                  <a:srgbClr val="1C37AE"/>
                </a:solidFill>
                <a:latin typeface="Oswald" pitchFamily="2" charset="77"/>
              </a:rPr>
              <a:t>Re-Opening Safely</a:t>
            </a:r>
          </a:p>
        </p:txBody>
      </p:sp>
      <p:pic>
        <p:nvPicPr>
          <p:cNvPr id="19" name="Graphic 18">
            <a:extLst>
              <a:ext uri="{FF2B5EF4-FFF2-40B4-BE49-F238E27FC236}">
                <a16:creationId xmlns:a16="http://schemas.microsoft.com/office/drawing/2014/main" id="{E857F25E-0D99-BE41-9506-C46D29285DD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38255" y="824356"/>
            <a:ext cx="3797179" cy="1874248"/>
          </a:xfrm>
          <a:prstGeom prst="rect">
            <a:avLst/>
          </a:prstGeom>
        </p:spPr>
      </p:pic>
      <p:pic>
        <p:nvPicPr>
          <p:cNvPr id="23" name="Graphic 22">
            <a:extLst>
              <a:ext uri="{FF2B5EF4-FFF2-40B4-BE49-F238E27FC236}">
                <a16:creationId xmlns:a16="http://schemas.microsoft.com/office/drawing/2014/main" id="{E726DA4F-7580-E345-978D-1AF1F96E935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54565" y="4467717"/>
            <a:ext cx="3797179" cy="1874248"/>
          </a:xfrm>
          <a:prstGeom prst="rect">
            <a:avLst/>
          </a:prstGeom>
        </p:spPr>
      </p:pic>
      <p:pic>
        <p:nvPicPr>
          <p:cNvPr id="24" name="Graphic 23">
            <a:extLst>
              <a:ext uri="{FF2B5EF4-FFF2-40B4-BE49-F238E27FC236}">
                <a16:creationId xmlns:a16="http://schemas.microsoft.com/office/drawing/2014/main" id="{B915254D-B0A7-ED4C-B722-9D4A2600AF9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59812" y="1683932"/>
            <a:ext cx="1874248" cy="3797179"/>
          </a:xfrm>
          <a:prstGeom prst="rect">
            <a:avLst/>
          </a:prstGeom>
        </p:spPr>
      </p:pic>
      <p:graphicFrame>
        <p:nvGraphicFramePr>
          <p:cNvPr id="20" name="Table 19">
            <a:extLst>
              <a:ext uri="{FF2B5EF4-FFF2-40B4-BE49-F238E27FC236}">
                <a16:creationId xmlns:a16="http://schemas.microsoft.com/office/drawing/2014/main" id="{4EC528E1-69D4-DE4E-B3E3-497209E94BA9}"/>
              </a:ext>
            </a:extLst>
          </p:cNvPr>
          <p:cNvGraphicFramePr>
            <a:graphicFrameLocks noGrp="1"/>
          </p:cNvGraphicFramePr>
          <p:nvPr>
            <p:extLst>
              <p:ext uri="{D42A27DB-BD31-4B8C-83A1-F6EECF244321}">
                <p14:modId xmlns:p14="http://schemas.microsoft.com/office/powerpoint/2010/main" val="1516822599"/>
              </p:ext>
            </p:extLst>
          </p:nvPr>
        </p:nvGraphicFramePr>
        <p:xfrm>
          <a:off x="574158" y="1254955"/>
          <a:ext cx="3033108" cy="4733223"/>
        </p:xfrm>
        <a:graphic>
          <a:graphicData uri="http://schemas.openxmlformats.org/drawingml/2006/table">
            <a:tbl>
              <a:tblPr firstRow="1" bandRow="1">
                <a:tableStyleId>{5C22544A-7EE6-4342-B048-85BDC9FD1C3A}</a:tableStyleId>
              </a:tblPr>
              <a:tblGrid>
                <a:gridCol w="3033108">
                  <a:extLst>
                    <a:ext uri="{9D8B030D-6E8A-4147-A177-3AD203B41FA5}">
                      <a16:colId xmlns:a16="http://schemas.microsoft.com/office/drawing/2014/main" val="684819506"/>
                    </a:ext>
                  </a:extLst>
                </a:gridCol>
              </a:tblGrid>
              <a:tr h="955489">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US" sz="1400" b="1" i="0" u="none" strike="noStrike" kern="1200" cap="none" spc="0" normalizeH="0" baseline="0" noProof="0" dirty="0">
                          <a:ln>
                            <a:noFill/>
                          </a:ln>
                          <a:solidFill>
                            <a:prstClr val="white"/>
                          </a:solidFill>
                          <a:effectLst/>
                          <a:uLnTx/>
                          <a:uFillTx/>
                          <a:latin typeface="Libre Franklin" pitchFamily="2" charset="77"/>
                          <a:ea typeface="+mn-ea"/>
                          <a:cs typeface="+mn-cs"/>
                        </a:rPr>
                        <a:t>Pre-Return to Work Goals </a:t>
                      </a:r>
                    </a:p>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US" sz="1400" b="1" i="0" u="none" strike="noStrike" kern="1200" cap="none" spc="0" normalizeH="0" baseline="0" noProof="0" dirty="0">
                          <a:ln>
                            <a:noFill/>
                          </a:ln>
                          <a:solidFill>
                            <a:prstClr val="white"/>
                          </a:solidFill>
                          <a:effectLst/>
                          <a:uLnTx/>
                          <a:uFillTx/>
                          <a:latin typeface="Libre Franklin" pitchFamily="2" charset="77"/>
                          <a:ea typeface="+mn-ea"/>
                          <a:cs typeface="+mn-cs"/>
                        </a:rPr>
                        <a:t> </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C5671"/>
                    </a:solidFill>
                  </a:tcPr>
                </a:tc>
                <a:extLst>
                  <a:ext uri="{0D108BD9-81ED-4DB2-BD59-A6C34878D82A}">
                    <a16:rowId xmlns:a16="http://schemas.microsoft.com/office/drawing/2014/main" val="3899944587"/>
                  </a:ext>
                </a:extLst>
              </a:tr>
              <a:tr h="3777734">
                <a:tc>
                  <a:txBody>
                    <a:bodyPr/>
                    <a:lstStyle/>
                    <a:p>
                      <a:pPr marL="0" marR="0" lvl="0" indent="0"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None/>
                        <a:tabLst/>
                        <a:defRPr/>
                      </a:pPr>
                      <a:r>
                        <a:rPr lang="en-CA" sz="1100" dirty="0">
                          <a:solidFill>
                            <a:srgbClr val="0C233D"/>
                          </a:solidFill>
                          <a:latin typeface="LibreFranklin"/>
                        </a:rPr>
                        <a:t>The Pre-Return to Work Goals provide key decision points, important considerations and objectives to complete, prior to even opening.  See slide 17.</a:t>
                      </a:r>
                      <a:endParaRPr lang="en-CA" sz="1100" dirty="0"/>
                    </a:p>
                    <a:p>
                      <a:pPr marL="0" marR="0" lvl="0" indent="0"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None/>
                        <a:tabLst/>
                        <a:defRPr/>
                      </a:pPr>
                      <a:r>
                        <a:rPr kumimoji="0" lang="en-CA" sz="1100" b="0" i="0" u="none" strike="noStrike" kern="1200" cap="none" spc="0" normalizeH="0" baseline="0" noProof="0" dirty="0">
                          <a:ln>
                            <a:noFill/>
                          </a:ln>
                          <a:solidFill>
                            <a:srgbClr val="FF0000"/>
                          </a:solidFill>
                          <a:effectLst/>
                          <a:uLnTx/>
                          <a:uFillTx/>
                          <a:latin typeface="Libre Franklin" pitchFamily="2" charset="77"/>
                          <a:ea typeface="+mn-ea"/>
                          <a:cs typeface="Kartika" panose="02020503030404060203" pitchFamily="18" charset="0"/>
                        </a:rPr>
                        <a:t> </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62110615"/>
                  </a:ext>
                </a:extLst>
              </a:tr>
            </a:tbl>
          </a:graphicData>
        </a:graphic>
      </p:graphicFrame>
      <p:grpSp>
        <p:nvGrpSpPr>
          <p:cNvPr id="2" name="Group 1">
            <a:extLst>
              <a:ext uri="{FF2B5EF4-FFF2-40B4-BE49-F238E27FC236}">
                <a16:creationId xmlns:a16="http://schemas.microsoft.com/office/drawing/2014/main" id="{973ACE54-AADC-7E49-80E6-6C31A9915DC9}"/>
              </a:ext>
            </a:extLst>
          </p:cNvPr>
          <p:cNvGrpSpPr/>
          <p:nvPr/>
        </p:nvGrpSpPr>
        <p:grpSpPr>
          <a:xfrm>
            <a:off x="4688335" y="658906"/>
            <a:ext cx="5849471" cy="5849471"/>
            <a:chOff x="3052482" y="658906"/>
            <a:chExt cx="5849471" cy="5849471"/>
          </a:xfrm>
        </p:grpSpPr>
        <p:sp>
          <p:nvSpPr>
            <p:cNvPr id="32" name="Title 3">
              <a:extLst>
                <a:ext uri="{FF2B5EF4-FFF2-40B4-BE49-F238E27FC236}">
                  <a16:creationId xmlns:a16="http://schemas.microsoft.com/office/drawing/2014/main" id="{BA1714E3-744C-4A4F-A679-0300C15954B9}"/>
                </a:ext>
              </a:extLst>
            </p:cNvPr>
            <p:cNvSpPr txBox="1">
              <a:spLocks/>
            </p:cNvSpPr>
            <p:nvPr/>
          </p:nvSpPr>
          <p:spPr>
            <a:xfrm>
              <a:off x="3213847" y="3143129"/>
              <a:ext cx="5526741" cy="955733"/>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gn="ctr">
                <a:lnSpc>
                  <a:spcPct val="110000"/>
                </a:lnSpc>
              </a:pPr>
              <a:r>
                <a:rPr lang="en-US" sz="2800" dirty="0">
                  <a:solidFill>
                    <a:srgbClr val="3C5771"/>
                  </a:solidFill>
                  <a:latin typeface="PT Serif" panose="020A0603040505020204" pitchFamily="18" charset="77"/>
                </a:rPr>
                <a:t>The </a:t>
              </a:r>
              <a:br>
                <a:rPr lang="en-US" sz="2800" dirty="0">
                  <a:solidFill>
                    <a:srgbClr val="3C5771"/>
                  </a:solidFill>
                  <a:latin typeface="PT Serif" panose="020A0603040505020204" pitchFamily="18" charset="77"/>
                </a:rPr>
              </a:br>
              <a:r>
                <a:rPr lang="en-US" sz="2800" dirty="0">
                  <a:solidFill>
                    <a:srgbClr val="3C5771"/>
                  </a:solidFill>
                  <a:latin typeface="PT Serif" panose="020A0603040505020204" pitchFamily="18" charset="77"/>
                </a:rPr>
                <a:t>Playbook</a:t>
              </a:r>
            </a:p>
          </p:txBody>
        </p:sp>
        <p:sp>
          <p:nvSpPr>
            <p:cNvPr id="33" name="Title 3">
              <a:extLst>
                <a:ext uri="{FF2B5EF4-FFF2-40B4-BE49-F238E27FC236}">
                  <a16:creationId xmlns:a16="http://schemas.microsoft.com/office/drawing/2014/main" id="{540DAFF4-31EC-6742-BD0D-E67E347AC263}"/>
                </a:ext>
              </a:extLst>
            </p:cNvPr>
            <p:cNvSpPr txBox="1">
              <a:spLocks/>
            </p:cNvSpPr>
            <p:nvPr/>
          </p:nvSpPr>
          <p:spPr>
            <a:xfrm>
              <a:off x="4087906" y="820271"/>
              <a:ext cx="3751729" cy="1869141"/>
            </a:xfrm>
            <a:prstGeom prst="rect">
              <a:avLst/>
            </a:prstGeom>
          </p:spPr>
          <p:txBody>
            <a:bodyPr anchor="ct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gn="ctr">
                <a:lnSpc>
                  <a:spcPct val="110000"/>
                </a:lnSpc>
              </a:pPr>
              <a:r>
                <a:rPr lang="en-US" sz="1800" dirty="0">
                  <a:solidFill>
                    <a:schemeClr val="bg1"/>
                  </a:solidFill>
                  <a:latin typeface="PT Serif" panose="020A0603040505020204" pitchFamily="18" charset="77"/>
                </a:rPr>
                <a:t>Key </a:t>
              </a:r>
              <a:br>
                <a:rPr lang="en-US" sz="1800" dirty="0">
                  <a:solidFill>
                    <a:schemeClr val="bg1"/>
                  </a:solidFill>
                  <a:latin typeface="PT Serif" panose="020A0603040505020204" pitchFamily="18" charset="77"/>
                </a:rPr>
              </a:br>
              <a:r>
                <a:rPr lang="en-US" sz="1800" dirty="0">
                  <a:solidFill>
                    <a:schemeClr val="bg1"/>
                  </a:solidFill>
                  <a:latin typeface="PT Serif" panose="020A0603040505020204" pitchFamily="18" charset="77"/>
                </a:rPr>
                <a:t>Elements</a:t>
              </a:r>
            </a:p>
          </p:txBody>
        </p:sp>
        <p:sp>
          <p:nvSpPr>
            <p:cNvPr id="34" name="Title 3">
              <a:extLst>
                <a:ext uri="{FF2B5EF4-FFF2-40B4-BE49-F238E27FC236}">
                  <a16:creationId xmlns:a16="http://schemas.microsoft.com/office/drawing/2014/main" id="{F95124A4-B718-8640-90F8-55100E812E8B}"/>
                </a:ext>
              </a:extLst>
            </p:cNvPr>
            <p:cNvSpPr txBox="1">
              <a:spLocks/>
            </p:cNvSpPr>
            <p:nvPr/>
          </p:nvSpPr>
          <p:spPr>
            <a:xfrm>
              <a:off x="4101353" y="4450977"/>
              <a:ext cx="3765176" cy="1882588"/>
            </a:xfrm>
            <a:prstGeom prst="rect">
              <a:avLst/>
            </a:prstGeom>
          </p:spPr>
          <p:txBody>
            <a:bodyPr anchor="ct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gn="ctr">
                <a:lnSpc>
                  <a:spcPct val="110000"/>
                </a:lnSpc>
              </a:pPr>
              <a:r>
                <a:rPr lang="en-US" sz="1800" dirty="0">
                  <a:solidFill>
                    <a:schemeClr val="bg1"/>
                  </a:solidFill>
                  <a:latin typeface="PT Serif" panose="020A0603040505020204" pitchFamily="18" charset="77"/>
                </a:rPr>
                <a:t>Pre-Return </a:t>
              </a:r>
              <a:br>
                <a:rPr lang="en-US" sz="1800" dirty="0">
                  <a:solidFill>
                    <a:schemeClr val="bg1"/>
                  </a:solidFill>
                  <a:latin typeface="PT Serif" panose="020A0603040505020204" pitchFamily="18" charset="77"/>
                </a:rPr>
              </a:br>
              <a:r>
                <a:rPr lang="en-US" sz="1800" dirty="0">
                  <a:solidFill>
                    <a:schemeClr val="bg1"/>
                  </a:solidFill>
                  <a:latin typeface="PT Serif" panose="020A0603040505020204" pitchFamily="18" charset="77"/>
                </a:rPr>
                <a:t>to Work Goals</a:t>
              </a:r>
            </a:p>
          </p:txBody>
        </p:sp>
        <p:sp>
          <p:nvSpPr>
            <p:cNvPr id="35" name="Title 3">
              <a:extLst>
                <a:ext uri="{FF2B5EF4-FFF2-40B4-BE49-F238E27FC236}">
                  <a16:creationId xmlns:a16="http://schemas.microsoft.com/office/drawing/2014/main" id="{851A7FAA-4356-6D47-BE9B-10957D6831DF}"/>
                </a:ext>
              </a:extLst>
            </p:cNvPr>
            <p:cNvSpPr txBox="1">
              <a:spLocks/>
            </p:cNvSpPr>
            <p:nvPr/>
          </p:nvSpPr>
          <p:spPr>
            <a:xfrm>
              <a:off x="3142129" y="1667435"/>
              <a:ext cx="1954306" cy="3792071"/>
            </a:xfrm>
            <a:prstGeom prst="rect">
              <a:avLst/>
            </a:prstGeom>
          </p:spPr>
          <p:txBody>
            <a:bodyPr anchor="ct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gn="ctr">
                <a:lnSpc>
                  <a:spcPct val="110000"/>
                </a:lnSpc>
              </a:pPr>
              <a:r>
                <a:rPr lang="en-US" sz="1800" dirty="0">
                  <a:solidFill>
                    <a:schemeClr val="bg1"/>
                  </a:solidFill>
                  <a:latin typeface="PT Serif" panose="020A0603040505020204" pitchFamily="18" charset="77"/>
                </a:rPr>
                <a:t>Framework</a:t>
              </a:r>
            </a:p>
          </p:txBody>
        </p:sp>
        <p:sp>
          <p:nvSpPr>
            <p:cNvPr id="36" name="Title 3">
              <a:extLst>
                <a:ext uri="{FF2B5EF4-FFF2-40B4-BE49-F238E27FC236}">
                  <a16:creationId xmlns:a16="http://schemas.microsoft.com/office/drawing/2014/main" id="{48A24BFE-D1E3-2945-80D7-19D5514377FC}"/>
                </a:ext>
              </a:extLst>
            </p:cNvPr>
            <p:cNvSpPr txBox="1">
              <a:spLocks/>
            </p:cNvSpPr>
            <p:nvPr/>
          </p:nvSpPr>
          <p:spPr>
            <a:xfrm>
              <a:off x="6804212" y="1694329"/>
              <a:ext cx="1896035" cy="3778623"/>
            </a:xfrm>
            <a:prstGeom prst="rect">
              <a:avLst/>
            </a:prstGeom>
          </p:spPr>
          <p:txBody>
            <a:bodyPr anchor="ct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gn="ctr">
                <a:lnSpc>
                  <a:spcPct val="110000"/>
                </a:lnSpc>
              </a:pPr>
              <a:r>
                <a:rPr lang="en-US" sz="1800" dirty="0">
                  <a:solidFill>
                    <a:schemeClr val="bg1"/>
                  </a:solidFill>
                  <a:latin typeface="PT Serif" panose="020A0603040505020204" pitchFamily="18" charset="77"/>
                </a:rPr>
                <a:t>Other </a:t>
              </a:r>
              <a:br>
                <a:rPr lang="en-US" sz="1800" dirty="0">
                  <a:solidFill>
                    <a:schemeClr val="bg1"/>
                  </a:solidFill>
                  <a:latin typeface="PT Serif" panose="020A0603040505020204" pitchFamily="18" charset="77"/>
                </a:rPr>
              </a:br>
              <a:r>
                <a:rPr lang="en-US" sz="1800" dirty="0">
                  <a:solidFill>
                    <a:schemeClr val="bg1"/>
                  </a:solidFill>
                  <a:latin typeface="PT Serif" panose="020A0603040505020204" pitchFamily="18" charset="77"/>
                </a:rPr>
                <a:t>Considerations</a:t>
              </a:r>
            </a:p>
          </p:txBody>
        </p:sp>
        <p:sp>
          <p:nvSpPr>
            <p:cNvPr id="37" name="Oval 36">
              <a:extLst>
                <a:ext uri="{FF2B5EF4-FFF2-40B4-BE49-F238E27FC236}">
                  <a16:creationId xmlns:a16="http://schemas.microsoft.com/office/drawing/2014/main" id="{0A699CED-F9EA-3D4B-BD5F-C5F366BC76AF}"/>
                </a:ext>
              </a:extLst>
            </p:cNvPr>
            <p:cNvSpPr/>
            <p:nvPr/>
          </p:nvSpPr>
          <p:spPr>
            <a:xfrm>
              <a:off x="3052482" y="658906"/>
              <a:ext cx="5849471" cy="5849471"/>
            </a:xfrm>
            <a:prstGeom prst="ellipse">
              <a:avLst/>
            </a:prstGeom>
            <a:noFill/>
            <a:ln w="28575">
              <a:solidFill>
                <a:srgbClr val="3C57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852099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BA7367D9-60F3-7241-B6CD-393C75B500E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11297" y="688129"/>
            <a:ext cx="6084527" cy="6084527"/>
          </a:xfrm>
          <a:prstGeom prst="rect">
            <a:avLst/>
          </a:prstGeom>
        </p:spPr>
      </p:pic>
      <p:sp>
        <p:nvSpPr>
          <p:cNvPr id="5" name="Oval 4">
            <a:extLst>
              <a:ext uri="{FF2B5EF4-FFF2-40B4-BE49-F238E27FC236}">
                <a16:creationId xmlns:a16="http://schemas.microsoft.com/office/drawing/2014/main" id="{E3DAE79A-A411-9647-ADA8-A9417DD9D4F3}"/>
              </a:ext>
            </a:extLst>
          </p:cNvPr>
          <p:cNvSpPr/>
          <p:nvPr/>
        </p:nvSpPr>
        <p:spPr>
          <a:xfrm>
            <a:off x="877968" y="2242073"/>
            <a:ext cx="3113590" cy="31135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90000"/>
              </a:lnSpc>
              <a:spcAft>
                <a:spcPts val="800"/>
              </a:spcAft>
            </a:pPr>
            <a:endParaRPr lang="en-US" dirty="0">
              <a:solidFill>
                <a:srgbClr val="1C37AE"/>
              </a:solidFill>
              <a:latin typeface="PT Serif" panose="020A0603040505020204" pitchFamily="18" charset="77"/>
              <a:cs typeface="Times New Roman" panose="02020603050405020304" pitchFamily="18" charset="0"/>
            </a:endParaRPr>
          </a:p>
        </p:txBody>
      </p:sp>
      <p:sp>
        <p:nvSpPr>
          <p:cNvPr id="10" name="Rectangle 9">
            <a:extLst>
              <a:ext uri="{FF2B5EF4-FFF2-40B4-BE49-F238E27FC236}">
                <a16:creationId xmlns:a16="http://schemas.microsoft.com/office/drawing/2014/main" id="{EAA727CE-053A-BA47-98BD-B8E627E1AF16}"/>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PT Serif" panose="020A0603040505020204" pitchFamily="18" charset="77"/>
              </a:rPr>
              <a:t>RE-OPENING SAFELY: EXECUTIVE PRESENTATION</a:t>
            </a:r>
            <a:r>
              <a:rPr lang="en-CA" sz="1050" dirty="0">
                <a:solidFill>
                  <a:prstClr val="black"/>
                </a:solidFill>
                <a:latin typeface="PT Serif" panose="020A0603040505020204" pitchFamily="18" charset="77"/>
              </a:rPr>
              <a:t>   </a:t>
            </a:r>
            <a:r>
              <a:rPr lang="en-CA" sz="1050" dirty="0">
                <a:solidFill>
                  <a:srgbClr val="1C37AE"/>
                </a:solidFill>
                <a:latin typeface="PT Serif" panose="020A0603040505020204" pitchFamily="18" charset="77"/>
              </a:rPr>
              <a:t>|</a:t>
            </a:r>
            <a:r>
              <a:rPr lang="en-CA" sz="1050" dirty="0">
                <a:solidFill>
                  <a:srgbClr val="71A2CC"/>
                </a:solidFill>
                <a:latin typeface="PT Serif" panose="020A0603040505020204" pitchFamily="18" charset="77"/>
              </a:rPr>
              <a:t> </a:t>
            </a:r>
            <a:r>
              <a:rPr lang="en-CA" sz="1050" dirty="0">
                <a:solidFill>
                  <a:prstClr val="black"/>
                </a:solidFill>
                <a:latin typeface="PT Serif" panose="020A0603040505020204" pitchFamily="18" charset="77"/>
              </a:rPr>
              <a:t>  </a:t>
            </a:r>
            <a:fld id="{D1DAF3AA-04D9-F44C-BB4D-BA93A1B71072}" type="slidenum">
              <a:rPr lang="en-CA" sz="1050" dirty="0">
                <a:solidFill>
                  <a:prstClr val="black"/>
                </a:solidFill>
                <a:latin typeface="PT Serif" panose="020A0603040505020204" pitchFamily="18" charset="77"/>
              </a:rPr>
              <a:pPr algn="r"/>
              <a:t>8</a:t>
            </a:fld>
            <a:r>
              <a:rPr lang="en-CA" sz="1050" dirty="0">
                <a:solidFill>
                  <a:prstClr val="black"/>
                </a:solidFill>
                <a:latin typeface="PT Serif" panose="020A0603040505020204" pitchFamily="18" charset="77"/>
              </a:rPr>
              <a:t>  </a:t>
            </a:r>
            <a:endParaRPr lang="en-US" sz="1050" dirty="0">
              <a:latin typeface="PT Serif" panose="020A0603040505020204" pitchFamily="18" charset="77"/>
            </a:endParaRPr>
          </a:p>
        </p:txBody>
      </p:sp>
      <p:sp>
        <p:nvSpPr>
          <p:cNvPr id="22" name="Title 3">
            <a:extLst>
              <a:ext uri="{FF2B5EF4-FFF2-40B4-BE49-F238E27FC236}">
                <a16:creationId xmlns:a16="http://schemas.microsoft.com/office/drawing/2014/main" id="{29A7C208-8029-3049-B2D8-9D327680782B}"/>
              </a:ext>
            </a:extLst>
          </p:cNvPr>
          <p:cNvSpPr txBox="1">
            <a:spLocks/>
          </p:cNvSpPr>
          <p:nvPr/>
        </p:nvSpPr>
        <p:spPr>
          <a:xfrm>
            <a:off x="612775" y="869270"/>
            <a:ext cx="10935757" cy="276949"/>
          </a:xfrm>
          <a:prstGeom prst="rect">
            <a:avLst/>
          </a:prstGeom>
        </p:spPr>
        <p:txBody>
          <a:bodyPr lIns="0" tIns="0" rIns="0" bIns="0">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1600" dirty="0">
                <a:latin typeface="PT Serif" panose="020A0603040505020204" pitchFamily="18" charset="77"/>
              </a:rPr>
              <a:t> </a:t>
            </a:r>
          </a:p>
        </p:txBody>
      </p:sp>
      <p:pic>
        <p:nvPicPr>
          <p:cNvPr id="11" name="Picture 10">
            <a:extLst>
              <a:ext uri="{FF2B5EF4-FFF2-40B4-BE49-F238E27FC236}">
                <a16:creationId xmlns:a16="http://schemas.microsoft.com/office/drawing/2014/main" id="{282E994E-8332-444B-85A0-66CE132DBCF7}"/>
              </a:ext>
            </a:extLst>
          </p:cNvPr>
          <p:cNvPicPr>
            <a:picLocks noChangeAspect="1"/>
          </p:cNvPicPr>
          <p:nvPr/>
        </p:nvPicPr>
        <p:blipFill>
          <a:blip r:embed="rId4"/>
          <a:stretch>
            <a:fillRect/>
          </a:stretch>
        </p:blipFill>
        <p:spPr>
          <a:xfrm>
            <a:off x="11277576" y="172695"/>
            <a:ext cx="914424" cy="815184"/>
          </a:xfrm>
          <a:prstGeom prst="rect">
            <a:avLst/>
          </a:prstGeom>
        </p:spPr>
      </p:pic>
      <p:graphicFrame>
        <p:nvGraphicFramePr>
          <p:cNvPr id="8" name="Table 7">
            <a:extLst>
              <a:ext uri="{FF2B5EF4-FFF2-40B4-BE49-F238E27FC236}">
                <a16:creationId xmlns:a16="http://schemas.microsoft.com/office/drawing/2014/main" id="{794F388D-6546-2D4F-8D7D-431556BB21D9}"/>
              </a:ext>
            </a:extLst>
          </p:cNvPr>
          <p:cNvGraphicFramePr>
            <a:graphicFrameLocks noGrp="1"/>
          </p:cNvGraphicFramePr>
          <p:nvPr>
            <p:extLst>
              <p:ext uri="{D42A27DB-BD31-4B8C-83A1-F6EECF244321}">
                <p14:modId xmlns:p14="http://schemas.microsoft.com/office/powerpoint/2010/main" val="473077282"/>
              </p:ext>
            </p:extLst>
          </p:nvPr>
        </p:nvGraphicFramePr>
        <p:xfrm>
          <a:off x="605833" y="1632586"/>
          <a:ext cx="10983654" cy="3677888"/>
        </p:xfrm>
        <a:graphic>
          <a:graphicData uri="http://schemas.openxmlformats.org/drawingml/2006/table">
            <a:tbl>
              <a:tblPr firstRow="1" bandRow="1">
                <a:tableStyleId>{5C22544A-7EE6-4342-B048-85BDC9FD1C3A}</a:tableStyleId>
              </a:tblPr>
              <a:tblGrid>
                <a:gridCol w="3661218">
                  <a:extLst>
                    <a:ext uri="{9D8B030D-6E8A-4147-A177-3AD203B41FA5}">
                      <a16:colId xmlns:a16="http://schemas.microsoft.com/office/drawing/2014/main" val="684819506"/>
                    </a:ext>
                  </a:extLst>
                </a:gridCol>
                <a:gridCol w="3661218">
                  <a:extLst>
                    <a:ext uri="{9D8B030D-6E8A-4147-A177-3AD203B41FA5}">
                      <a16:colId xmlns:a16="http://schemas.microsoft.com/office/drawing/2014/main" val="879889853"/>
                    </a:ext>
                  </a:extLst>
                </a:gridCol>
                <a:gridCol w="3661218">
                  <a:extLst>
                    <a:ext uri="{9D8B030D-6E8A-4147-A177-3AD203B41FA5}">
                      <a16:colId xmlns:a16="http://schemas.microsoft.com/office/drawing/2014/main" val="2704666477"/>
                    </a:ext>
                  </a:extLst>
                </a:gridCol>
              </a:tblGrid>
              <a:tr h="458079">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US" sz="1400" b="1" i="0" u="none" strike="noStrike" kern="1200" cap="none" spc="0" normalizeH="0" baseline="0" noProof="0" dirty="0">
                          <a:ln>
                            <a:noFill/>
                          </a:ln>
                          <a:solidFill>
                            <a:prstClr val="white"/>
                          </a:solidFill>
                          <a:effectLst/>
                          <a:uLnTx/>
                          <a:uFillTx/>
                          <a:latin typeface="Libre Franklin" pitchFamily="2" charset="77"/>
                          <a:ea typeface="+mn-ea"/>
                          <a:cs typeface="+mn-cs"/>
                        </a:rPr>
                        <a:t>Governance &amp; Risk</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C5671"/>
                    </a:solid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US" sz="1400" b="1" i="0" u="none" strike="noStrike" kern="1200" cap="none" spc="0" normalizeH="0" baseline="0" noProof="0" dirty="0">
                          <a:ln>
                            <a:noFill/>
                          </a:ln>
                          <a:solidFill>
                            <a:prstClr val="white"/>
                          </a:solidFill>
                          <a:effectLst/>
                          <a:uLnTx/>
                          <a:uFillTx/>
                          <a:latin typeface="Libre Franklin" pitchFamily="2" charset="77"/>
                          <a:ea typeface="+mn-ea"/>
                          <a:cs typeface="+mn-cs"/>
                        </a:rPr>
                        <a:t>People Health &amp; Safety</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C5671"/>
                    </a:solid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US" sz="1400" b="1" i="0" u="none" strike="noStrike" kern="1200" cap="none" spc="0" normalizeH="0" baseline="0" noProof="0" dirty="0">
                          <a:ln>
                            <a:noFill/>
                          </a:ln>
                          <a:solidFill>
                            <a:prstClr val="white"/>
                          </a:solidFill>
                          <a:effectLst/>
                          <a:uLnTx/>
                          <a:uFillTx/>
                          <a:latin typeface="Libre Franklin" pitchFamily="2" charset="77"/>
                          <a:ea typeface="+mn-ea"/>
                          <a:cs typeface="+mn-cs"/>
                        </a:rPr>
                        <a:t>Workplace Preparation &amp; Management</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C5671"/>
                    </a:solidFill>
                  </a:tcPr>
                </a:tc>
                <a:extLst>
                  <a:ext uri="{0D108BD9-81ED-4DB2-BD59-A6C34878D82A}">
                    <a16:rowId xmlns:a16="http://schemas.microsoft.com/office/drawing/2014/main" val="3899944587"/>
                  </a:ext>
                </a:extLst>
              </a:tr>
              <a:tr h="512371">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i="0" dirty="0">
                          <a:solidFill>
                            <a:schemeClr val="bg1"/>
                          </a:solidFill>
                          <a:latin typeface="Libre Franklin" pitchFamily="2" charset="77"/>
                          <a:cs typeface="Kartika" panose="02020503030404060203" pitchFamily="18" charset="0"/>
                        </a:rPr>
                        <a:t>Executive, Board, Legal</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3788D"/>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chemeClr val="bg1"/>
                          </a:solidFill>
                          <a:effectLst/>
                          <a:uLnTx/>
                          <a:uFillTx/>
                          <a:latin typeface="Libre Franklin" pitchFamily="2" charset="77"/>
                          <a:ea typeface="+mn-ea"/>
                          <a:cs typeface="Kartika" panose="02020503030404060203" pitchFamily="18" charset="0"/>
                        </a:rPr>
                        <a:t>Employees, Visitors, Contractors</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3788D"/>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chemeClr val="bg1"/>
                          </a:solidFill>
                          <a:effectLst/>
                          <a:uLnTx/>
                          <a:uFillTx/>
                          <a:latin typeface="Libre Franklin" pitchFamily="2" charset="77"/>
                          <a:ea typeface="+mn-ea"/>
                          <a:cs typeface="Kartika" panose="02020503030404060203" pitchFamily="18" charset="0"/>
                        </a:rPr>
                        <a:t>Site/Unit Managers, Leaders</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3788D"/>
                    </a:solidFill>
                  </a:tcPr>
                </a:tc>
                <a:extLst>
                  <a:ext uri="{0D108BD9-81ED-4DB2-BD59-A6C34878D82A}">
                    <a16:rowId xmlns:a16="http://schemas.microsoft.com/office/drawing/2014/main" val="1597322220"/>
                  </a:ext>
                </a:extLst>
              </a:tr>
              <a:tr h="2290503">
                <a:tc>
                  <a:txBody>
                    <a:bodyPr/>
                    <a:lstStyle/>
                    <a:p>
                      <a:pPr marL="228600" marR="0" lvl="0" indent="-228600" algn="l" defTabSz="457200" rtl="0" eaLnBrk="1" fontAlgn="auto" latinLnBrk="0" hangingPunct="1">
                        <a:lnSpc>
                          <a:spcPct val="110000"/>
                        </a:lnSpc>
                        <a:spcBef>
                          <a:spcPts val="0"/>
                        </a:spcBef>
                        <a:spcAft>
                          <a:spcPts val="300"/>
                        </a:spcAft>
                        <a:buClr>
                          <a:srgbClr val="5BA6DC"/>
                        </a:buClr>
                        <a:buSzTx/>
                        <a:buFont typeface="+mj-lt"/>
                        <a:buAutoNum type="arabicPeriod"/>
                        <a:tabLst/>
                        <a:defRPr/>
                      </a:pPr>
                      <a:r>
                        <a:rPr kumimoji="0" lang="en-CA" sz="1100" b="0" i="0" u="none" strike="noStrike" kern="1200" cap="none" spc="0" normalizeH="0" baseline="0" noProof="0" dirty="0">
                          <a:ln>
                            <a:noFill/>
                          </a:ln>
                          <a:solidFill>
                            <a:srgbClr val="3C5771"/>
                          </a:solidFill>
                          <a:effectLst/>
                          <a:uLnTx/>
                          <a:uFillTx/>
                          <a:latin typeface="Libre Franklin" pitchFamily="2" charset="77"/>
                          <a:ea typeface="+mn-ea"/>
                          <a:cs typeface="Kartika" panose="02020503030404060203" pitchFamily="18" charset="0"/>
                        </a:rPr>
                        <a:t>Pandemic Response Team</a:t>
                      </a:r>
                    </a:p>
                    <a:p>
                      <a:pPr marL="228600" marR="0" lvl="0" indent="-228600" algn="l" defTabSz="457200" rtl="0" eaLnBrk="1" fontAlgn="auto" latinLnBrk="0" hangingPunct="1">
                        <a:lnSpc>
                          <a:spcPct val="110000"/>
                        </a:lnSpc>
                        <a:spcBef>
                          <a:spcPts val="0"/>
                        </a:spcBef>
                        <a:spcAft>
                          <a:spcPts val="300"/>
                        </a:spcAft>
                        <a:buClr>
                          <a:srgbClr val="5BA6DC"/>
                        </a:buClr>
                        <a:buSzTx/>
                        <a:buFont typeface="+mj-lt"/>
                        <a:buAutoNum type="arabicPeriod"/>
                        <a:tabLst/>
                        <a:defRPr/>
                      </a:pPr>
                      <a:r>
                        <a:rPr kumimoji="0" lang="en-CA" sz="1100" b="0" i="0" u="none" strike="noStrike" kern="1200" cap="none" spc="0" normalizeH="0" baseline="0" noProof="0" dirty="0">
                          <a:ln>
                            <a:noFill/>
                          </a:ln>
                          <a:solidFill>
                            <a:srgbClr val="3C5771"/>
                          </a:solidFill>
                          <a:effectLst/>
                          <a:uLnTx/>
                          <a:uFillTx/>
                          <a:latin typeface="Libre Franklin" pitchFamily="2" charset="77"/>
                          <a:ea typeface="+mn-ea"/>
                          <a:cs typeface="Kartika" panose="02020503030404060203" pitchFamily="18" charset="0"/>
                        </a:rPr>
                        <a:t>Return to work approach</a:t>
                      </a:r>
                    </a:p>
                    <a:p>
                      <a:pPr marL="228600" marR="0" lvl="0" indent="-228600" algn="l" defTabSz="457200" rtl="0" eaLnBrk="1" fontAlgn="auto" latinLnBrk="0" hangingPunct="1">
                        <a:lnSpc>
                          <a:spcPct val="110000"/>
                        </a:lnSpc>
                        <a:spcBef>
                          <a:spcPts val="0"/>
                        </a:spcBef>
                        <a:spcAft>
                          <a:spcPts val="300"/>
                        </a:spcAft>
                        <a:buClr>
                          <a:srgbClr val="71A2CC"/>
                        </a:buClr>
                        <a:buSzTx/>
                        <a:buFont typeface="+mj-lt"/>
                        <a:buAutoNum type="arabicPeriod"/>
                        <a:tabLst/>
                        <a:defRPr/>
                      </a:pPr>
                      <a:r>
                        <a:rPr kumimoji="0" lang="en-CA" sz="1100" b="0" i="0" u="none" strike="noStrike" kern="1200" cap="none" spc="0" normalizeH="0" baseline="0" noProof="0" dirty="0">
                          <a:ln>
                            <a:noFill/>
                          </a:ln>
                          <a:solidFill>
                            <a:schemeClr val="tx1"/>
                          </a:solidFill>
                          <a:effectLst/>
                          <a:uLnTx/>
                          <a:uFillTx/>
                          <a:latin typeface="Libre Franklin" pitchFamily="2" charset="77"/>
                          <a:ea typeface="+mn-ea"/>
                          <a:cs typeface="Kartika" panose="02020503030404060203" pitchFamily="18" charset="0"/>
                        </a:rPr>
                        <a:t>Government (local, national) guidelines, local health guidelines</a:t>
                      </a:r>
                    </a:p>
                    <a:p>
                      <a:pPr marL="228600" marR="0" lvl="0" indent="-228600" algn="l" defTabSz="457200" rtl="0" eaLnBrk="1" fontAlgn="auto" latinLnBrk="0" hangingPunct="1">
                        <a:lnSpc>
                          <a:spcPct val="110000"/>
                        </a:lnSpc>
                        <a:spcBef>
                          <a:spcPts val="0"/>
                        </a:spcBef>
                        <a:spcAft>
                          <a:spcPts val="300"/>
                        </a:spcAft>
                        <a:buClr>
                          <a:srgbClr val="71A2CC"/>
                        </a:buClr>
                        <a:buSzTx/>
                        <a:buFont typeface="+mj-lt"/>
                        <a:buAutoNum type="arabicPeriod"/>
                        <a:tabLst/>
                        <a:defRPr/>
                      </a:pPr>
                      <a:r>
                        <a:rPr kumimoji="0" lang="en-CA" sz="1100" b="0" i="0" u="none" strike="noStrike" kern="1200" cap="none" spc="0" normalizeH="0" baseline="0" noProof="0" dirty="0">
                          <a:ln>
                            <a:noFill/>
                          </a:ln>
                          <a:solidFill>
                            <a:schemeClr val="tx1"/>
                          </a:solidFill>
                          <a:effectLst/>
                          <a:uLnTx/>
                          <a:uFillTx/>
                          <a:latin typeface="Libre Franklin" pitchFamily="2" charset="77"/>
                          <a:ea typeface="+mn-ea"/>
                          <a:cs typeface="Kartika" panose="02020503030404060203" pitchFamily="18" charset="0"/>
                        </a:rPr>
                        <a:t>Governance requirements</a:t>
                      </a:r>
                    </a:p>
                    <a:p>
                      <a:pPr marL="228600" marR="0" lvl="0" indent="-228600" algn="l" defTabSz="457200" rtl="0" eaLnBrk="1" fontAlgn="auto" latinLnBrk="0" hangingPunct="1">
                        <a:lnSpc>
                          <a:spcPct val="110000"/>
                        </a:lnSpc>
                        <a:spcBef>
                          <a:spcPts val="0"/>
                        </a:spcBef>
                        <a:spcAft>
                          <a:spcPts val="300"/>
                        </a:spcAft>
                        <a:buClr>
                          <a:srgbClr val="71A2CC"/>
                        </a:buClr>
                        <a:buSzTx/>
                        <a:buFont typeface="+mj-lt"/>
                        <a:buAutoNum type="arabicPeriod"/>
                        <a:tabLst/>
                        <a:defRPr/>
                      </a:pPr>
                      <a:r>
                        <a:rPr kumimoji="0" lang="en-CA" sz="1100" b="0" i="0" u="none" strike="noStrike" kern="1200" cap="none" spc="0" normalizeH="0" baseline="0" noProof="0" dirty="0">
                          <a:ln>
                            <a:noFill/>
                          </a:ln>
                          <a:solidFill>
                            <a:schemeClr val="tx1"/>
                          </a:solidFill>
                          <a:effectLst/>
                          <a:uLnTx/>
                          <a:uFillTx/>
                          <a:latin typeface="Libre Franklin" pitchFamily="2" charset="77"/>
                          <a:ea typeface="+mn-ea"/>
                          <a:cs typeface="Kartika" panose="02020503030404060203" pitchFamily="18" charset="0"/>
                        </a:rPr>
                        <a:t>Insurance &amp; legal review</a:t>
                      </a:r>
                    </a:p>
                    <a:p>
                      <a:pPr marL="228600" marR="0" lvl="0" indent="-228600" algn="l" defTabSz="457200" rtl="0" eaLnBrk="1" fontAlgn="auto" latinLnBrk="0" hangingPunct="1">
                        <a:lnSpc>
                          <a:spcPct val="110000"/>
                        </a:lnSpc>
                        <a:spcBef>
                          <a:spcPts val="0"/>
                        </a:spcBef>
                        <a:spcAft>
                          <a:spcPts val="300"/>
                        </a:spcAft>
                        <a:buClr>
                          <a:srgbClr val="71A2CC"/>
                        </a:buClr>
                        <a:buSzTx/>
                        <a:buFont typeface="+mj-lt"/>
                        <a:buAutoNum type="arabicPeriod"/>
                        <a:tabLst/>
                        <a:defRPr/>
                      </a:pPr>
                      <a:r>
                        <a:rPr kumimoji="0" lang="en-CA" sz="1100" b="0" i="0" u="none" strike="noStrike" kern="1200" cap="none" spc="0" normalizeH="0" baseline="0" noProof="0" dirty="0">
                          <a:ln>
                            <a:noFill/>
                          </a:ln>
                          <a:solidFill>
                            <a:schemeClr val="tx1"/>
                          </a:solidFill>
                          <a:effectLst/>
                          <a:uLnTx/>
                          <a:uFillTx/>
                          <a:latin typeface="Libre Franklin" pitchFamily="2" charset="77"/>
                          <a:ea typeface="+mn-ea"/>
                          <a:cs typeface="Kartika" panose="02020503030404060203" pitchFamily="18" charset="0"/>
                        </a:rPr>
                        <a:t>Employment standards/employment law review</a:t>
                      </a:r>
                    </a:p>
                    <a:p>
                      <a:pPr marL="228600" marR="0" lvl="0" indent="-228600" algn="l" defTabSz="457200" rtl="0" eaLnBrk="1" fontAlgn="auto" latinLnBrk="0" hangingPunct="1">
                        <a:lnSpc>
                          <a:spcPct val="110000"/>
                        </a:lnSpc>
                        <a:spcBef>
                          <a:spcPts val="0"/>
                        </a:spcBef>
                        <a:spcAft>
                          <a:spcPts val="300"/>
                        </a:spcAft>
                        <a:buClr>
                          <a:srgbClr val="71A2CC"/>
                        </a:buClr>
                        <a:buSzTx/>
                        <a:buFont typeface="+mj-lt"/>
                        <a:buAutoNum type="arabicPeriod"/>
                        <a:tabLst/>
                        <a:defRPr/>
                      </a:pPr>
                      <a:r>
                        <a:rPr kumimoji="0" lang="en-CA" sz="1100" b="0" i="0" u="none" strike="noStrike" kern="1200" cap="none" spc="0" normalizeH="0" baseline="0" noProof="0" dirty="0">
                          <a:ln>
                            <a:noFill/>
                          </a:ln>
                          <a:solidFill>
                            <a:schemeClr val="tx1"/>
                          </a:solidFill>
                          <a:effectLst/>
                          <a:uLnTx/>
                          <a:uFillTx/>
                          <a:latin typeface="Libre Franklin" pitchFamily="2" charset="77"/>
                          <a:ea typeface="+mn-ea"/>
                          <a:cs typeface="Kartika" panose="02020503030404060203" pitchFamily="18" charset="0"/>
                        </a:rPr>
                        <a:t>Risk analysis – mitigation plan</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228600" marR="0" lvl="0" indent="-228600" algn="l" defTabSz="457200" rtl="0" eaLnBrk="1" fontAlgn="auto" latinLnBrk="0" hangingPunct="1">
                        <a:lnSpc>
                          <a:spcPct val="110000"/>
                        </a:lnSpc>
                        <a:spcBef>
                          <a:spcPts val="0"/>
                        </a:spcBef>
                        <a:spcAft>
                          <a:spcPts val="300"/>
                        </a:spcAft>
                        <a:buClr>
                          <a:srgbClr val="71A2CC"/>
                        </a:buClr>
                        <a:buSzTx/>
                        <a:buFont typeface="+mj-lt"/>
                        <a:buAutoNum type="arabicPeriod"/>
                        <a:tabLst/>
                        <a:defRPr/>
                      </a:pPr>
                      <a:r>
                        <a:rPr kumimoji="0" lang="en-CA" sz="1100" b="0" i="0" u="none" strike="noStrike" kern="1200" cap="none" spc="0" normalizeH="0" baseline="0" noProof="0" dirty="0">
                          <a:ln>
                            <a:noFill/>
                          </a:ln>
                          <a:solidFill>
                            <a:srgbClr val="3C5771"/>
                          </a:solidFill>
                          <a:effectLst/>
                          <a:uLnTx/>
                          <a:uFillTx/>
                          <a:latin typeface="Libre Franklin" pitchFamily="2" charset="77"/>
                          <a:ea typeface="+mn-ea"/>
                          <a:cs typeface="Kartika" panose="02020503030404060203" pitchFamily="18" charset="0"/>
                        </a:rPr>
                        <a:t>Employee ability &amp; readiness to return</a:t>
                      </a:r>
                    </a:p>
                    <a:p>
                      <a:pPr marL="228600" marR="0" lvl="0" indent="-228600" algn="l" defTabSz="457200" rtl="0" eaLnBrk="1" fontAlgn="auto" latinLnBrk="0" hangingPunct="1">
                        <a:lnSpc>
                          <a:spcPct val="110000"/>
                        </a:lnSpc>
                        <a:spcBef>
                          <a:spcPts val="0"/>
                        </a:spcBef>
                        <a:spcAft>
                          <a:spcPts val="300"/>
                        </a:spcAft>
                        <a:buClr>
                          <a:srgbClr val="71A2CC"/>
                        </a:buClr>
                        <a:buSzTx/>
                        <a:buFont typeface="+mj-lt"/>
                        <a:buAutoNum type="arabicPeriod"/>
                        <a:tabLst/>
                        <a:defRPr/>
                      </a:pPr>
                      <a:r>
                        <a:rPr kumimoji="0" lang="en-CA" sz="1100" b="0" i="0" u="none" strike="noStrike" kern="1200" cap="none" spc="0" normalizeH="0" baseline="0" noProof="0" dirty="0">
                          <a:ln>
                            <a:noFill/>
                          </a:ln>
                          <a:solidFill>
                            <a:schemeClr val="tx1"/>
                          </a:solidFill>
                          <a:effectLst/>
                          <a:uLnTx/>
                          <a:uFillTx/>
                          <a:latin typeface="Libre Franklin" pitchFamily="2" charset="77"/>
                          <a:ea typeface="+mn-ea"/>
                          <a:cs typeface="Kartika" panose="02020503030404060203" pitchFamily="18" charset="0"/>
                        </a:rPr>
                        <a:t>Employee remote/virtual work</a:t>
                      </a:r>
                    </a:p>
                    <a:p>
                      <a:pPr marL="228600" marR="0" lvl="0" indent="-228600" algn="l" defTabSz="457200" rtl="0" eaLnBrk="1" fontAlgn="auto" latinLnBrk="0" hangingPunct="1">
                        <a:lnSpc>
                          <a:spcPct val="110000"/>
                        </a:lnSpc>
                        <a:spcBef>
                          <a:spcPts val="0"/>
                        </a:spcBef>
                        <a:spcAft>
                          <a:spcPts val="300"/>
                        </a:spcAft>
                        <a:buClr>
                          <a:srgbClr val="71A2CC"/>
                        </a:buClr>
                        <a:buSzTx/>
                        <a:buFont typeface="+mj-lt"/>
                        <a:buAutoNum type="arabicPeriod"/>
                        <a:tabLst/>
                        <a:defRPr/>
                      </a:pPr>
                      <a:r>
                        <a:rPr kumimoji="0" lang="en-CA" sz="1100" b="0" i="0" u="none" strike="noStrike" kern="1200" cap="none" spc="0" normalizeH="0" baseline="0" noProof="0" dirty="0">
                          <a:ln>
                            <a:noFill/>
                          </a:ln>
                          <a:solidFill>
                            <a:srgbClr val="3C5771"/>
                          </a:solidFill>
                          <a:effectLst/>
                          <a:uLnTx/>
                          <a:uFillTx/>
                          <a:latin typeface="Libre Franklin" pitchFamily="2" charset="77"/>
                          <a:ea typeface="+mn-ea"/>
                          <a:cs typeface="Kartika" panose="02020503030404060203" pitchFamily="18" charset="0"/>
                        </a:rPr>
                        <a:t>Travel guidelines</a:t>
                      </a:r>
                    </a:p>
                    <a:p>
                      <a:pPr marL="228600" marR="0" lvl="0" indent="-228600" algn="l" defTabSz="457200" rtl="0" eaLnBrk="1" fontAlgn="auto" latinLnBrk="0" hangingPunct="1">
                        <a:lnSpc>
                          <a:spcPct val="110000"/>
                        </a:lnSpc>
                        <a:spcBef>
                          <a:spcPts val="0"/>
                        </a:spcBef>
                        <a:spcAft>
                          <a:spcPts val="300"/>
                        </a:spcAft>
                        <a:buClr>
                          <a:srgbClr val="71A2CC"/>
                        </a:buClr>
                        <a:buSzTx/>
                        <a:buFont typeface="+mj-lt"/>
                        <a:buAutoNum type="arabicPeriod"/>
                        <a:tabLst/>
                        <a:defRPr/>
                      </a:pPr>
                      <a:r>
                        <a:rPr kumimoji="0" lang="en-CA" sz="1100" b="0" i="0" u="none" strike="noStrike" kern="1200" cap="none" spc="0" normalizeH="0" baseline="0" noProof="0" dirty="0">
                          <a:ln>
                            <a:noFill/>
                          </a:ln>
                          <a:solidFill>
                            <a:srgbClr val="3C5771"/>
                          </a:solidFill>
                          <a:effectLst/>
                          <a:uLnTx/>
                          <a:uFillTx/>
                          <a:latin typeface="Libre Franklin" pitchFamily="2" charset="77"/>
                          <a:ea typeface="+mn-ea"/>
                          <a:cs typeface="Kartika" panose="02020503030404060203" pitchFamily="18" charset="0"/>
                        </a:rPr>
                        <a:t>PPE</a:t>
                      </a:r>
                    </a:p>
                    <a:p>
                      <a:pPr marL="228600" marR="0" lvl="0" indent="-228600" algn="l" defTabSz="457200" rtl="0" eaLnBrk="1" fontAlgn="auto" latinLnBrk="0" hangingPunct="1">
                        <a:lnSpc>
                          <a:spcPct val="110000"/>
                        </a:lnSpc>
                        <a:spcBef>
                          <a:spcPts val="0"/>
                        </a:spcBef>
                        <a:spcAft>
                          <a:spcPts val="300"/>
                        </a:spcAft>
                        <a:buClr>
                          <a:srgbClr val="71A2CC"/>
                        </a:buClr>
                        <a:buSzTx/>
                        <a:buFont typeface="+mj-lt"/>
                        <a:buAutoNum type="arabicPeriod"/>
                        <a:tabLst/>
                        <a:defRPr/>
                      </a:pPr>
                      <a:r>
                        <a:rPr kumimoji="0" lang="en-CA" sz="1100" b="0" i="0" u="none" strike="noStrike" kern="1200" cap="none" spc="0" normalizeH="0" baseline="0" noProof="0" dirty="0">
                          <a:ln>
                            <a:noFill/>
                          </a:ln>
                          <a:solidFill>
                            <a:srgbClr val="3C5771"/>
                          </a:solidFill>
                          <a:effectLst/>
                          <a:uLnTx/>
                          <a:uFillTx/>
                          <a:latin typeface="Libre Franklin" pitchFamily="2" charset="77"/>
                          <a:ea typeface="+mn-ea"/>
                          <a:cs typeface="Kartika" panose="02020503030404060203" pitchFamily="18" charset="0"/>
                        </a:rPr>
                        <a:t>Employee training, certification</a:t>
                      </a:r>
                    </a:p>
                    <a:p>
                      <a:pPr marL="228600" marR="0" lvl="0" indent="-228600" algn="l" defTabSz="457200" rtl="0" eaLnBrk="1" fontAlgn="auto" latinLnBrk="0" hangingPunct="1">
                        <a:lnSpc>
                          <a:spcPct val="110000"/>
                        </a:lnSpc>
                        <a:spcBef>
                          <a:spcPts val="0"/>
                        </a:spcBef>
                        <a:spcAft>
                          <a:spcPts val="300"/>
                        </a:spcAft>
                        <a:buClr>
                          <a:srgbClr val="71A2CC"/>
                        </a:buClr>
                        <a:buSzTx/>
                        <a:buFont typeface="+mj-lt"/>
                        <a:buAutoNum type="arabicPeriod"/>
                        <a:tabLst/>
                        <a:defRPr/>
                      </a:pPr>
                      <a:r>
                        <a:rPr kumimoji="0" lang="en-CA" sz="1100" b="0" i="0" u="none" strike="noStrike" kern="1200" cap="none" spc="0" normalizeH="0" baseline="0" noProof="0" dirty="0">
                          <a:ln>
                            <a:noFill/>
                          </a:ln>
                          <a:solidFill>
                            <a:srgbClr val="3C5771"/>
                          </a:solidFill>
                          <a:effectLst/>
                          <a:uLnTx/>
                          <a:uFillTx/>
                          <a:latin typeface="Libre Franklin" pitchFamily="2" charset="77"/>
                          <a:ea typeface="+mn-ea"/>
                          <a:cs typeface="Kartika" panose="02020503030404060203" pitchFamily="18" charset="0"/>
                        </a:rPr>
                        <a:t>Employee health &amp; wellness</a:t>
                      </a:r>
                    </a:p>
                    <a:p>
                      <a:pPr marL="228600" marR="0" lvl="0" indent="-228600" algn="l" defTabSz="457200" rtl="0" eaLnBrk="1" fontAlgn="auto" latinLnBrk="0" hangingPunct="1">
                        <a:lnSpc>
                          <a:spcPct val="110000"/>
                        </a:lnSpc>
                        <a:spcBef>
                          <a:spcPts val="0"/>
                        </a:spcBef>
                        <a:spcAft>
                          <a:spcPts val="300"/>
                        </a:spcAft>
                        <a:buClr>
                          <a:srgbClr val="71A2CC"/>
                        </a:buClr>
                        <a:buSzTx/>
                        <a:buFont typeface="+mj-lt"/>
                        <a:buAutoNum type="arabicPeriod"/>
                        <a:tabLst/>
                        <a:defRPr/>
                      </a:pPr>
                      <a:r>
                        <a:rPr kumimoji="0" lang="en-CA" sz="1100" b="0" i="0" u="none" strike="noStrike" kern="1200" cap="none" spc="0" normalizeH="0" baseline="0" noProof="0" dirty="0">
                          <a:ln>
                            <a:noFill/>
                          </a:ln>
                          <a:solidFill>
                            <a:srgbClr val="3C5771"/>
                          </a:solidFill>
                          <a:effectLst/>
                          <a:uLnTx/>
                          <a:uFillTx/>
                          <a:latin typeface="Libre Franklin" pitchFamily="2" charset="77"/>
                          <a:ea typeface="+mn-ea"/>
                          <a:cs typeface="Kartika" panose="02020503030404060203" pitchFamily="18" charset="0"/>
                        </a:rPr>
                        <a:t>Physical Distancing guidelines</a:t>
                      </a:r>
                    </a:p>
                    <a:p>
                      <a:pPr marL="228600" marR="0" lvl="0" indent="-228600" algn="l" defTabSz="457200" rtl="0" eaLnBrk="1" fontAlgn="auto" latinLnBrk="0" hangingPunct="1">
                        <a:lnSpc>
                          <a:spcPct val="110000"/>
                        </a:lnSpc>
                        <a:spcBef>
                          <a:spcPts val="0"/>
                        </a:spcBef>
                        <a:spcAft>
                          <a:spcPts val="300"/>
                        </a:spcAft>
                        <a:buClr>
                          <a:srgbClr val="71A2CC"/>
                        </a:buClr>
                        <a:buSzTx/>
                        <a:buFont typeface="+mj-lt"/>
                        <a:buAutoNum type="arabicPeriod"/>
                        <a:tabLst/>
                        <a:defRPr/>
                      </a:pPr>
                      <a:r>
                        <a:rPr kumimoji="0" lang="en-CA" sz="1100" b="0" i="0" u="none" strike="noStrike" kern="1200" cap="none" spc="0" normalizeH="0" baseline="0" noProof="0" dirty="0">
                          <a:ln>
                            <a:noFill/>
                          </a:ln>
                          <a:solidFill>
                            <a:srgbClr val="3C5771"/>
                          </a:solidFill>
                          <a:effectLst/>
                          <a:uLnTx/>
                          <a:uFillTx/>
                          <a:latin typeface="Libre Franklin" pitchFamily="2" charset="77"/>
                          <a:ea typeface="+mn-ea"/>
                          <a:cs typeface="Kartika" panose="02020503030404060203" pitchFamily="18" charset="0"/>
                        </a:rPr>
                        <a:t>On-Site protocols </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228600" marR="0" lvl="0" indent="-228600" algn="l" defTabSz="457200" rtl="0" eaLnBrk="1" fontAlgn="auto" latinLnBrk="0" hangingPunct="1">
                        <a:lnSpc>
                          <a:spcPct val="110000"/>
                        </a:lnSpc>
                        <a:spcBef>
                          <a:spcPts val="0"/>
                        </a:spcBef>
                        <a:spcAft>
                          <a:spcPts val="300"/>
                        </a:spcAft>
                        <a:buClr>
                          <a:srgbClr val="71A2CC"/>
                        </a:buClr>
                        <a:buSzTx/>
                        <a:buFont typeface="+mj-lt"/>
                        <a:buAutoNum type="arabicPeriod"/>
                        <a:tabLst/>
                        <a:defRPr/>
                      </a:pPr>
                      <a:r>
                        <a:rPr kumimoji="0" lang="en-CA" sz="1100" b="0" i="0" u="none" strike="noStrike" kern="1200" cap="none" spc="0" normalizeH="0" baseline="0" noProof="0" dirty="0">
                          <a:ln>
                            <a:noFill/>
                          </a:ln>
                          <a:solidFill>
                            <a:srgbClr val="3C5771"/>
                          </a:solidFill>
                          <a:effectLst/>
                          <a:uLnTx/>
                          <a:uFillTx/>
                          <a:latin typeface="Libre Franklin" pitchFamily="2" charset="77"/>
                          <a:ea typeface="+mn-ea"/>
                          <a:cs typeface="Kartika" panose="02020503030404060203" pitchFamily="18" charset="0"/>
                        </a:rPr>
                        <a:t>Workplace design</a:t>
                      </a:r>
                    </a:p>
                    <a:p>
                      <a:pPr marL="228600" marR="0" lvl="0" indent="-228600" algn="l" defTabSz="457200" rtl="0" eaLnBrk="1" fontAlgn="auto" latinLnBrk="0" hangingPunct="1">
                        <a:lnSpc>
                          <a:spcPct val="110000"/>
                        </a:lnSpc>
                        <a:spcBef>
                          <a:spcPts val="0"/>
                        </a:spcBef>
                        <a:spcAft>
                          <a:spcPts val="300"/>
                        </a:spcAft>
                        <a:buClr>
                          <a:srgbClr val="71A2CC"/>
                        </a:buClr>
                        <a:buSzTx/>
                        <a:buFont typeface="+mj-lt"/>
                        <a:buAutoNum type="arabicPeriod"/>
                        <a:tabLst/>
                        <a:defRPr/>
                      </a:pPr>
                      <a:r>
                        <a:rPr kumimoji="0" lang="en-CA" sz="1100" b="0" i="0" u="none" strike="noStrike" kern="1200" cap="none" spc="0" normalizeH="0" baseline="0" noProof="0" dirty="0">
                          <a:ln>
                            <a:noFill/>
                          </a:ln>
                          <a:solidFill>
                            <a:schemeClr val="tx1"/>
                          </a:solidFill>
                          <a:effectLst/>
                          <a:uLnTx/>
                          <a:uFillTx/>
                          <a:latin typeface="Libre Franklin" pitchFamily="2" charset="77"/>
                          <a:ea typeface="+mn-ea"/>
                          <a:cs typeface="Kartika" panose="02020503030404060203" pitchFamily="18" charset="0"/>
                        </a:rPr>
                        <a:t>In-house &amp; remote/virtual technology readiness</a:t>
                      </a:r>
                    </a:p>
                    <a:p>
                      <a:pPr marL="228600" marR="0" lvl="0" indent="-228600" algn="l" defTabSz="457200" rtl="0" eaLnBrk="1" fontAlgn="auto" latinLnBrk="0" hangingPunct="1">
                        <a:lnSpc>
                          <a:spcPct val="110000"/>
                        </a:lnSpc>
                        <a:spcBef>
                          <a:spcPts val="0"/>
                        </a:spcBef>
                        <a:spcAft>
                          <a:spcPts val="300"/>
                        </a:spcAft>
                        <a:buClr>
                          <a:srgbClr val="71A2CC"/>
                        </a:buClr>
                        <a:buSzTx/>
                        <a:buFont typeface="+mj-lt"/>
                        <a:buAutoNum type="arabicPeriod"/>
                        <a:tabLst/>
                        <a:defRPr/>
                      </a:pPr>
                      <a:r>
                        <a:rPr kumimoji="0" lang="en-CA" sz="1100" b="0" i="0" u="none" strike="noStrike" kern="1200" cap="none" spc="0" normalizeH="0" baseline="0" noProof="0" dirty="0">
                          <a:ln>
                            <a:noFill/>
                          </a:ln>
                          <a:solidFill>
                            <a:srgbClr val="3C5771"/>
                          </a:solidFill>
                          <a:effectLst/>
                          <a:uLnTx/>
                          <a:uFillTx/>
                          <a:latin typeface="Libre Franklin" pitchFamily="2" charset="77"/>
                          <a:ea typeface="+mn-ea"/>
                          <a:cs typeface="Kartika" panose="02020503030404060203" pitchFamily="18" charset="0"/>
                        </a:rPr>
                        <a:t>Cleaning, disinfecting &amp; sanitization protocols</a:t>
                      </a:r>
                    </a:p>
                    <a:p>
                      <a:pPr marL="228600" marR="0" lvl="0" indent="-228600" algn="l" defTabSz="457200" rtl="0" eaLnBrk="1" fontAlgn="auto" latinLnBrk="0" hangingPunct="1">
                        <a:lnSpc>
                          <a:spcPct val="110000"/>
                        </a:lnSpc>
                        <a:spcBef>
                          <a:spcPts val="0"/>
                        </a:spcBef>
                        <a:spcAft>
                          <a:spcPts val="300"/>
                        </a:spcAft>
                        <a:buClr>
                          <a:srgbClr val="71A2CC"/>
                        </a:buClr>
                        <a:buSzTx/>
                        <a:buFont typeface="+mj-lt"/>
                        <a:buAutoNum type="arabicPeriod"/>
                        <a:tabLst/>
                        <a:defRPr/>
                      </a:pPr>
                      <a:r>
                        <a:rPr kumimoji="0" lang="en-CA" sz="1100" b="0" i="0" u="none" strike="noStrike" kern="1200" cap="none" spc="0" normalizeH="0" baseline="0" noProof="0" dirty="0">
                          <a:ln>
                            <a:noFill/>
                          </a:ln>
                          <a:solidFill>
                            <a:schemeClr val="tx1"/>
                          </a:solidFill>
                          <a:effectLst/>
                          <a:uLnTx/>
                          <a:uFillTx/>
                          <a:latin typeface="Libre Franklin" pitchFamily="2" charset="77"/>
                          <a:ea typeface="+mn-ea"/>
                          <a:cs typeface="Kartika" panose="02020503030404060203" pitchFamily="18" charset="0"/>
                        </a:rPr>
                        <a:t>Workforce management, workplace flow</a:t>
                      </a:r>
                    </a:p>
                    <a:p>
                      <a:pPr marL="228600" marR="0" lvl="0" indent="-228600" algn="l" defTabSz="457200" rtl="0" eaLnBrk="1" fontAlgn="auto" latinLnBrk="0" hangingPunct="1">
                        <a:lnSpc>
                          <a:spcPct val="110000"/>
                        </a:lnSpc>
                        <a:spcBef>
                          <a:spcPts val="0"/>
                        </a:spcBef>
                        <a:spcAft>
                          <a:spcPts val="300"/>
                        </a:spcAft>
                        <a:buClr>
                          <a:srgbClr val="71A2CC"/>
                        </a:buClr>
                        <a:buSzTx/>
                        <a:buFont typeface="+mj-lt"/>
                        <a:buAutoNum type="arabicPeriod"/>
                        <a:tabLst/>
                        <a:defRPr/>
                      </a:pPr>
                      <a:r>
                        <a:rPr kumimoji="0" lang="en-CA" sz="1100" b="0" i="0" u="none" strike="noStrike" kern="1200" cap="none" spc="0" normalizeH="0" baseline="0" noProof="0" dirty="0">
                          <a:ln>
                            <a:noFill/>
                          </a:ln>
                          <a:solidFill>
                            <a:srgbClr val="3C5771"/>
                          </a:solidFill>
                          <a:effectLst/>
                          <a:uLnTx/>
                          <a:uFillTx/>
                          <a:latin typeface="Libre Franklin" pitchFamily="2" charset="77"/>
                          <a:ea typeface="+mn-ea"/>
                          <a:cs typeface="Kartika" panose="02020503030404060203" pitchFamily="18" charset="0"/>
                        </a:rPr>
                        <a:t>Visitor/contractor access</a:t>
                      </a:r>
                    </a:p>
                    <a:p>
                      <a:pPr marL="228600" marR="0" lvl="0" indent="-228600" algn="l" defTabSz="457200" rtl="0" eaLnBrk="1" fontAlgn="auto" latinLnBrk="0" hangingPunct="1">
                        <a:lnSpc>
                          <a:spcPct val="110000"/>
                        </a:lnSpc>
                        <a:spcBef>
                          <a:spcPts val="0"/>
                        </a:spcBef>
                        <a:spcAft>
                          <a:spcPts val="300"/>
                        </a:spcAft>
                        <a:buClr>
                          <a:srgbClr val="71A2CC"/>
                        </a:buClr>
                        <a:buSzTx/>
                        <a:buFont typeface="+mj-lt"/>
                        <a:buAutoNum type="arabicPeriod"/>
                        <a:tabLst/>
                        <a:defRPr/>
                      </a:pPr>
                      <a:r>
                        <a:rPr kumimoji="0" lang="en-CA" sz="1100" b="0" i="0" u="none" strike="noStrike" kern="1200" cap="none" spc="0" normalizeH="0" baseline="0" noProof="0" dirty="0">
                          <a:ln>
                            <a:noFill/>
                          </a:ln>
                          <a:solidFill>
                            <a:srgbClr val="3C5771"/>
                          </a:solidFill>
                          <a:effectLst/>
                          <a:uLnTx/>
                          <a:uFillTx/>
                          <a:latin typeface="Libre Franklin" pitchFamily="2" charset="77"/>
                          <a:ea typeface="+mn-ea"/>
                          <a:cs typeface="Kartika" panose="02020503030404060203" pitchFamily="18" charset="0"/>
                        </a:rPr>
                        <a:t>On-Site protocols</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62110615"/>
                  </a:ext>
                </a:extLst>
              </a:tr>
            </a:tbl>
          </a:graphicData>
        </a:graphic>
      </p:graphicFrame>
      <p:sp>
        <p:nvSpPr>
          <p:cNvPr id="18" name="Title 3">
            <a:extLst>
              <a:ext uri="{FF2B5EF4-FFF2-40B4-BE49-F238E27FC236}">
                <a16:creationId xmlns:a16="http://schemas.microsoft.com/office/drawing/2014/main" id="{EA0150C9-8C87-FD41-ACDD-D1507B7ED34B}"/>
              </a:ext>
            </a:extLst>
          </p:cNvPr>
          <p:cNvSpPr txBox="1">
            <a:spLocks/>
          </p:cNvSpPr>
          <p:nvPr/>
        </p:nvSpPr>
        <p:spPr>
          <a:xfrm>
            <a:off x="522942" y="441202"/>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r>
              <a:rPr lang="en-US" sz="2000" dirty="0">
                <a:solidFill>
                  <a:srgbClr val="3C5771"/>
                </a:solidFill>
                <a:latin typeface="Oswald" pitchFamily="2" charset="77"/>
              </a:rPr>
              <a:t>Re-Opening Safely – The Framework</a:t>
            </a:r>
          </a:p>
        </p:txBody>
      </p:sp>
      <p:pic>
        <p:nvPicPr>
          <p:cNvPr id="12" name="Picture 11">
            <a:extLst>
              <a:ext uri="{FF2B5EF4-FFF2-40B4-BE49-F238E27FC236}">
                <a16:creationId xmlns:a16="http://schemas.microsoft.com/office/drawing/2014/main" id="{F0DD2F2F-0051-EB4B-851A-E33849E6A9BA}"/>
              </a:ext>
            </a:extLst>
          </p:cNvPr>
          <p:cNvPicPr>
            <a:picLocks noChangeAspect="1"/>
          </p:cNvPicPr>
          <p:nvPr/>
        </p:nvPicPr>
        <p:blipFill>
          <a:blip r:embed="rId5"/>
          <a:stretch>
            <a:fillRect/>
          </a:stretch>
        </p:blipFill>
        <p:spPr>
          <a:xfrm>
            <a:off x="10163190" y="180990"/>
            <a:ext cx="1160448" cy="1160448"/>
          </a:xfrm>
          <a:prstGeom prst="rect">
            <a:avLst/>
          </a:prstGeom>
        </p:spPr>
      </p:pic>
      <p:grpSp>
        <p:nvGrpSpPr>
          <p:cNvPr id="13" name="Group 12">
            <a:extLst>
              <a:ext uri="{FF2B5EF4-FFF2-40B4-BE49-F238E27FC236}">
                <a16:creationId xmlns:a16="http://schemas.microsoft.com/office/drawing/2014/main" id="{EBF27F8A-4CE8-6540-8BD2-23686D5C2631}"/>
              </a:ext>
            </a:extLst>
          </p:cNvPr>
          <p:cNvGrpSpPr/>
          <p:nvPr/>
        </p:nvGrpSpPr>
        <p:grpSpPr>
          <a:xfrm>
            <a:off x="12548514" y="1111907"/>
            <a:ext cx="8689867" cy="3223401"/>
            <a:chOff x="1298623" y="308344"/>
            <a:chExt cx="8689867" cy="3223401"/>
          </a:xfrm>
        </p:grpSpPr>
        <p:pic>
          <p:nvPicPr>
            <p:cNvPr id="14" name="Picture 13">
              <a:extLst>
                <a:ext uri="{FF2B5EF4-FFF2-40B4-BE49-F238E27FC236}">
                  <a16:creationId xmlns:a16="http://schemas.microsoft.com/office/drawing/2014/main" id="{93CE15C7-14AD-9644-A550-45D5C8D461C0}"/>
                </a:ext>
              </a:extLst>
            </p:cNvPr>
            <p:cNvPicPr>
              <a:picLocks noChangeAspect="1"/>
            </p:cNvPicPr>
            <p:nvPr/>
          </p:nvPicPr>
          <p:blipFill>
            <a:blip r:embed="rId6"/>
            <a:stretch>
              <a:fillRect/>
            </a:stretch>
          </p:blipFill>
          <p:spPr>
            <a:xfrm>
              <a:off x="8275150" y="308344"/>
              <a:ext cx="1160448" cy="1160448"/>
            </a:xfrm>
            <a:prstGeom prst="rect">
              <a:avLst/>
            </a:prstGeom>
          </p:spPr>
        </p:pic>
        <p:pic>
          <p:nvPicPr>
            <p:cNvPr id="15" name="Picture 14">
              <a:extLst>
                <a:ext uri="{FF2B5EF4-FFF2-40B4-BE49-F238E27FC236}">
                  <a16:creationId xmlns:a16="http://schemas.microsoft.com/office/drawing/2014/main" id="{E2F08538-1D11-F945-A826-14496DF347B1}"/>
                </a:ext>
              </a:extLst>
            </p:cNvPr>
            <p:cNvPicPr>
              <a:picLocks noChangeAspect="1"/>
            </p:cNvPicPr>
            <p:nvPr/>
          </p:nvPicPr>
          <p:blipFill>
            <a:blip r:embed="rId7"/>
            <a:stretch>
              <a:fillRect/>
            </a:stretch>
          </p:blipFill>
          <p:spPr>
            <a:xfrm>
              <a:off x="5949641" y="308344"/>
              <a:ext cx="1160448" cy="1160448"/>
            </a:xfrm>
            <a:prstGeom prst="rect">
              <a:avLst/>
            </a:prstGeom>
          </p:spPr>
        </p:pic>
        <p:pic>
          <p:nvPicPr>
            <p:cNvPr id="17" name="Picture 16">
              <a:extLst>
                <a:ext uri="{FF2B5EF4-FFF2-40B4-BE49-F238E27FC236}">
                  <a16:creationId xmlns:a16="http://schemas.microsoft.com/office/drawing/2014/main" id="{E6679B4C-3B52-7B4F-8FC4-41066B5A653D}"/>
                </a:ext>
              </a:extLst>
            </p:cNvPr>
            <p:cNvPicPr>
              <a:picLocks noChangeAspect="1"/>
            </p:cNvPicPr>
            <p:nvPr/>
          </p:nvPicPr>
          <p:blipFill>
            <a:blip r:embed="rId8"/>
            <a:stretch>
              <a:fillRect/>
            </a:stretch>
          </p:blipFill>
          <p:spPr>
            <a:xfrm>
              <a:off x="3624132" y="308344"/>
              <a:ext cx="1160448" cy="1160448"/>
            </a:xfrm>
            <a:prstGeom prst="rect">
              <a:avLst/>
            </a:prstGeom>
          </p:spPr>
        </p:pic>
        <p:pic>
          <p:nvPicPr>
            <p:cNvPr id="19" name="Picture 18">
              <a:extLst>
                <a:ext uri="{FF2B5EF4-FFF2-40B4-BE49-F238E27FC236}">
                  <a16:creationId xmlns:a16="http://schemas.microsoft.com/office/drawing/2014/main" id="{036374C6-101B-A04D-8506-93D9D282511B}"/>
                </a:ext>
              </a:extLst>
            </p:cNvPr>
            <p:cNvPicPr>
              <a:picLocks noChangeAspect="1"/>
            </p:cNvPicPr>
            <p:nvPr/>
          </p:nvPicPr>
          <p:blipFill>
            <a:blip r:embed="rId9"/>
            <a:stretch>
              <a:fillRect/>
            </a:stretch>
          </p:blipFill>
          <p:spPr>
            <a:xfrm>
              <a:off x="1298623" y="308344"/>
              <a:ext cx="1160448" cy="1160448"/>
            </a:xfrm>
            <a:prstGeom prst="rect">
              <a:avLst/>
            </a:prstGeom>
          </p:spPr>
        </p:pic>
        <p:pic>
          <p:nvPicPr>
            <p:cNvPr id="20" name="Picture 19">
              <a:extLst>
                <a:ext uri="{FF2B5EF4-FFF2-40B4-BE49-F238E27FC236}">
                  <a16:creationId xmlns:a16="http://schemas.microsoft.com/office/drawing/2014/main" id="{16E1DD9B-9585-204C-821E-AB1C22278056}"/>
                </a:ext>
              </a:extLst>
            </p:cNvPr>
            <p:cNvPicPr>
              <a:picLocks noChangeAspect="1"/>
            </p:cNvPicPr>
            <p:nvPr/>
          </p:nvPicPr>
          <p:blipFill>
            <a:blip r:embed="rId6"/>
            <a:stretch>
              <a:fillRect/>
            </a:stretch>
          </p:blipFill>
          <p:spPr>
            <a:xfrm>
              <a:off x="8828042" y="2371297"/>
              <a:ext cx="1160448" cy="1160448"/>
            </a:xfrm>
            <a:prstGeom prst="rect">
              <a:avLst/>
            </a:prstGeom>
          </p:spPr>
        </p:pic>
      </p:grpSp>
    </p:spTree>
    <p:extLst>
      <p:ext uri="{BB962C8B-B14F-4D97-AF65-F5344CB8AC3E}">
        <p14:creationId xmlns:p14="http://schemas.microsoft.com/office/powerpoint/2010/main" val="42149516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73F248A2-4E0A-7642-B794-F5A127927D0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11297" y="688129"/>
            <a:ext cx="6084527" cy="6084527"/>
          </a:xfrm>
          <a:prstGeom prst="rect">
            <a:avLst/>
          </a:prstGeom>
        </p:spPr>
      </p:pic>
      <p:sp>
        <p:nvSpPr>
          <p:cNvPr id="5" name="Oval 4">
            <a:extLst>
              <a:ext uri="{FF2B5EF4-FFF2-40B4-BE49-F238E27FC236}">
                <a16:creationId xmlns:a16="http://schemas.microsoft.com/office/drawing/2014/main" id="{E3DAE79A-A411-9647-ADA8-A9417DD9D4F3}"/>
              </a:ext>
            </a:extLst>
          </p:cNvPr>
          <p:cNvSpPr/>
          <p:nvPr/>
        </p:nvSpPr>
        <p:spPr>
          <a:xfrm>
            <a:off x="877968" y="2242073"/>
            <a:ext cx="3113590" cy="31135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90000"/>
              </a:lnSpc>
              <a:spcAft>
                <a:spcPts val="800"/>
              </a:spcAft>
            </a:pPr>
            <a:endParaRPr lang="en-US" dirty="0">
              <a:solidFill>
                <a:srgbClr val="1C37AE"/>
              </a:solidFill>
              <a:latin typeface="PT Serif" panose="020A0603040505020204" pitchFamily="18" charset="77"/>
              <a:cs typeface="Times New Roman" panose="02020603050405020304" pitchFamily="18" charset="0"/>
            </a:endParaRPr>
          </a:p>
        </p:txBody>
      </p:sp>
      <p:sp>
        <p:nvSpPr>
          <p:cNvPr id="6" name="Title 3">
            <a:extLst>
              <a:ext uri="{FF2B5EF4-FFF2-40B4-BE49-F238E27FC236}">
                <a16:creationId xmlns:a16="http://schemas.microsoft.com/office/drawing/2014/main" id="{13E8D0F8-DBAE-CE4A-AAA7-2C24D87537FE}"/>
              </a:ext>
            </a:extLst>
          </p:cNvPr>
          <p:cNvSpPr txBox="1">
            <a:spLocks/>
          </p:cNvSpPr>
          <p:nvPr/>
        </p:nvSpPr>
        <p:spPr>
          <a:xfrm>
            <a:off x="522942" y="381999"/>
            <a:ext cx="10364452" cy="367301"/>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000" dirty="0">
                <a:solidFill>
                  <a:srgbClr val="3C5771"/>
                </a:solidFill>
                <a:latin typeface="Oswald" pitchFamily="2" charset="77"/>
              </a:rPr>
              <a:t>Re-Opening Safely</a:t>
            </a:r>
          </a:p>
        </p:txBody>
      </p:sp>
      <p:sp>
        <p:nvSpPr>
          <p:cNvPr id="10" name="Rectangle 9">
            <a:extLst>
              <a:ext uri="{FF2B5EF4-FFF2-40B4-BE49-F238E27FC236}">
                <a16:creationId xmlns:a16="http://schemas.microsoft.com/office/drawing/2014/main" id="{EAA727CE-053A-BA47-98BD-B8E627E1AF16}"/>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PT Serif" panose="020A0603040505020204" pitchFamily="18" charset="77"/>
              </a:rPr>
              <a:t>RE-OPENING SAFELY: EXECUTIVE PRESENTATION</a:t>
            </a:r>
            <a:r>
              <a:rPr lang="en-CA" sz="1050" dirty="0">
                <a:solidFill>
                  <a:prstClr val="black"/>
                </a:solidFill>
                <a:latin typeface="PT Serif" panose="020A0603040505020204" pitchFamily="18" charset="77"/>
              </a:rPr>
              <a:t>   </a:t>
            </a:r>
            <a:r>
              <a:rPr lang="en-CA" sz="1050" dirty="0">
                <a:solidFill>
                  <a:srgbClr val="1C37AE"/>
                </a:solidFill>
                <a:latin typeface="PT Serif" panose="020A0603040505020204" pitchFamily="18" charset="77"/>
              </a:rPr>
              <a:t>|</a:t>
            </a:r>
            <a:r>
              <a:rPr lang="en-CA" sz="1050" dirty="0">
                <a:solidFill>
                  <a:srgbClr val="71A2CC"/>
                </a:solidFill>
                <a:latin typeface="PT Serif" panose="020A0603040505020204" pitchFamily="18" charset="77"/>
              </a:rPr>
              <a:t> </a:t>
            </a:r>
            <a:r>
              <a:rPr lang="en-CA" sz="1050" dirty="0">
                <a:solidFill>
                  <a:prstClr val="black"/>
                </a:solidFill>
                <a:latin typeface="PT Serif" panose="020A0603040505020204" pitchFamily="18" charset="77"/>
              </a:rPr>
              <a:t>  </a:t>
            </a:r>
            <a:fld id="{D1DAF3AA-04D9-F44C-BB4D-BA93A1B71072}" type="slidenum">
              <a:rPr lang="en-CA" sz="1050" dirty="0">
                <a:solidFill>
                  <a:prstClr val="black"/>
                </a:solidFill>
                <a:latin typeface="PT Serif" panose="020A0603040505020204" pitchFamily="18" charset="77"/>
              </a:rPr>
              <a:pPr algn="r"/>
              <a:t>9</a:t>
            </a:fld>
            <a:r>
              <a:rPr lang="en-CA" sz="1050" dirty="0">
                <a:solidFill>
                  <a:prstClr val="black"/>
                </a:solidFill>
                <a:latin typeface="PT Serif" panose="020A0603040505020204" pitchFamily="18" charset="77"/>
              </a:rPr>
              <a:t>  </a:t>
            </a:r>
            <a:endParaRPr lang="en-US" sz="1050">
              <a:latin typeface="PT Serif" panose="020A0603040505020204" pitchFamily="18" charset="77"/>
            </a:endParaRPr>
          </a:p>
        </p:txBody>
      </p:sp>
      <p:sp>
        <p:nvSpPr>
          <p:cNvPr id="22" name="Title 3">
            <a:extLst>
              <a:ext uri="{FF2B5EF4-FFF2-40B4-BE49-F238E27FC236}">
                <a16:creationId xmlns:a16="http://schemas.microsoft.com/office/drawing/2014/main" id="{29A7C208-8029-3049-B2D8-9D327680782B}"/>
              </a:ext>
            </a:extLst>
          </p:cNvPr>
          <p:cNvSpPr txBox="1">
            <a:spLocks/>
          </p:cNvSpPr>
          <p:nvPr/>
        </p:nvSpPr>
        <p:spPr>
          <a:xfrm>
            <a:off x="612775" y="869270"/>
            <a:ext cx="10935757" cy="276949"/>
          </a:xfrm>
          <a:prstGeom prst="rect">
            <a:avLst/>
          </a:prstGeom>
        </p:spPr>
        <p:txBody>
          <a:bodyPr lIns="0" tIns="0" rIns="0" bIns="0">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1600" dirty="0">
                <a:latin typeface="Oswald" pitchFamily="2" charset="77"/>
              </a:rPr>
              <a:t>Element 1 – Setting Up The Pandemic Response Team</a:t>
            </a:r>
          </a:p>
        </p:txBody>
      </p:sp>
      <p:pic>
        <p:nvPicPr>
          <p:cNvPr id="11" name="Picture 10">
            <a:extLst>
              <a:ext uri="{FF2B5EF4-FFF2-40B4-BE49-F238E27FC236}">
                <a16:creationId xmlns:a16="http://schemas.microsoft.com/office/drawing/2014/main" id="{282E994E-8332-444B-85A0-66CE132DBCF7}"/>
              </a:ext>
            </a:extLst>
          </p:cNvPr>
          <p:cNvPicPr>
            <a:picLocks noChangeAspect="1"/>
          </p:cNvPicPr>
          <p:nvPr/>
        </p:nvPicPr>
        <p:blipFill>
          <a:blip r:embed="rId4"/>
          <a:stretch>
            <a:fillRect/>
          </a:stretch>
        </p:blipFill>
        <p:spPr>
          <a:xfrm>
            <a:off x="11277576" y="172695"/>
            <a:ext cx="914424" cy="815184"/>
          </a:xfrm>
          <a:prstGeom prst="rect">
            <a:avLst/>
          </a:prstGeom>
        </p:spPr>
      </p:pic>
      <p:graphicFrame>
        <p:nvGraphicFramePr>
          <p:cNvPr id="8" name="Table 7">
            <a:extLst>
              <a:ext uri="{FF2B5EF4-FFF2-40B4-BE49-F238E27FC236}">
                <a16:creationId xmlns:a16="http://schemas.microsoft.com/office/drawing/2014/main" id="{90BE4C00-7FBE-CC4E-8194-31F9B27996DC}"/>
              </a:ext>
            </a:extLst>
          </p:cNvPr>
          <p:cNvGraphicFramePr>
            <a:graphicFrameLocks noGrp="1"/>
          </p:cNvGraphicFramePr>
          <p:nvPr>
            <p:extLst>
              <p:ext uri="{D42A27DB-BD31-4B8C-83A1-F6EECF244321}">
                <p14:modId xmlns:p14="http://schemas.microsoft.com/office/powerpoint/2010/main" val="3575678888"/>
              </p:ext>
            </p:extLst>
          </p:nvPr>
        </p:nvGraphicFramePr>
        <p:xfrm>
          <a:off x="605833" y="1628775"/>
          <a:ext cx="10983654" cy="3286797"/>
        </p:xfrm>
        <a:graphic>
          <a:graphicData uri="http://schemas.openxmlformats.org/drawingml/2006/table">
            <a:tbl>
              <a:tblPr firstRow="1" bandRow="1">
                <a:tableStyleId>{5C22544A-7EE6-4342-B048-85BDC9FD1C3A}</a:tableStyleId>
              </a:tblPr>
              <a:tblGrid>
                <a:gridCol w="3661218">
                  <a:extLst>
                    <a:ext uri="{9D8B030D-6E8A-4147-A177-3AD203B41FA5}">
                      <a16:colId xmlns:a16="http://schemas.microsoft.com/office/drawing/2014/main" val="684819506"/>
                    </a:ext>
                  </a:extLst>
                </a:gridCol>
                <a:gridCol w="3661218">
                  <a:extLst>
                    <a:ext uri="{9D8B030D-6E8A-4147-A177-3AD203B41FA5}">
                      <a16:colId xmlns:a16="http://schemas.microsoft.com/office/drawing/2014/main" val="879889853"/>
                    </a:ext>
                  </a:extLst>
                </a:gridCol>
                <a:gridCol w="3661218">
                  <a:extLst>
                    <a:ext uri="{9D8B030D-6E8A-4147-A177-3AD203B41FA5}">
                      <a16:colId xmlns:a16="http://schemas.microsoft.com/office/drawing/2014/main" val="2704666477"/>
                    </a:ext>
                  </a:extLst>
                </a:gridCol>
              </a:tblGrid>
              <a:tr h="458079">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US" sz="1400" b="1" i="0" u="none" strike="noStrike" kern="1200" cap="none" spc="0" normalizeH="0" baseline="0" noProof="0" dirty="0">
                          <a:ln>
                            <a:noFill/>
                          </a:ln>
                          <a:solidFill>
                            <a:prstClr val="white"/>
                          </a:solidFill>
                          <a:effectLst/>
                          <a:uLnTx/>
                          <a:uFillTx/>
                          <a:latin typeface="Libre Franklin" pitchFamily="2" charset="77"/>
                          <a:ea typeface="+mn-ea"/>
                          <a:cs typeface="+mn-cs"/>
                        </a:rPr>
                        <a:t>Key Decision Points</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C5671"/>
                    </a:solid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US" sz="1400" b="1" i="0" u="none" strike="noStrike" kern="1200" cap="none" spc="0" normalizeH="0" baseline="0" noProof="0" dirty="0">
                          <a:ln>
                            <a:noFill/>
                          </a:ln>
                          <a:solidFill>
                            <a:prstClr val="white"/>
                          </a:solidFill>
                          <a:effectLst/>
                          <a:uLnTx/>
                          <a:uFillTx/>
                          <a:latin typeface="Libre Franklin" pitchFamily="2" charset="77"/>
                          <a:ea typeface="+mn-ea"/>
                          <a:cs typeface="+mn-cs"/>
                        </a:rPr>
                        <a:t>Important Considerations</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C5671"/>
                    </a:solid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US" sz="1400" b="1" i="0" u="none" strike="noStrike" kern="1200" cap="none" spc="0" normalizeH="0" baseline="0" noProof="0" dirty="0">
                          <a:ln>
                            <a:noFill/>
                          </a:ln>
                          <a:solidFill>
                            <a:prstClr val="white"/>
                          </a:solidFill>
                          <a:effectLst/>
                          <a:uLnTx/>
                          <a:uFillTx/>
                          <a:latin typeface="Libre Franklin" pitchFamily="2" charset="77"/>
                          <a:ea typeface="+mn-ea"/>
                          <a:cs typeface="+mn-cs"/>
                        </a:rPr>
                        <a:t>Objectives – </a:t>
                      </a:r>
                      <a:br>
                        <a:rPr kumimoji="0" lang="en-US" sz="1400" b="1" i="0" u="none" strike="noStrike" kern="1200" cap="none" spc="0" normalizeH="0" baseline="0" noProof="0" dirty="0">
                          <a:ln>
                            <a:noFill/>
                          </a:ln>
                          <a:solidFill>
                            <a:prstClr val="white"/>
                          </a:solidFill>
                          <a:effectLst/>
                          <a:uLnTx/>
                          <a:uFillTx/>
                          <a:latin typeface="Libre Franklin" pitchFamily="2" charset="77"/>
                          <a:ea typeface="+mn-ea"/>
                          <a:cs typeface="+mn-cs"/>
                        </a:rPr>
                      </a:br>
                      <a:r>
                        <a:rPr kumimoji="0" lang="en-US" sz="1400" b="1" i="0" u="none" strike="noStrike" kern="1200" cap="none" spc="0" normalizeH="0" baseline="0" noProof="0" dirty="0">
                          <a:ln>
                            <a:noFill/>
                          </a:ln>
                          <a:solidFill>
                            <a:prstClr val="white"/>
                          </a:solidFill>
                          <a:effectLst/>
                          <a:uLnTx/>
                          <a:uFillTx/>
                          <a:latin typeface="Libre Franklin" pitchFamily="2" charset="77"/>
                          <a:ea typeface="+mn-ea"/>
                          <a:cs typeface="+mn-cs"/>
                        </a:rPr>
                        <a:t>What needs to be done</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C5671"/>
                    </a:solidFill>
                  </a:tcPr>
                </a:tc>
                <a:extLst>
                  <a:ext uri="{0D108BD9-81ED-4DB2-BD59-A6C34878D82A}">
                    <a16:rowId xmlns:a16="http://schemas.microsoft.com/office/drawing/2014/main" val="3899944587"/>
                  </a:ext>
                </a:extLst>
              </a:tr>
              <a:tr h="2290503">
                <a:tc>
                  <a:txBody>
                    <a:bodyPr/>
                    <a:lstStyle/>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1200" b="0" i="0" u="none" strike="noStrike" kern="1200" cap="none" spc="0" normalizeH="0" baseline="0" noProof="0" dirty="0">
                          <a:ln>
                            <a:noFill/>
                          </a:ln>
                          <a:solidFill>
                            <a:schemeClr val="tx1"/>
                          </a:solidFill>
                          <a:effectLst/>
                          <a:uLnTx/>
                          <a:uFillTx/>
                          <a:latin typeface="Libre Franklin" pitchFamily="2" charset="77"/>
                          <a:ea typeface="+mn-ea"/>
                          <a:cs typeface="Kartika" panose="02020503030404060203" pitchFamily="18" charset="0"/>
                        </a:rPr>
                        <a:t>Set-up the Pandemic Response Team </a:t>
                      </a:r>
                    </a:p>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1200" b="0" i="0" u="none" strike="noStrike" kern="1200" cap="none" spc="0" normalizeH="0" baseline="0" noProof="0" dirty="0">
                          <a:ln>
                            <a:noFill/>
                          </a:ln>
                          <a:solidFill>
                            <a:schemeClr val="tx1"/>
                          </a:solidFill>
                          <a:effectLst/>
                          <a:uLnTx/>
                          <a:uFillTx/>
                          <a:latin typeface="Libre Franklin" pitchFamily="2" charset="77"/>
                          <a:ea typeface="+mn-ea"/>
                          <a:cs typeface="Kartika" panose="02020503030404060203" pitchFamily="18" charset="0"/>
                        </a:rPr>
                        <a:t>Appoint and train appropriate Leaders for the Pandemic Response Team </a:t>
                      </a:r>
                    </a:p>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1200" b="0" i="0" u="none" strike="noStrike" kern="1200" cap="none" spc="0" normalizeH="0" baseline="0" noProof="0" dirty="0">
                          <a:ln>
                            <a:noFill/>
                          </a:ln>
                          <a:solidFill>
                            <a:schemeClr val="tx1"/>
                          </a:solidFill>
                          <a:effectLst/>
                          <a:uLnTx/>
                          <a:uFillTx/>
                          <a:latin typeface="Libre Franklin" pitchFamily="2" charset="77"/>
                          <a:ea typeface="+mn-ea"/>
                          <a:cs typeface="Kartika" panose="02020503030404060203" pitchFamily="18" charset="0"/>
                        </a:rPr>
                        <a:t>Assign Leaders Site Responsibilities </a:t>
                      </a:r>
                    </a:p>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1200" b="0" i="0" u="none" strike="noStrike" kern="1200" cap="none" spc="0" normalizeH="0" baseline="0" noProof="0" dirty="0">
                          <a:ln>
                            <a:noFill/>
                          </a:ln>
                          <a:solidFill>
                            <a:schemeClr val="tx1"/>
                          </a:solidFill>
                          <a:effectLst/>
                          <a:uLnTx/>
                          <a:uFillTx/>
                          <a:latin typeface="Libre Franklin" pitchFamily="2" charset="77"/>
                          <a:ea typeface="+mn-ea"/>
                          <a:cs typeface="Kartika" panose="02020503030404060203" pitchFamily="18" charset="0"/>
                        </a:rPr>
                        <a:t>Have all the sections and topics been addressed by the Pandemic Response Team and the issues, modifications and any other considerations been addressed, audited, signed off and brought to the Executive for final approval and sign-off? </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12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Prior to the selection of PRT members:</a:t>
                      </a:r>
                    </a:p>
                    <a:p>
                      <a:pPr marL="593725" marR="0" lvl="1"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12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Consider the potential size of this team which will be dependant on the size of your office</a:t>
                      </a:r>
                    </a:p>
                    <a:p>
                      <a:pPr marL="593725" marR="0" lvl="1"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12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One person can potentially occupy various roles or roles can be divided between various people </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12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Has the Pandemic Response Team been Set Up?</a:t>
                      </a:r>
                    </a:p>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12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Have all members of the PRT must be properly trained and understand the full responsibility of each role? </a:t>
                      </a:r>
                    </a:p>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12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Has a plan to adopt the protocols included in the Playbook across Sites been established? </a:t>
                      </a:r>
                    </a:p>
                    <a:p>
                      <a:pPr marL="136525" marR="0" lvl="0" indent="-136525" algn="l" defTabSz="457200" rtl="0" eaLnBrk="1" fontAlgn="auto" latinLnBrk="0" hangingPunct="1">
                        <a:lnSpc>
                          <a:spcPct val="110000"/>
                        </a:lnSpc>
                        <a:spcBef>
                          <a:spcPts val="0"/>
                        </a:spcBef>
                        <a:spcAft>
                          <a:spcPts val="300"/>
                        </a:spcAft>
                        <a:buClr>
                          <a:srgbClr val="71A2CC"/>
                        </a:buClr>
                        <a:buSzTx/>
                        <a:buFont typeface="Arial" panose="020B0604020202020204" pitchFamily="34" charset="0"/>
                        <a:buChar char="•"/>
                        <a:tabLst/>
                        <a:defRPr/>
                      </a:pPr>
                      <a:r>
                        <a:rPr kumimoji="0" lang="en-CA" sz="1200" b="0" i="0" u="none" strike="noStrike" kern="1200" cap="none" spc="0" normalizeH="0" baseline="0" noProof="0" dirty="0">
                          <a:ln>
                            <a:noFill/>
                          </a:ln>
                          <a:solidFill>
                            <a:prstClr val="black"/>
                          </a:solidFill>
                          <a:effectLst/>
                          <a:uLnTx/>
                          <a:uFillTx/>
                          <a:latin typeface="Libre Franklin" pitchFamily="2" charset="77"/>
                          <a:ea typeface="+mn-ea"/>
                          <a:cs typeface="Kartika" panose="02020503030404060203" pitchFamily="18" charset="0"/>
                        </a:rPr>
                        <a:t>Have Site-specific protocols been developed? </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62110615"/>
                  </a:ext>
                </a:extLst>
              </a:tr>
            </a:tbl>
          </a:graphicData>
        </a:graphic>
      </p:graphicFrame>
      <p:pic>
        <p:nvPicPr>
          <p:cNvPr id="13" name="Picture 12">
            <a:extLst>
              <a:ext uri="{FF2B5EF4-FFF2-40B4-BE49-F238E27FC236}">
                <a16:creationId xmlns:a16="http://schemas.microsoft.com/office/drawing/2014/main" id="{D0D123D4-8AA7-AD40-9118-2DD85A08EFC0}"/>
              </a:ext>
            </a:extLst>
          </p:cNvPr>
          <p:cNvPicPr>
            <a:picLocks noChangeAspect="1"/>
          </p:cNvPicPr>
          <p:nvPr/>
        </p:nvPicPr>
        <p:blipFill>
          <a:blip r:embed="rId5"/>
          <a:stretch>
            <a:fillRect/>
          </a:stretch>
        </p:blipFill>
        <p:spPr>
          <a:xfrm>
            <a:off x="10163190" y="180990"/>
            <a:ext cx="1160448" cy="1160448"/>
          </a:xfrm>
          <a:prstGeom prst="rect">
            <a:avLst/>
          </a:prstGeom>
        </p:spPr>
      </p:pic>
      <p:grpSp>
        <p:nvGrpSpPr>
          <p:cNvPr id="14" name="Group 13">
            <a:extLst>
              <a:ext uri="{FF2B5EF4-FFF2-40B4-BE49-F238E27FC236}">
                <a16:creationId xmlns:a16="http://schemas.microsoft.com/office/drawing/2014/main" id="{ADA19E5C-40B0-BC41-B2E8-947AB39E77F3}"/>
              </a:ext>
            </a:extLst>
          </p:cNvPr>
          <p:cNvGrpSpPr/>
          <p:nvPr/>
        </p:nvGrpSpPr>
        <p:grpSpPr>
          <a:xfrm>
            <a:off x="12548514" y="1111907"/>
            <a:ext cx="8689867" cy="3223401"/>
            <a:chOff x="1298623" y="308344"/>
            <a:chExt cx="8689867" cy="3223401"/>
          </a:xfrm>
        </p:grpSpPr>
        <p:pic>
          <p:nvPicPr>
            <p:cNvPr id="15" name="Picture 14">
              <a:extLst>
                <a:ext uri="{FF2B5EF4-FFF2-40B4-BE49-F238E27FC236}">
                  <a16:creationId xmlns:a16="http://schemas.microsoft.com/office/drawing/2014/main" id="{51C9931F-B02F-7D41-87B0-6C04F8A73C2B}"/>
                </a:ext>
              </a:extLst>
            </p:cNvPr>
            <p:cNvPicPr>
              <a:picLocks noChangeAspect="1"/>
            </p:cNvPicPr>
            <p:nvPr/>
          </p:nvPicPr>
          <p:blipFill>
            <a:blip r:embed="rId6"/>
            <a:stretch>
              <a:fillRect/>
            </a:stretch>
          </p:blipFill>
          <p:spPr>
            <a:xfrm>
              <a:off x="8275150" y="308344"/>
              <a:ext cx="1160448" cy="1160448"/>
            </a:xfrm>
            <a:prstGeom prst="rect">
              <a:avLst/>
            </a:prstGeom>
          </p:spPr>
        </p:pic>
        <p:pic>
          <p:nvPicPr>
            <p:cNvPr id="16" name="Picture 15">
              <a:extLst>
                <a:ext uri="{FF2B5EF4-FFF2-40B4-BE49-F238E27FC236}">
                  <a16:creationId xmlns:a16="http://schemas.microsoft.com/office/drawing/2014/main" id="{D1113A3A-D380-B54E-AFC0-549291DFB1DC}"/>
                </a:ext>
              </a:extLst>
            </p:cNvPr>
            <p:cNvPicPr>
              <a:picLocks noChangeAspect="1"/>
            </p:cNvPicPr>
            <p:nvPr/>
          </p:nvPicPr>
          <p:blipFill>
            <a:blip r:embed="rId5"/>
            <a:stretch>
              <a:fillRect/>
            </a:stretch>
          </p:blipFill>
          <p:spPr>
            <a:xfrm>
              <a:off x="5949641" y="308344"/>
              <a:ext cx="1160448" cy="1160448"/>
            </a:xfrm>
            <a:prstGeom prst="rect">
              <a:avLst/>
            </a:prstGeom>
          </p:spPr>
        </p:pic>
        <p:pic>
          <p:nvPicPr>
            <p:cNvPr id="17" name="Picture 16">
              <a:extLst>
                <a:ext uri="{FF2B5EF4-FFF2-40B4-BE49-F238E27FC236}">
                  <a16:creationId xmlns:a16="http://schemas.microsoft.com/office/drawing/2014/main" id="{78352B15-50EE-5B4A-B598-66AB2CA422B0}"/>
                </a:ext>
              </a:extLst>
            </p:cNvPr>
            <p:cNvPicPr>
              <a:picLocks noChangeAspect="1"/>
            </p:cNvPicPr>
            <p:nvPr/>
          </p:nvPicPr>
          <p:blipFill>
            <a:blip r:embed="rId7"/>
            <a:stretch>
              <a:fillRect/>
            </a:stretch>
          </p:blipFill>
          <p:spPr>
            <a:xfrm>
              <a:off x="3624132" y="308344"/>
              <a:ext cx="1160448" cy="1160448"/>
            </a:xfrm>
            <a:prstGeom prst="rect">
              <a:avLst/>
            </a:prstGeom>
          </p:spPr>
        </p:pic>
        <p:pic>
          <p:nvPicPr>
            <p:cNvPr id="18" name="Picture 17">
              <a:extLst>
                <a:ext uri="{FF2B5EF4-FFF2-40B4-BE49-F238E27FC236}">
                  <a16:creationId xmlns:a16="http://schemas.microsoft.com/office/drawing/2014/main" id="{93724C64-4279-F54E-81E3-875C8D0B9F16}"/>
                </a:ext>
              </a:extLst>
            </p:cNvPr>
            <p:cNvPicPr>
              <a:picLocks noChangeAspect="1"/>
            </p:cNvPicPr>
            <p:nvPr/>
          </p:nvPicPr>
          <p:blipFill>
            <a:blip r:embed="rId8"/>
            <a:stretch>
              <a:fillRect/>
            </a:stretch>
          </p:blipFill>
          <p:spPr>
            <a:xfrm>
              <a:off x="1298623" y="308344"/>
              <a:ext cx="1160448" cy="1160448"/>
            </a:xfrm>
            <a:prstGeom prst="rect">
              <a:avLst/>
            </a:prstGeom>
          </p:spPr>
        </p:pic>
        <p:pic>
          <p:nvPicPr>
            <p:cNvPr id="19" name="Picture 18">
              <a:extLst>
                <a:ext uri="{FF2B5EF4-FFF2-40B4-BE49-F238E27FC236}">
                  <a16:creationId xmlns:a16="http://schemas.microsoft.com/office/drawing/2014/main" id="{C374BCD1-C0C4-3D47-B94A-BE5F303FDE9D}"/>
                </a:ext>
              </a:extLst>
            </p:cNvPr>
            <p:cNvPicPr>
              <a:picLocks noChangeAspect="1"/>
            </p:cNvPicPr>
            <p:nvPr/>
          </p:nvPicPr>
          <p:blipFill>
            <a:blip r:embed="rId6"/>
            <a:stretch>
              <a:fillRect/>
            </a:stretch>
          </p:blipFill>
          <p:spPr>
            <a:xfrm>
              <a:off x="8828042" y="2371297"/>
              <a:ext cx="1160448" cy="1160448"/>
            </a:xfrm>
            <a:prstGeom prst="rect">
              <a:avLst/>
            </a:prstGeom>
          </p:spPr>
        </p:pic>
      </p:grpSp>
    </p:spTree>
    <p:extLst>
      <p:ext uri="{BB962C8B-B14F-4D97-AF65-F5344CB8AC3E}">
        <p14:creationId xmlns:p14="http://schemas.microsoft.com/office/powerpoint/2010/main" val="208110354"/>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Droplet</Template>
  <TotalTime>2750</TotalTime>
  <Words>6363</Words>
  <Application>Microsoft Macintosh PowerPoint</Application>
  <PresentationFormat>Widescreen</PresentationFormat>
  <Paragraphs>498</Paragraphs>
  <Slides>26</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Arial</vt:lpstr>
      <vt:lpstr>Calibri</vt:lpstr>
      <vt:lpstr>Libre Franklin</vt:lpstr>
      <vt:lpstr>LibreFranklin</vt:lpstr>
      <vt:lpstr>Manrope</vt:lpstr>
      <vt:lpstr>Manrope Light</vt:lpstr>
      <vt:lpstr>Oswald</vt:lpstr>
      <vt:lpstr>PT Serif</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Re-Opening Safely – the Framework</dc:title>
  <dc:creator>Akash Kapoor</dc:creator>
  <cp:lastModifiedBy>Akash Kapoor</cp:lastModifiedBy>
  <cp:revision>311</cp:revision>
  <dcterms:created xsi:type="dcterms:W3CDTF">2020-05-23T21:27:36Z</dcterms:created>
  <dcterms:modified xsi:type="dcterms:W3CDTF">2020-07-13T21:26:29Z</dcterms:modified>
</cp:coreProperties>
</file>