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45"/>
  </p:notesMasterIdLst>
  <p:sldIdLst>
    <p:sldId id="449" r:id="rId2"/>
    <p:sldId id="579" r:id="rId3"/>
    <p:sldId id="450" r:id="rId4"/>
    <p:sldId id="452" r:id="rId5"/>
    <p:sldId id="503" r:id="rId6"/>
    <p:sldId id="451" r:id="rId7"/>
    <p:sldId id="454" r:id="rId8"/>
    <p:sldId id="577" r:id="rId9"/>
    <p:sldId id="578" r:id="rId10"/>
    <p:sldId id="453" r:id="rId11"/>
    <p:sldId id="457" r:id="rId12"/>
    <p:sldId id="455" r:id="rId13"/>
    <p:sldId id="469" r:id="rId14"/>
    <p:sldId id="502" r:id="rId15"/>
    <p:sldId id="465" r:id="rId16"/>
    <p:sldId id="474" r:id="rId17"/>
    <p:sldId id="494" r:id="rId18"/>
    <p:sldId id="495" r:id="rId19"/>
    <p:sldId id="499" r:id="rId20"/>
    <p:sldId id="580" r:id="rId21"/>
    <p:sldId id="517" r:id="rId22"/>
    <p:sldId id="500" r:id="rId23"/>
    <p:sldId id="475" r:id="rId24"/>
    <p:sldId id="505" r:id="rId25"/>
    <p:sldId id="581" r:id="rId26"/>
    <p:sldId id="516" r:id="rId27"/>
    <p:sldId id="458" r:id="rId28"/>
    <p:sldId id="480" r:id="rId29"/>
    <p:sldId id="481" r:id="rId30"/>
    <p:sldId id="488" r:id="rId31"/>
    <p:sldId id="485" r:id="rId32"/>
    <p:sldId id="487" r:id="rId33"/>
    <p:sldId id="486" r:id="rId34"/>
    <p:sldId id="484" r:id="rId35"/>
    <p:sldId id="476" r:id="rId36"/>
    <p:sldId id="508" r:id="rId37"/>
    <p:sldId id="509" r:id="rId38"/>
    <p:sldId id="582" r:id="rId39"/>
    <p:sldId id="477" r:id="rId40"/>
    <p:sldId id="511" r:id="rId41"/>
    <p:sldId id="583" r:id="rId42"/>
    <p:sldId id="513" r:id="rId43"/>
    <p:sldId id="47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MPLOYEE PLAYBOOK" id="{27F542AA-C8D3-5B41-B692-137205D1D3E4}">
          <p14:sldIdLst>
            <p14:sldId id="449"/>
            <p14:sldId id="579"/>
            <p14:sldId id="450"/>
            <p14:sldId id="452"/>
            <p14:sldId id="503"/>
            <p14:sldId id="451"/>
            <p14:sldId id="454"/>
            <p14:sldId id="577"/>
            <p14:sldId id="578"/>
            <p14:sldId id="453"/>
            <p14:sldId id="457"/>
            <p14:sldId id="455"/>
            <p14:sldId id="469"/>
            <p14:sldId id="502"/>
            <p14:sldId id="465"/>
            <p14:sldId id="474"/>
            <p14:sldId id="494"/>
            <p14:sldId id="495"/>
            <p14:sldId id="499"/>
            <p14:sldId id="580"/>
            <p14:sldId id="517"/>
            <p14:sldId id="500"/>
            <p14:sldId id="475"/>
            <p14:sldId id="505"/>
            <p14:sldId id="581"/>
            <p14:sldId id="516"/>
            <p14:sldId id="458"/>
            <p14:sldId id="480"/>
            <p14:sldId id="481"/>
            <p14:sldId id="488"/>
            <p14:sldId id="485"/>
            <p14:sldId id="487"/>
            <p14:sldId id="486"/>
            <p14:sldId id="484"/>
            <p14:sldId id="476"/>
            <p14:sldId id="508"/>
            <p14:sldId id="509"/>
            <p14:sldId id="582"/>
            <p14:sldId id="477"/>
            <p14:sldId id="511"/>
            <p14:sldId id="583"/>
            <p14:sldId id="513"/>
            <p14:sldId id="47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686" userDrawn="1">
          <p15:clr>
            <a:srgbClr val="A4A3A4"/>
          </p15:clr>
        </p15:guide>
        <p15:guide id="4" orient="horz" pos="845" userDrawn="1">
          <p15:clr>
            <a:srgbClr val="A4A3A4"/>
          </p15:clr>
        </p15:guide>
        <p15:guide id="5" pos="386" userDrawn="1">
          <p15:clr>
            <a:srgbClr val="A4A3A4"/>
          </p15:clr>
        </p15:guide>
        <p15:guide id="6" pos="7287" userDrawn="1">
          <p15:clr>
            <a:srgbClr val="A4A3A4"/>
          </p15:clr>
        </p15:guide>
        <p15:guide id="7" orient="horz" pos="3770" userDrawn="1">
          <p15:clr>
            <a:srgbClr val="A4A3A4"/>
          </p15:clr>
        </p15:guide>
        <p15:guide id="8" orient="horz" pos="2553" userDrawn="1">
          <p15:clr>
            <a:srgbClr val="A4A3A4"/>
          </p15:clr>
        </p15:guide>
        <p15:guide id="9" orient="horz" pos="3379" userDrawn="1">
          <p15:clr>
            <a:srgbClr val="A4A3A4"/>
          </p15:clr>
        </p15:guide>
        <p15:guide id="10" orient="horz" pos="1185" userDrawn="1">
          <p15:clr>
            <a:srgbClr val="A4A3A4"/>
          </p15:clr>
        </p15:guide>
        <p15:guide id="11" orient="horz" pos="1366" userDrawn="1">
          <p15:clr>
            <a:srgbClr val="A4A3A4"/>
          </p15:clr>
        </p15:guide>
        <p15:guide id="12" pos="2230" userDrawn="1">
          <p15:clr>
            <a:srgbClr val="A4A3A4"/>
          </p15:clr>
        </p15:guide>
        <p15:guide id="13" pos="2507" userDrawn="1">
          <p15:clr>
            <a:srgbClr val="A4A3A4"/>
          </p15:clr>
        </p15:guide>
        <p15:guide id="14" orient="horz" pos="1071" userDrawn="1">
          <p15:clr>
            <a:srgbClr val="A4A3A4"/>
          </p15:clr>
        </p15:guide>
        <p15:guide id="15" orient="horz" pos="25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ny hill" initials="th" lastIdx="1" clrIdx="0">
    <p:extLst>
      <p:ext uri="{19B8F6BF-5375-455C-9EA6-DF929625EA0E}">
        <p15:presenceInfo xmlns:p15="http://schemas.microsoft.com/office/powerpoint/2012/main" userId="1fe39e17b951314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4259D"/>
    <a:srgbClr val="5BA6DC"/>
    <a:srgbClr val="3C5771"/>
    <a:srgbClr val="EE3131"/>
    <a:srgbClr val="1C37AE"/>
    <a:srgbClr val="428B3C"/>
    <a:srgbClr val="0469D9"/>
    <a:srgbClr val="2D76C0"/>
    <a:srgbClr val="D7D6D8"/>
    <a:srgbClr val="3A95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898"/>
    <p:restoredTop sz="96510"/>
  </p:normalViewPr>
  <p:slideViewPr>
    <p:cSldViewPr snapToGrid="0" snapToObjects="1">
      <p:cViewPr varScale="1">
        <p:scale>
          <a:sx n="165" d="100"/>
          <a:sy n="165" d="100"/>
        </p:scale>
        <p:origin x="232" y="1208"/>
      </p:cViewPr>
      <p:guideLst>
        <p:guide orient="horz" pos="2160"/>
        <p:guide pos="3840"/>
        <p:guide orient="horz" pos="686"/>
        <p:guide orient="horz" pos="845"/>
        <p:guide pos="386"/>
        <p:guide pos="7287"/>
        <p:guide orient="horz" pos="3770"/>
        <p:guide orient="horz" pos="2553"/>
        <p:guide orient="horz" pos="3379"/>
        <p:guide orient="horz" pos="1185"/>
        <p:guide orient="horz" pos="1366"/>
        <p:guide pos="2230"/>
        <p:guide pos="2507"/>
        <p:guide orient="horz" pos="1071"/>
        <p:guide orient="horz" pos="25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405B6-3F77-D243-A492-7E45208C308E}" type="datetimeFigureOut">
              <a:t>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DC066-B54A-AD4C-B19D-A444EAB04E8C}" type="slidenum">
              <a:t>‹#›</a:t>
            </a:fld>
            <a:endParaRPr lang="en-US"/>
          </a:p>
        </p:txBody>
      </p:sp>
    </p:spTree>
    <p:extLst>
      <p:ext uri="{BB962C8B-B14F-4D97-AF65-F5344CB8AC3E}">
        <p14:creationId xmlns:p14="http://schemas.microsoft.com/office/powerpoint/2010/main" val="1838741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481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1900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537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8099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2058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3680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5909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58475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7815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2007-3ED9-AC40-A598-9A8F2C50F1A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19E79F9-D095-6E4D-A91C-7CFEA3AEC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BFA5129-7F1D-F549-B612-E07FA59F5634}"/>
              </a:ext>
            </a:extLst>
          </p:cNvPr>
          <p:cNvSpPr>
            <a:spLocks noGrp="1"/>
          </p:cNvSpPr>
          <p:nvPr>
            <p:ph type="dt" sz="half" idx="10"/>
          </p:nvPr>
        </p:nvSpPr>
        <p:spPr/>
        <p:txBody>
          <a:bodyPr/>
          <a:lstStyle/>
          <a:p>
            <a:fld id="{53654954-0729-5F45-B656-B106D096311B}" type="datetimeFigureOut">
              <a:t>7/20/20</a:t>
            </a:fld>
            <a:endParaRPr lang="en-US"/>
          </a:p>
        </p:txBody>
      </p:sp>
      <p:sp>
        <p:nvSpPr>
          <p:cNvPr id="5" name="Footer Placeholder 4">
            <a:extLst>
              <a:ext uri="{FF2B5EF4-FFF2-40B4-BE49-F238E27FC236}">
                <a16:creationId xmlns:a16="http://schemas.microsoft.com/office/drawing/2014/main" id="{DA277917-AA5E-DD46-80DE-9A0265A78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740D4-68CC-8944-9593-1AB858870563}"/>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415281970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9AC17-86D0-894C-B831-A3A0AEA9BD7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20D0845-76DC-B147-8F02-B2566518E87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4B05F9-594A-4F40-98DE-94FF8B4A644F}"/>
              </a:ext>
            </a:extLst>
          </p:cNvPr>
          <p:cNvSpPr>
            <a:spLocks noGrp="1"/>
          </p:cNvSpPr>
          <p:nvPr>
            <p:ph type="dt" sz="half" idx="10"/>
          </p:nvPr>
        </p:nvSpPr>
        <p:spPr/>
        <p:txBody>
          <a:bodyPr/>
          <a:lstStyle/>
          <a:p>
            <a:fld id="{53654954-0729-5F45-B656-B106D096311B}" type="datetimeFigureOut">
              <a:t>7/20/20</a:t>
            </a:fld>
            <a:endParaRPr lang="en-US"/>
          </a:p>
        </p:txBody>
      </p:sp>
      <p:sp>
        <p:nvSpPr>
          <p:cNvPr id="5" name="Footer Placeholder 4">
            <a:extLst>
              <a:ext uri="{FF2B5EF4-FFF2-40B4-BE49-F238E27FC236}">
                <a16:creationId xmlns:a16="http://schemas.microsoft.com/office/drawing/2014/main" id="{3CDC5D06-21DC-3942-AA38-12C1E97BA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8BE28-8EE8-F546-B138-8C2E3591D37A}"/>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29736176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76400F-8315-A04E-91E8-0DF0A5198E8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6310FD8-9D01-0141-A809-83C8B22281E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140164-F32A-BF44-A677-CB974F7D7CE6}"/>
              </a:ext>
            </a:extLst>
          </p:cNvPr>
          <p:cNvSpPr>
            <a:spLocks noGrp="1"/>
          </p:cNvSpPr>
          <p:nvPr>
            <p:ph type="dt" sz="half" idx="10"/>
          </p:nvPr>
        </p:nvSpPr>
        <p:spPr/>
        <p:txBody>
          <a:bodyPr/>
          <a:lstStyle/>
          <a:p>
            <a:fld id="{53654954-0729-5F45-B656-B106D096311B}" type="datetimeFigureOut">
              <a:t>7/20/20</a:t>
            </a:fld>
            <a:endParaRPr lang="en-US"/>
          </a:p>
        </p:txBody>
      </p:sp>
      <p:sp>
        <p:nvSpPr>
          <p:cNvPr id="5" name="Footer Placeholder 4">
            <a:extLst>
              <a:ext uri="{FF2B5EF4-FFF2-40B4-BE49-F238E27FC236}">
                <a16:creationId xmlns:a16="http://schemas.microsoft.com/office/drawing/2014/main" id="{D20CD059-BDD6-D147-A556-A732E7683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2DD09-B382-AF47-A2C2-717F4860CF60}"/>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392092676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19193-5925-3547-B6A7-E694B99BE2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6058D5C-409C-014D-844E-A768B84192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CDEB2B-0E94-8C4C-945F-9589ABF44309}"/>
              </a:ext>
            </a:extLst>
          </p:cNvPr>
          <p:cNvSpPr>
            <a:spLocks noGrp="1"/>
          </p:cNvSpPr>
          <p:nvPr>
            <p:ph type="dt" sz="half" idx="10"/>
          </p:nvPr>
        </p:nvSpPr>
        <p:spPr/>
        <p:txBody>
          <a:bodyPr/>
          <a:lstStyle/>
          <a:p>
            <a:fld id="{53654954-0729-5F45-B656-B106D096311B}" type="datetimeFigureOut">
              <a:t>7/20/20</a:t>
            </a:fld>
            <a:endParaRPr lang="en-US"/>
          </a:p>
        </p:txBody>
      </p:sp>
      <p:sp>
        <p:nvSpPr>
          <p:cNvPr id="5" name="Footer Placeholder 4">
            <a:extLst>
              <a:ext uri="{FF2B5EF4-FFF2-40B4-BE49-F238E27FC236}">
                <a16:creationId xmlns:a16="http://schemas.microsoft.com/office/drawing/2014/main" id="{F1A3B08C-3070-CE4A-8F90-2479C76B8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DE053-58FE-3C49-B9F8-A44A2E0E5193}"/>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9413623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D4210-8AE1-7846-B878-373D92DCB86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D9A2DC7-BC2F-264D-8488-E6B1DD8DD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5E724C2-1AA5-6846-A924-D2996A38ED8C}"/>
              </a:ext>
            </a:extLst>
          </p:cNvPr>
          <p:cNvSpPr>
            <a:spLocks noGrp="1"/>
          </p:cNvSpPr>
          <p:nvPr>
            <p:ph type="dt" sz="half" idx="10"/>
          </p:nvPr>
        </p:nvSpPr>
        <p:spPr/>
        <p:txBody>
          <a:bodyPr/>
          <a:lstStyle/>
          <a:p>
            <a:fld id="{53654954-0729-5F45-B656-B106D096311B}" type="datetimeFigureOut">
              <a:t>7/20/20</a:t>
            </a:fld>
            <a:endParaRPr lang="en-US"/>
          </a:p>
        </p:txBody>
      </p:sp>
      <p:sp>
        <p:nvSpPr>
          <p:cNvPr id="5" name="Footer Placeholder 4">
            <a:extLst>
              <a:ext uri="{FF2B5EF4-FFF2-40B4-BE49-F238E27FC236}">
                <a16:creationId xmlns:a16="http://schemas.microsoft.com/office/drawing/2014/main" id="{D548C519-30AE-EC4C-A63C-ADDF43AFB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AB0C4-3022-8B4C-9F97-9516B5B82BC6}"/>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336901796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AC589-B830-204A-B027-37D93620F06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E2FF663-726F-7944-8658-986CB86F590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F2D5BED-A7A1-5342-98D5-9F8F495B307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7AFBE6C-7FB1-0A48-81F9-0A26D036E13B}"/>
              </a:ext>
            </a:extLst>
          </p:cNvPr>
          <p:cNvSpPr>
            <a:spLocks noGrp="1"/>
          </p:cNvSpPr>
          <p:nvPr>
            <p:ph type="dt" sz="half" idx="10"/>
          </p:nvPr>
        </p:nvSpPr>
        <p:spPr/>
        <p:txBody>
          <a:bodyPr/>
          <a:lstStyle/>
          <a:p>
            <a:fld id="{53654954-0729-5F45-B656-B106D096311B}" type="datetimeFigureOut">
              <a:t>7/20/20</a:t>
            </a:fld>
            <a:endParaRPr lang="en-US"/>
          </a:p>
        </p:txBody>
      </p:sp>
      <p:sp>
        <p:nvSpPr>
          <p:cNvPr id="6" name="Footer Placeholder 5">
            <a:extLst>
              <a:ext uri="{FF2B5EF4-FFF2-40B4-BE49-F238E27FC236}">
                <a16:creationId xmlns:a16="http://schemas.microsoft.com/office/drawing/2014/main" id="{DA8EF1A9-9AB3-E742-BF9B-54F451FC10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4F937-E501-E940-BDC7-E27E9971F566}"/>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16177583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9153-A133-6643-8112-4C3BB65C2B4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0F06CC-8E93-AA47-AD05-E79FCC148B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0D0F418-1923-304D-B89C-380907785D6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F435D4-2B7F-B343-9E77-5C150CF0E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4BEC02-A458-9247-9DE8-90C4F7C99C4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157BBE1-21AE-5A46-ABFE-0B1DD6264492}"/>
              </a:ext>
            </a:extLst>
          </p:cNvPr>
          <p:cNvSpPr>
            <a:spLocks noGrp="1"/>
          </p:cNvSpPr>
          <p:nvPr>
            <p:ph type="dt" sz="half" idx="10"/>
          </p:nvPr>
        </p:nvSpPr>
        <p:spPr/>
        <p:txBody>
          <a:bodyPr/>
          <a:lstStyle/>
          <a:p>
            <a:fld id="{53654954-0729-5F45-B656-B106D096311B}" type="datetimeFigureOut">
              <a:t>7/20/20</a:t>
            </a:fld>
            <a:endParaRPr lang="en-US"/>
          </a:p>
        </p:txBody>
      </p:sp>
      <p:sp>
        <p:nvSpPr>
          <p:cNvPr id="8" name="Footer Placeholder 7">
            <a:extLst>
              <a:ext uri="{FF2B5EF4-FFF2-40B4-BE49-F238E27FC236}">
                <a16:creationId xmlns:a16="http://schemas.microsoft.com/office/drawing/2014/main" id="{0E6FE325-07DB-0940-A0B5-D254AD82CF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A3B696-4DDE-D647-8F7A-6AC3F56AE695}"/>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42927334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267D-8931-AC4E-B5D9-920EFFD4211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BC531C3-962C-C74B-8641-F85E120303D1}"/>
              </a:ext>
            </a:extLst>
          </p:cNvPr>
          <p:cNvSpPr>
            <a:spLocks noGrp="1"/>
          </p:cNvSpPr>
          <p:nvPr>
            <p:ph type="dt" sz="half" idx="10"/>
          </p:nvPr>
        </p:nvSpPr>
        <p:spPr/>
        <p:txBody>
          <a:bodyPr/>
          <a:lstStyle/>
          <a:p>
            <a:fld id="{53654954-0729-5F45-B656-B106D096311B}" type="datetimeFigureOut">
              <a:t>7/20/20</a:t>
            </a:fld>
            <a:endParaRPr lang="en-US"/>
          </a:p>
        </p:txBody>
      </p:sp>
      <p:sp>
        <p:nvSpPr>
          <p:cNvPr id="4" name="Footer Placeholder 3">
            <a:extLst>
              <a:ext uri="{FF2B5EF4-FFF2-40B4-BE49-F238E27FC236}">
                <a16:creationId xmlns:a16="http://schemas.microsoft.com/office/drawing/2014/main" id="{6079E465-CCC0-8D40-A71D-5AD083870A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37BF4A-03A8-AD4B-ABDA-24A512FCD841}"/>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375076130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71893D-F4E3-324F-9172-8B50A459AE6B}"/>
              </a:ext>
            </a:extLst>
          </p:cNvPr>
          <p:cNvSpPr>
            <a:spLocks noGrp="1"/>
          </p:cNvSpPr>
          <p:nvPr>
            <p:ph type="dt" sz="half" idx="10"/>
          </p:nvPr>
        </p:nvSpPr>
        <p:spPr/>
        <p:txBody>
          <a:bodyPr/>
          <a:lstStyle/>
          <a:p>
            <a:fld id="{53654954-0729-5F45-B656-B106D096311B}" type="datetimeFigureOut">
              <a:t>7/20/20</a:t>
            </a:fld>
            <a:endParaRPr lang="en-US"/>
          </a:p>
        </p:txBody>
      </p:sp>
      <p:sp>
        <p:nvSpPr>
          <p:cNvPr id="3" name="Footer Placeholder 2">
            <a:extLst>
              <a:ext uri="{FF2B5EF4-FFF2-40B4-BE49-F238E27FC236}">
                <a16:creationId xmlns:a16="http://schemas.microsoft.com/office/drawing/2014/main" id="{4C11DA11-6771-2844-ADD1-0782C87B15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DF4CE2-334D-8F45-A722-B1BEF3760241}"/>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236388714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2999C-09DB-D84B-A482-090AD6AAC8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F10EE87-DA19-6449-B44B-7AB3194B3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79D4B78-3530-AD44-9E1B-118C911AC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490F25-BA91-2C40-8B64-8CF067F79030}"/>
              </a:ext>
            </a:extLst>
          </p:cNvPr>
          <p:cNvSpPr>
            <a:spLocks noGrp="1"/>
          </p:cNvSpPr>
          <p:nvPr>
            <p:ph type="dt" sz="half" idx="10"/>
          </p:nvPr>
        </p:nvSpPr>
        <p:spPr/>
        <p:txBody>
          <a:bodyPr/>
          <a:lstStyle/>
          <a:p>
            <a:fld id="{53654954-0729-5F45-B656-B106D096311B}" type="datetimeFigureOut">
              <a:t>7/20/20</a:t>
            </a:fld>
            <a:endParaRPr lang="en-US"/>
          </a:p>
        </p:txBody>
      </p:sp>
      <p:sp>
        <p:nvSpPr>
          <p:cNvPr id="6" name="Footer Placeholder 5">
            <a:extLst>
              <a:ext uri="{FF2B5EF4-FFF2-40B4-BE49-F238E27FC236}">
                <a16:creationId xmlns:a16="http://schemas.microsoft.com/office/drawing/2014/main" id="{FC5D54C4-50CF-894D-823C-CA5A0C510D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81D8D6-E98D-6647-B7B9-9C20BAAB4BFE}"/>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353184703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BE59D-F783-B948-88CA-4EF223F78C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D58B2F5-4084-474F-BE94-F0C7B7A5CA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CF7F7E-472E-094F-AB44-A164F537C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CF46F9-B773-9043-BDD1-49AEA85C2486}"/>
              </a:ext>
            </a:extLst>
          </p:cNvPr>
          <p:cNvSpPr>
            <a:spLocks noGrp="1"/>
          </p:cNvSpPr>
          <p:nvPr>
            <p:ph type="dt" sz="half" idx="10"/>
          </p:nvPr>
        </p:nvSpPr>
        <p:spPr/>
        <p:txBody>
          <a:bodyPr/>
          <a:lstStyle/>
          <a:p>
            <a:fld id="{53654954-0729-5F45-B656-B106D096311B}" type="datetimeFigureOut">
              <a:t>7/20/20</a:t>
            </a:fld>
            <a:endParaRPr lang="en-US"/>
          </a:p>
        </p:txBody>
      </p:sp>
      <p:sp>
        <p:nvSpPr>
          <p:cNvPr id="6" name="Footer Placeholder 5">
            <a:extLst>
              <a:ext uri="{FF2B5EF4-FFF2-40B4-BE49-F238E27FC236}">
                <a16:creationId xmlns:a16="http://schemas.microsoft.com/office/drawing/2014/main" id="{EF26E4B7-6FD2-4F49-ACEF-4B398C646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46432-4F34-AA44-B3C9-807E88B3C58D}"/>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21114429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07386B-83D4-DF47-B974-760D088AC6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8533366-3088-A248-B890-ED78789352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DC46BC-D3F3-924D-9CA7-6EC0504A9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54954-0729-5F45-B656-B106D096311B}" type="datetimeFigureOut">
              <a:t>7/20/20</a:t>
            </a:fld>
            <a:endParaRPr lang="en-US"/>
          </a:p>
        </p:txBody>
      </p:sp>
      <p:sp>
        <p:nvSpPr>
          <p:cNvPr id="5" name="Footer Placeholder 4">
            <a:extLst>
              <a:ext uri="{FF2B5EF4-FFF2-40B4-BE49-F238E27FC236}">
                <a16:creationId xmlns:a16="http://schemas.microsoft.com/office/drawing/2014/main" id="{048274E4-C692-5D45-85F4-F950AC8714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E5F8BB-FC56-6F46-B61C-6933BDD970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08A333-02EC-824A-94EE-C396491EBFCC}" type="slidenum">
              <a:t>‹#›</a:t>
            </a:fld>
            <a:endParaRPr lang="en-US"/>
          </a:p>
        </p:txBody>
      </p:sp>
    </p:spTree>
    <p:extLst>
      <p:ext uri="{BB962C8B-B14F-4D97-AF65-F5344CB8AC3E}">
        <p14:creationId xmlns:p14="http://schemas.microsoft.com/office/powerpoint/2010/main" val="21147942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fade/>
  </p:transition>
  <p:txStyles>
    <p:title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nrope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nrope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nrope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nrope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2.jpeg"/><Relationship Id="rId7"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1.jpeg"/><Relationship Id="rId7"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6.jpeg"/><Relationship Id="rId7"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3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4.jpeg"/><Relationship Id="rId7"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0.jpeg"/><Relationship Id="rId7" Type="http://schemas.openxmlformats.org/officeDocument/2006/relationships/image" Target="../media/image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5.sv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hyperlink" Target="https://www.canada.ca/en/public-health/services/diseases/coronavirus-disease-covid-19.html" TargetMode="External"/><Relationship Id="rId18" Type="http://schemas.openxmlformats.org/officeDocument/2006/relationships/image" Target="../media/image12.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6.svg"/><Relationship Id="rId17" Type="http://schemas.openxmlformats.org/officeDocument/2006/relationships/image" Target="../media/image103.svg"/><Relationship Id="rId2" Type="http://schemas.openxmlformats.org/officeDocument/2006/relationships/notesSlide" Target="../notesSlides/notesSlide9.xml"/><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5.png"/><Relationship Id="rId5" Type="http://schemas.openxmlformats.org/officeDocument/2006/relationships/image" Target="../media/image98.png"/><Relationship Id="rId15" Type="http://schemas.openxmlformats.org/officeDocument/2006/relationships/hyperlink" Target="http://www.reopeningsafely.ca/" TargetMode="External"/><Relationship Id="rId10" Type="http://schemas.openxmlformats.org/officeDocument/2006/relationships/image" Target="../media/image4.svg"/><Relationship Id="rId19" Type="http://schemas.microsoft.com/office/2007/relationships/hdphoto" Target="../media/hdphoto2.wdp"/><Relationship Id="rId4" Type="http://schemas.openxmlformats.org/officeDocument/2006/relationships/image" Target="../media/image97.svg"/><Relationship Id="rId9" Type="http://schemas.openxmlformats.org/officeDocument/2006/relationships/image" Target="../media/image3.png"/><Relationship Id="rId14" Type="http://schemas.openxmlformats.org/officeDocument/2006/relationships/hyperlink" Target="https://www.who.int/emergencies/diseases/novel-coronavirus-201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jpeg"/><Relationship Id="rId7"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21.svg"/><Relationship Id="rId21" Type="http://schemas.openxmlformats.org/officeDocument/2006/relationships/image" Target="../media/image39.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23" Type="http://schemas.openxmlformats.org/officeDocument/2006/relationships/image" Target="../media/image41.sv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 Id="rId22"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3.svg"/><Relationship Id="rId18" Type="http://schemas.openxmlformats.org/officeDocument/2006/relationships/image" Target="../media/image48.png"/><Relationship Id="rId3" Type="http://schemas.openxmlformats.org/officeDocument/2006/relationships/image" Target="../media/image21.svg"/><Relationship Id="rId21" Type="http://schemas.openxmlformats.org/officeDocument/2006/relationships/image" Target="../media/image51.svg"/><Relationship Id="rId7" Type="http://schemas.openxmlformats.org/officeDocument/2006/relationships/image" Target="../media/image29.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20.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45.svg"/><Relationship Id="rId10" Type="http://schemas.openxmlformats.org/officeDocument/2006/relationships/image" Target="../media/image32.png"/><Relationship Id="rId19" Type="http://schemas.openxmlformats.org/officeDocument/2006/relationships/image" Target="../media/image49.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pic>
        <p:nvPicPr>
          <p:cNvPr id="6" name="Picture 5">
            <a:extLst>
              <a:ext uri="{FF2B5EF4-FFF2-40B4-BE49-F238E27FC236}">
                <a16:creationId xmlns:a16="http://schemas.microsoft.com/office/drawing/2014/main" id="{50C99AB2-FA64-3147-962D-5E925714591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flipH="1">
            <a:off x="0" y="0"/>
            <a:ext cx="12192000" cy="6086007"/>
          </a:xfrm>
          <a:prstGeom prst="rect">
            <a:avLst/>
          </a:prstGeom>
        </p:spPr>
      </p:pic>
      <p:sp>
        <p:nvSpPr>
          <p:cNvPr id="14" name="Title 3">
            <a:extLst>
              <a:ext uri="{FF2B5EF4-FFF2-40B4-BE49-F238E27FC236}">
                <a16:creationId xmlns:a16="http://schemas.microsoft.com/office/drawing/2014/main" id="{E10C33B4-FAD7-9F4E-9391-2AAA54C6C4AA}"/>
              </a:ext>
            </a:extLst>
          </p:cNvPr>
          <p:cNvSpPr txBox="1">
            <a:spLocks/>
          </p:cNvSpPr>
          <p:nvPr/>
        </p:nvSpPr>
        <p:spPr>
          <a:xfrm>
            <a:off x="913774" y="3477006"/>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5400" dirty="0">
                <a:solidFill>
                  <a:schemeClr val="bg1"/>
                </a:solidFill>
                <a:latin typeface="Oswald" pitchFamily="2" charset="77"/>
              </a:rPr>
              <a:t>Return to Work</a:t>
            </a:r>
            <a:br>
              <a:rPr lang="en-US" sz="5400" dirty="0">
                <a:solidFill>
                  <a:schemeClr val="bg1"/>
                </a:solidFill>
                <a:latin typeface="Oswald" pitchFamily="2" charset="77"/>
              </a:rPr>
            </a:br>
            <a:r>
              <a:rPr lang="en-US" sz="5400" dirty="0">
                <a:solidFill>
                  <a:schemeClr val="bg1"/>
                </a:solidFill>
                <a:latin typeface="Oswald" pitchFamily="2" charset="77"/>
              </a:rPr>
              <a:t>Orientation</a:t>
            </a:r>
          </a:p>
        </p:txBody>
      </p:sp>
      <p:sp>
        <p:nvSpPr>
          <p:cNvPr id="5" name="Rectangle 4">
            <a:extLst>
              <a:ext uri="{FF2B5EF4-FFF2-40B4-BE49-F238E27FC236}">
                <a16:creationId xmlns:a16="http://schemas.microsoft.com/office/drawing/2014/main" id="{28B3DF70-E8F5-7645-899E-3F8885C62D4F}"/>
              </a:ext>
            </a:extLst>
          </p:cNvPr>
          <p:cNvSpPr/>
          <p:nvPr/>
        </p:nvSpPr>
        <p:spPr>
          <a:xfrm>
            <a:off x="0" y="6079958"/>
            <a:ext cx="12192000" cy="778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AB5C48A6-0D23-8948-8967-B03D7C2FD3FA}"/>
              </a:ext>
            </a:extLst>
          </p:cNvPr>
          <p:cNvSpPr>
            <a:spLocks noChangeArrowheads="1"/>
          </p:cNvSpPr>
          <p:nvPr/>
        </p:nvSpPr>
        <p:spPr bwMode="auto">
          <a:xfrm>
            <a:off x="3043403" y="6075651"/>
            <a:ext cx="6105193" cy="782349"/>
          </a:xfrm>
          <a:prstGeom prst="rect">
            <a:avLst/>
          </a:prstGeom>
        </p:spPr>
        <p:txBody>
          <a:bodyPr spcFirstLastPara="1" vert="horz" wrap="square" lIns="0" tIns="0" rIns="0" bIns="0" rtlCol="0" anchor="t" anchorCtr="0">
            <a:noAutofit/>
          </a:bodyPr>
          <a:lstStyle/>
          <a:p>
            <a:pPr marL="487668" algn="ctr" defTabSz="914377">
              <a:lnSpc>
                <a:spcPct val="110000"/>
              </a:lnSpc>
              <a:spcBef>
                <a:spcPts val="1600"/>
              </a:spcBef>
              <a:buSzPts val="5800"/>
            </a:pPr>
            <a:r>
              <a:rPr lang="en-US" altLang="en-US" sz="1200" b="1" dirty="0">
                <a:solidFill>
                  <a:srgbClr val="24259D"/>
                </a:solidFill>
                <a:latin typeface="Libre Franklin" pitchFamily="2" charset="77"/>
              </a:rPr>
              <a:t>Compiled and Edited by Akash Kapoor &amp; Gwendolyn DelGuidice</a:t>
            </a:r>
            <a:br>
              <a:rPr lang="en-US" altLang="en-US" sz="1200" b="1" dirty="0">
                <a:solidFill>
                  <a:srgbClr val="24259D"/>
                </a:solidFill>
                <a:latin typeface="Libre Franklin" pitchFamily="2" charset="77"/>
              </a:rPr>
            </a:br>
            <a:r>
              <a:rPr lang="en-US" altLang="en-US" sz="1200" b="1" dirty="0">
                <a:solidFill>
                  <a:srgbClr val="24259D"/>
                </a:solidFill>
                <a:latin typeface="Libre Franklin" pitchFamily="2" charset="77"/>
              </a:rPr>
              <a:t>for Akash Kapoor Advisors Inc.</a:t>
            </a:r>
          </a:p>
        </p:txBody>
      </p:sp>
      <p:pic>
        <p:nvPicPr>
          <p:cNvPr id="16" name="Picture 15">
            <a:extLst>
              <a:ext uri="{FF2B5EF4-FFF2-40B4-BE49-F238E27FC236}">
                <a16:creationId xmlns:a16="http://schemas.microsoft.com/office/drawing/2014/main" id="{2C5BAD3D-1B0C-8341-8C06-21F16E24ED4A}"/>
              </a:ext>
            </a:extLst>
          </p:cNvPr>
          <p:cNvPicPr>
            <a:picLocks noChangeAspect="1"/>
          </p:cNvPicPr>
          <p:nvPr/>
        </p:nvPicPr>
        <p:blipFill>
          <a:blip r:embed="rId4"/>
          <a:stretch>
            <a:fillRect/>
          </a:stretch>
        </p:blipFill>
        <p:spPr>
          <a:xfrm>
            <a:off x="11120284" y="5929240"/>
            <a:ext cx="1273892" cy="1135640"/>
          </a:xfrm>
          <a:prstGeom prst="rect">
            <a:avLst/>
          </a:prstGeom>
        </p:spPr>
      </p:pic>
      <p:pic>
        <p:nvPicPr>
          <p:cNvPr id="17" name="Graphic 16">
            <a:extLst>
              <a:ext uri="{FF2B5EF4-FFF2-40B4-BE49-F238E27FC236}">
                <a16:creationId xmlns:a16="http://schemas.microsoft.com/office/drawing/2014/main" id="{281B3C67-411F-5342-B3DA-C653ACABBE5B}"/>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l="-3403" t="35059" r="35543" b="-2419"/>
          <a:stretch/>
        </p:blipFill>
        <p:spPr>
          <a:xfrm>
            <a:off x="9500260" y="0"/>
            <a:ext cx="2691740" cy="2671948"/>
          </a:xfrm>
          <a:prstGeom prst="rect">
            <a:avLst/>
          </a:prstGeom>
        </p:spPr>
      </p:pic>
      <p:pic>
        <p:nvPicPr>
          <p:cNvPr id="18" name="Graphic 17">
            <a:extLst>
              <a:ext uri="{FF2B5EF4-FFF2-40B4-BE49-F238E27FC236}">
                <a16:creationId xmlns:a16="http://schemas.microsoft.com/office/drawing/2014/main" id="{D1840D0B-407A-474C-A088-DB0A0C99A6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7536" y="318766"/>
            <a:ext cx="557636" cy="571882"/>
          </a:xfrm>
          <a:prstGeom prst="rect">
            <a:avLst/>
          </a:prstGeom>
        </p:spPr>
      </p:pic>
      <p:pic>
        <p:nvPicPr>
          <p:cNvPr id="2" name="Picture 1">
            <a:extLst>
              <a:ext uri="{FF2B5EF4-FFF2-40B4-BE49-F238E27FC236}">
                <a16:creationId xmlns:a16="http://schemas.microsoft.com/office/drawing/2014/main" id="{D6D60C9B-580E-FC4A-9F84-D8D47A49B213}"/>
              </a:ext>
            </a:extLst>
          </p:cNvPr>
          <p:cNvPicPr>
            <a:picLocks noChangeAspect="1"/>
          </p:cNvPicPr>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394570578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p:nvSpPr>
          <p:cNvPr id="2" name="Rectangle 1">
            <a:extLst>
              <a:ext uri="{FF2B5EF4-FFF2-40B4-BE49-F238E27FC236}">
                <a16:creationId xmlns:a16="http://schemas.microsoft.com/office/drawing/2014/main" id="{05A7D48C-B94D-3F46-850B-92132553040A}"/>
              </a:ext>
            </a:extLst>
          </p:cNvPr>
          <p:cNvSpPr/>
          <p:nvPr/>
        </p:nvSpPr>
        <p:spPr>
          <a:xfrm>
            <a:off x="0" y="0"/>
            <a:ext cx="12192000" cy="6858000"/>
          </a:xfrm>
          <a:prstGeom prst="rect">
            <a:avLst/>
          </a:prstGeom>
          <a:solidFill>
            <a:srgbClr val="242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CD6F105-2776-7241-9983-BE0B97D1FEA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6195934" cy="6858000"/>
          </a:xfrm>
          <a:prstGeom prst="rect">
            <a:avLst/>
          </a:prstGeom>
        </p:spPr>
      </p:pic>
      <p:sp>
        <p:nvSpPr>
          <p:cNvPr id="14" name="Title 3">
            <a:extLst>
              <a:ext uri="{FF2B5EF4-FFF2-40B4-BE49-F238E27FC236}">
                <a16:creationId xmlns:a16="http://schemas.microsoft.com/office/drawing/2014/main" id="{E10C33B4-FAD7-9F4E-9391-2AAA54C6C4AA}"/>
              </a:ext>
            </a:extLst>
          </p:cNvPr>
          <p:cNvSpPr txBox="1">
            <a:spLocks/>
          </p:cNvSpPr>
          <p:nvPr/>
        </p:nvSpPr>
        <p:spPr>
          <a:xfrm>
            <a:off x="6891244" y="2994931"/>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5400" dirty="0">
                <a:solidFill>
                  <a:schemeClr val="bg1"/>
                </a:solidFill>
                <a:latin typeface="Oswald" pitchFamily="2" charset="77"/>
              </a:rPr>
              <a:t>Our COVID-19 </a:t>
            </a:r>
            <a:br>
              <a:rPr lang="en-US" sz="5400" dirty="0">
                <a:solidFill>
                  <a:schemeClr val="bg1"/>
                </a:solidFill>
                <a:latin typeface="Oswald" pitchFamily="2" charset="77"/>
              </a:rPr>
            </a:br>
            <a:r>
              <a:rPr lang="en-US" sz="5400" dirty="0">
                <a:solidFill>
                  <a:schemeClr val="bg1"/>
                </a:solidFill>
                <a:latin typeface="Oswald" pitchFamily="2" charset="77"/>
              </a:rPr>
              <a:t>Response</a:t>
            </a:r>
          </a:p>
        </p:txBody>
      </p:sp>
      <p:pic>
        <p:nvPicPr>
          <p:cNvPr id="16" name="Graphic 15">
            <a:extLst>
              <a:ext uri="{FF2B5EF4-FFF2-40B4-BE49-F238E27FC236}">
                <a16:creationId xmlns:a16="http://schemas.microsoft.com/office/drawing/2014/main" id="{264AE5BD-8E15-554B-8F03-0109876CECC8}"/>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3403" t="35059" r="35543" b="-2419"/>
          <a:stretch/>
        </p:blipFill>
        <p:spPr>
          <a:xfrm>
            <a:off x="9500260" y="0"/>
            <a:ext cx="2691740" cy="2671948"/>
          </a:xfrm>
          <a:prstGeom prst="rect">
            <a:avLst/>
          </a:prstGeom>
        </p:spPr>
      </p:pic>
      <p:pic>
        <p:nvPicPr>
          <p:cNvPr id="17" name="Graphic 16">
            <a:extLst>
              <a:ext uri="{FF2B5EF4-FFF2-40B4-BE49-F238E27FC236}">
                <a16:creationId xmlns:a16="http://schemas.microsoft.com/office/drawing/2014/main" id="{77C107B5-92A4-3643-93A7-C028BB82E2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7536" y="318766"/>
            <a:ext cx="557636" cy="571882"/>
          </a:xfrm>
          <a:prstGeom prst="rect">
            <a:avLst/>
          </a:prstGeom>
        </p:spPr>
      </p:pic>
      <p:sp>
        <p:nvSpPr>
          <p:cNvPr id="19" name="Rectangle 18">
            <a:extLst>
              <a:ext uri="{FF2B5EF4-FFF2-40B4-BE49-F238E27FC236}">
                <a16:creationId xmlns:a16="http://schemas.microsoft.com/office/drawing/2014/main" id="{5E0F109B-836B-7748-90EF-F53BDCAE3768}"/>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9ECBCD4-92B2-3A42-AF6F-F15117D23FC8}"/>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10</a:t>
            </a:fld>
            <a:r>
              <a:rPr lang="en-CA" sz="1050" dirty="0">
                <a:solidFill>
                  <a:prstClr val="black"/>
                </a:solidFill>
                <a:latin typeface="Manrope" pitchFamily="2" charset="0"/>
              </a:rPr>
              <a:t>  </a:t>
            </a:r>
            <a:endParaRPr lang="en-US" sz="1050"/>
          </a:p>
        </p:txBody>
      </p:sp>
      <p:pic>
        <p:nvPicPr>
          <p:cNvPr id="21" name="Picture 20">
            <a:extLst>
              <a:ext uri="{FF2B5EF4-FFF2-40B4-BE49-F238E27FC236}">
                <a16:creationId xmlns:a16="http://schemas.microsoft.com/office/drawing/2014/main" id="{4CAF37DE-34C6-6C40-89A5-CD67F358044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84010" y="5871366"/>
            <a:ext cx="1273892" cy="1135640"/>
          </a:xfrm>
          <a:prstGeom prst="rect">
            <a:avLst/>
          </a:prstGeom>
        </p:spPr>
      </p:pic>
    </p:spTree>
    <p:extLst>
      <p:ext uri="{BB962C8B-B14F-4D97-AF65-F5344CB8AC3E}">
        <p14:creationId xmlns:p14="http://schemas.microsoft.com/office/powerpoint/2010/main" val="335395561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FF4D80-9252-A041-872C-F90F5601075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0" y="1491522"/>
            <a:ext cx="12192000" cy="2286000"/>
          </a:xfrm>
          <a:prstGeom prst="rect">
            <a:avLst/>
          </a:prstGeom>
        </p:spPr>
      </p:pic>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Our COVID-19 Response</a:t>
            </a:r>
          </a:p>
          <a:p>
            <a:pPr>
              <a:lnSpc>
                <a:spcPct val="110000"/>
              </a:lnSpc>
            </a:pPr>
            <a:r>
              <a:rPr lang="en-US" sz="2000" dirty="0">
                <a:solidFill>
                  <a:srgbClr val="3C5771"/>
                </a:solidFill>
                <a:latin typeface="Oswald" pitchFamily="2" charset="77"/>
              </a:rPr>
              <a:t>Changes to Schedule, Facility, Cleaning and Responsibilities</a:t>
            </a:r>
          </a:p>
        </p:txBody>
      </p:sp>
      <p:graphicFrame>
        <p:nvGraphicFramePr>
          <p:cNvPr id="7" name="Table 6">
            <a:extLst>
              <a:ext uri="{FF2B5EF4-FFF2-40B4-BE49-F238E27FC236}">
                <a16:creationId xmlns:a16="http://schemas.microsoft.com/office/drawing/2014/main" id="{719C70E4-6969-404A-8401-5162983885FB}"/>
              </a:ext>
            </a:extLst>
          </p:cNvPr>
          <p:cNvGraphicFramePr>
            <a:graphicFrameLocks noGrp="1"/>
          </p:cNvGraphicFramePr>
          <p:nvPr>
            <p:extLst>
              <p:ext uri="{D42A27DB-BD31-4B8C-83A1-F6EECF244321}">
                <p14:modId xmlns:p14="http://schemas.microsoft.com/office/powerpoint/2010/main" val="1617784830"/>
              </p:ext>
            </p:extLst>
          </p:nvPr>
        </p:nvGraphicFramePr>
        <p:xfrm>
          <a:off x="612775" y="4125191"/>
          <a:ext cx="10955339" cy="1956136"/>
        </p:xfrm>
        <a:graphic>
          <a:graphicData uri="http://schemas.openxmlformats.org/drawingml/2006/table">
            <a:tbl>
              <a:tblPr firstRow="1" bandRow="1">
                <a:tableStyleId>{5C22544A-7EE6-4342-B048-85BDC9FD1C3A}</a:tableStyleId>
              </a:tblPr>
              <a:tblGrid>
                <a:gridCol w="1727231">
                  <a:extLst>
                    <a:ext uri="{9D8B030D-6E8A-4147-A177-3AD203B41FA5}">
                      <a16:colId xmlns:a16="http://schemas.microsoft.com/office/drawing/2014/main" val="684819506"/>
                    </a:ext>
                  </a:extLst>
                </a:gridCol>
                <a:gridCol w="1727231">
                  <a:extLst>
                    <a:ext uri="{9D8B030D-6E8A-4147-A177-3AD203B41FA5}">
                      <a16:colId xmlns:a16="http://schemas.microsoft.com/office/drawing/2014/main" val="879889853"/>
                    </a:ext>
                  </a:extLst>
                </a:gridCol>
                <a:gridCol w="1727231">
                  <a:extLst>
                    <a:ext uri="{9D8B030D-6E8A-4147-A177-3AD203B41FA5}">
                      <a16:colId xmlns:a16="http://schemas.microsoft.com/office/drawing/2014/main" val="1717744454"/>
                    </a:ext>
                  </a:extLst>
                </a:gridCol>
                <a:gridCol w="1727231">
                  <a:extLst>
                    <a:ext uri="{9D8B030D-6E8A-4147-A177-3AD203B41FA5}">
                      <a16:colId xmlns:a16="http://schemas.microsoft.com/office/drawing/2014/main" val="3298134825"/>
                    </a:ext>
                  </a:extLst>
                </a:gridCol>
                <a:gridCol w="1727231">
                  <a:extLst>
                    <a:ext uri="{9D8B030D-6E8A-4147-A177-3AD203B41FA5}">
                      <a16:colId xmlns:a16="http://schemas.microsoft.com/office/drawing/2014/main" val="3914862526"/>
                    </a:ext>
                  </a:extLst>
                </a:gridCol>
                <a:gridCol w="2319184">
                  <a:extLst>
                    <a:ext uri="{9D8B030D-6E8A-4147-A177-3AD203B41FA5}">
                      <a16:colId xmlns:a16="http://schemas.microsoft.com/office/drawing/2014/main" val="792246920"/>
                    </a:ext>
                  </a:extLst>
                </a:gridCol>
              </a:tblGrid>
              <a:tr h="1835390">
                <a:tc>
                  <a:txBody>
                    <a:bodyPr/>
                    <a:lstStyle/>
                    <a:p>
                      <a:pPr marL="171450" marR="0" lvl="0" indent="-171450" algn="l" defTabSz="457200" rtl="0" eaLnBrk="1" fontAlgn="auto" latinLnBrk="0" hangingPunct="1">
                        <a:lnSpc>
                          <a:spcPct val="110000"/>
                        </a:lnSpc>
                        <a:spcBef>
                          <a:spcPts val="0"/>
                        </a:spcBef>
                        <a:spcAft>
                          <a:spcPts val="1200"/>
                        </a:spcAft>
                        <a:buClr>
                          <a:srgbClr val="1C37AE"/>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mn-cs"/>
                        </a:rPr>
                        <a:t>What was done during shutdown?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1200"/>
                        </a:spcAft>
                        <a:buClr>
                          <a:srgbClr val="1C37AE"/>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mn-cs"/>
                        </a:rPr>
                        <a:t>Work schedule changes (staggered shifts, job rotation, meetings, etc.)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1200"/>
                        </a:spcAft>
                        <a:buClr>
                          <a:srgbClr val="1C37AE"/>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mn-cs"/>
                        </a:rPr>
                        <a:t>Facility changes (doors, timeclocks, cafeteria, work-station changes, etc.)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1200"/>
                        </a:spcAft>
                        <a:buClr>
                          <a:srgbClr val="1C37AE"/>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mn-cs"/>
                        </a:rPr>
                        <a:t>Dedicated cleaning resources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1200"/>
                        </a:spcAft>
                        <a:buClr>
                          <a:srgbClr val="1C37AE"/>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Libre Franklin" pitchFamily="2" charset="77"/>
                          <a:ea typeface="+mn-ea"/>
                          <a:cs typeface="+mn-cs"/>
                        </a:rPr>
                        <a:t>What is everyone’s role when returning to work (physical distancing, cleaning, personal hygiene)?</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0" rtl="0" eaLnBrk="1" fontAlgn="auto" latinLnBrk="0" hangingPunct="1">
                        <a:lnSpc>
                          <a:spcPct val="110000"/>
                        </a:lnSpc>
                        <a:spcBef>
                          <a:spcPts val="0"/>
                        </a:spcBef>
                        <a:spcAft>
                          <a:spcPts val="1200"/>
                        </a:spcAft>
                        <a:buClr>
                          <a:srgbClr val="1C37AE"/>
                        </a:buClr>
                        <a:buSzTx/>
                        <a:buFont typeface="Arial" panose="020B0604020202020204" pitchFamily="34" charset="0"/>
                        <a:buNone/>
                        <a:tabLst/>
                        <a:defRPr/>
                      </a:pPr>
                      <a:r>
                        <a:rPr lang="en-US" sz="1200" b="1" i="0" dirty="0">
                          <a:solidFill>
                            <a:schemeClr val="bg1"/>
                          </a:solidFill>
                          <a:latin typeface="Libre Franklin" pitchFamily="2" charset="77"/>
                          <a:cs typeface="Times New Roman" panose="02020603050405020304" pitchFamily="18" charset="0"/>
                        </a:rPr>
                        <a:t>Remember, if you are feeling ill at any time during your shift, tell the Isolation Coordinator, Local HR rep or Executive Leadership immediately.</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extLst>
                  <a:ext uri="{0D108BD9-81ED-4DB2-BD59-A6C34878D82A}">
                    <a16:rowId xmlns:a16="http://schemas.microsoft.com/office/drawing/2014/main" val="1824673241"/>
                  </a:ext>
                </a:extLst>
              </a:tr>
            </a:tbl>
          </a:graphicData>
        </a:graphic>
      </p:graphicFrame>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11</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Tree>
    <p:extLst>
      <p:ext uri="{BB962C8B-B14F-4D97-AF65-F5344CB8AC3E}">
        <p14:creationId xmlns:p14="http://schemas.microsoft.com/office/powerpoint/2010/main" val="181325490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77D35A-D7EA-E349-A55C-F09F54F167D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44577" y="3120453"/>
            <a:ext cx="4961744" cy="2875614"/>
          </a:xfrm>
          <a:prstGeom prst="rect">
            <a:avLst/>
          </a:prstGeom>
        </p:spPr>
      </p:pic>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Oswald" pitchFamily="2"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Physical Changes to Site</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12</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
        <p:nvSpPr>
          <p:cNvPr id="17" name="Rectangle 16">
            <a:extLst>
              <a:ext uri="{FF2B5EF4-FFF2-40B4-BE49-F238E27FC236}">
                <a16:creationId xmlns:a16="http://schemas.microsoft.com/office/drawing/2014/main" id="{93C73FF5-321D-3D4C-B8CE-D427F4E411A9}"/>
              </a:ext>
            </a:extLst>
          </p:cNvPr>
          <p:cNvSpPr/>
          <p:nvPr/>
        </p:nvSpPr>
        <p:spPr>
          <a:xfrm>
            <a:off x="612775" y="1557338"/>
            <a:ext cx="5008536" cy="1265988"/>
          </a:xfrm>
          <a:prstGeom prst="rect">
            <a:avLst/>
          </a:prstGeom>
        </p:spPr>
        <p:txBody>
          <a:bodyPr wrap="square" lIns="0" tIns="0" rIns="0" bIns="0">
            <a:spAutoFit/>
          </a:bodyPr>
          <a:lstStyle/>
          <a:p>
            <a:pPr defTabSz="1219170">
              <a:lnSpc>
                <a:spcPct val="90000"/>
              </a:lnSpc>
              <a:spcAft>
                <a:spcPts val="800"/>
              </a:spcAft>
            </a:pPr>
            <a:r>
              <a:rPr lang="en-US" sz="1400" b="1" dirty="0">
                <a:solidFill>
                  <a:srgbClr val="24259D"/>
                </a:solidFill>
                <a:latin typeface="Libre Franklin" pitchFamily="2" charset="77"/>
                <a:cs typeface="Times New Roman" panose="02020603050405020304" pitchFamily="18" charset="0"/>
              </a:rPr>
              <a:t>The safety and well-being of staff, clients and the communities we are a part of, are paramount in our approach to Re-Opening safely. </a:t>
            </a:r>
          </a:p>
          <a:p>
            <a:pPr defTabSz="1219170">
              <a:lnSpc>
                <a:spcPct val="90000"/>
              </a:lnSpc>
              <a:spcAft>
                <a:spcPts val="800"/>
              </a:spcAft>
            </a:pPr>
            <a:r>
              <a:rPr lang="en-US" sz="1400" b="1" dirty="0">
                <a:solidFill>
                  <a:srgbClr val="24259D"/>
                </a:solidFill>
                <a:latin typeface="Libre Franklin" pitchFamily="2" charset="77"/>
                <a:cs typeface="Times New Roman" panose="02020603050405020304" pitchFamily="18" charset="0"/>
              </a:rPr>
              <a:t>These are physical changes that Company Leadership and Site Management may need to consider in executing to the Guidance and Protocols in the Playbook.</a:t>
            </a:r>
          </a:p>
        </p:txBody>
      </p:sp>
      <p:sp>
        <p:nvSpPr>
          <p:cNvPr id="19" name="Rectangle 18">
            <a:extLst>
              <a:ext uri="{FF2B5EF4-FFF2-40B4-BE49-F238E27FC236}">
                <a16:creationId xmlns:a16="http://schemas.microsoft.com/office/drawing/2014/main" id="{4F5DF3DA-B376-3F40-BF2C-74D562CA913C}"/>
              </a:ext>
            </a:extLst>
          </p:cNvPr>
          <p:cNvSpPr/>
          <p:nvPr/>
        </p:nvSpPr>
        <p:spPr>
          <a:xfrm>
            <a:off x="6096000" y="1557338"/>
            <a:ext cx="5472113" cy="4230517"/>
          </a:xfrm>
          <a:prstGeom prst="rect">
            <a:avLst/>
          </a:prstGeom>
        </p:spPr>
        <p:txBody>
          <a:bodyPr wrap="square" lIns="0" tIns="0" rIns="0" bIns="0">
            <a:spAutoFit/>
          </a:bodyPr>
          <a:lstStyle/>
          <a:p>
            <a:pPr lvl="0">
              <a:lnSpc>
                <a:spcPct val="110000"/>
              </a:lnSpc>
              <a:spcAft>
                <a:spcPts val="600"/>
              </a:spcAft>
              <a:buClr>
                <a:srgbClr val="1C37AE"/>
              </a:buClr>
              <a:defRPr/>
            </a:pPr>
            <a:r>
              <a:rPr lang="en-US" sz="1100" b="1" dirty="0">
                <a:solidFill>
                  <a:srgbClr val="24259D"/>
                </a:solidFill>
                <a:latin typeface="Libre Franklin" pitchFamily="2" charset="77"/>
                <a:cs typeface="Times New Roman" panose="02020603050405020304" pitchFamily="18" charset="0"/>
              </a:rPr>
              <a:t>Each office location must assess physical changes required to maintain protocols of safety, physical distancing and disinfection/cleanliness. </a:t>
            </a:r>
          </a:p>
          <a:p>
            <a:pPr lvl="0">
              <a:lnSpc>
                <a:spcPct val="110000"/>
              </a:lnSpc>
              <a:spcAft>
                <a:spcPts val="600"/>
              </a:spcAft>
              <a:buClr>
                <a:srgbClr val="1C37AE"/>
              </a:buClr>
              <a:defRPr/>
            </a:pPr>
            <a:r>
              <a:rPr lang="en-US" sz="1100" b="1" dirty="0">
                <a:solidFill>
                  <a:srgbClr val="24259D"/>
                </a:solidFill>
                <a:latin typeface="Libre Franklin" pitchFamily="2" charset="77"/>
                <a:cs typeface="Times New Roman" panose="02020603050405020304" pitchFamily="18" charset="0"/>
              </a:rPr>
              <a:t>These include, but are not limited to:</a:t>
            </a:r>
          </a:p>
          <a:p>
            <a:pPr lvl="0">
              <a:lnSpc>
                <a:spcPct val="110000"/>
              </a:lnSpc>
              <a:spcAft>
                <a:spcPts val="600"/>
              </a:spcAft>
              <a:buClr>
                <a:srgbClr val="1C37AE"/>
              </a:buClr>
              <a:defRPr/>
            </a:pPr>
            <a:endParaRPr lang="en-US" sz="1100" b="1" dirty="0">
              <a:solidFill>
                <a:srgbClr val="1C37AE"/>
              </a:solidFill>
              <a:latin typeface="Libre Franklin" pitchFamily="2" charset="77"/>
              <a:cs typeface="Times New Roman" panose="02020603050405020304" pitchFamily="18" charset="0"/>
            </a:endParaRPr>
          </a:p>
          <a:p>
            <a:pPr marL="171450" lvl="0" indent="-171450">
              <a:lnSpc>
                <a:spcPct val="110000"/>
              </a:lnSpc>
              <a:spcAft>
                <a:spcPts val="600"/>
              </a:spcAft>
              <a:buClr>
                <a:srgbClr val="1C37AE"/>
              </a:buClr>
              <a:buFont typeface="Arial" panose="020B0604020202020204" pitchFamily="34" charset="0"/>
              <a:buChar char="•"/>
              <a:defRPr/>
            </a:pPr>
            <a:r>
              <a:rPr lang="en-CA" sz="1100" dirty="0">
                <a:solidFill>
                  <a:prstClr val="black"/>
                </a:solidFill>
                <a:latin typeface="Libre Franklin" pitchFamily="2" charset="77"/>
              </a:rPr>
              <a:t>Visitor/Client Interaction</a:t>
            </a:r>
          </a:p>
          <a:p>
            <a:pPr marL="171450" lvl="0" indent="-171450">
              <a:lnSpc>
                <a:spcPct val="110000"/>
              </a:lnSpc>
              <a:spcAft>
                <a:spcPts val="600"/>
              </a:spcAft>
              <a:buClr>
                <a:srgbClr val="1C37AE"/>
              </a:buClr>
              <a:buFont typeface="Arial" panose="020B0604020202020204" pitchFamily="34" charset="0"/>
              <a:buChar char="•"/>
              <a:defRPr/>
            </a:pPr>
            <a:r>
              <a:rPr lang="en-CA" sz="1100" dirty="0">
                <a:solidFill>
                  <a:prstClr val="black"/>
                </a:solidFill>
                <a:latin typeface="Libre Franklin" pitchFamily="2" charset="77"/>
              </a:rPr>
              <a:t>Physical Changes for Internal Distancing Protocols</a:t>
            </a:r>
          </a:p>
          <a:p>
            <a:pPr marL="171450" lvl="0" indent="-171450">
              <a:lnSpc>
                <a:spcPct val="110000"/>
              </a:lnSpc>
              <a:spcAft>
                <a:spcPts val="600"/>
              </a:spcAft>
              <a:buClr>
                <a:srgbClr val="1C37AE"/>
              </a:buClr>
              <a:buFont typeface="Arial" panose="020B0604020202020204" pitchFamily="34" charset="0"/>
              <a:buChar char="•"/>
              <a:defRPr/>
            </a:pPr>
            <a:r>
              <a:rPr lang="en-CA" sz="1100" dirty="0">
                <a:solidFill>
                  <a:prstClr val="black"/>
                </a:solidFill>
                <a:latin typeface="Libre Franklin" pitchFamily="2" charset="77"/>
              </a:rPr>
              <a:t>Physical area for Isolation Protocols and Quarantine</a:t>
            </a:r>
          </a:p>
          <a:p>
            <a:pPr marL="171450" lvl="0" indent="-171450">
              <a:lnSpc>
                <a:spcPct val="110000"/>
              </a:lnSpc>
              <a:spcAft>
                <a:spcPts val="600"/>
              </a:spcAft>
              <a:buClr>
                <a:srgbClr val="1C37AE"/>
              </a:buClr>
              <a:buFont typeface="Arial" panose="020B0604020202020204" pitchFamily="34" charset="0"/>
              <a:buChar char="•"/>
              <a:defRPr/>
            </a:pPr>
            <a:r>
              <a:rPr lang="en-CA" sz="1100" dirty="0">
                <a:solidFill>
                  <a:prstClr val="black"/>
                </a:solidFill>
                <a:latin typeface="Libre Franklin" pitchFamily="2" charset="77"/>
              </a:rPr>
              <a:t>Physical Changes to Common Bathrooms, Kitchen facilities</a:t>
            </a:r>
          </a:p>
          <a:p>
            <a:pPr marL="171450" lvl="0" indent="-171450">
              <a:lnSpc>
                <a:spcPct val="110000"/>
              </a:lnSpc>
              <a:spcAft>
                <a:spcPts val="600"/>
              </a:spcAft>
              <a:buClr>
                <a:srgbClr val="1C37AE"/>
              </a:buClr>
              <a:buFont typeface="Arial" panose="020B0604020202020204" pitchFamily="34" charset="0"/>
              <a:buChar char="•"/>
              <a:defRPr/>
            </a:pPr>
            <a:r>
              <a:rPr lang="en-CA" sz="1100" dirty="0">
                <a:solidFill>
                  <a:prstClr val="black"/>
                </a:solidFill>
                <a:latin typeface="Libre Franklin" pitchFamily="2" charset="77"/>
              </a:rPr>
              <a:t>Inventory Supply Intake and Storage</a:t>
            </a:r>
          </a:p>
          <a:p>
            <a:pPr marL="171450" lvl="0" indent="-171450">
              <a:lnSpc>
                <a:spcPct val="110000"/>
              </a:lnSpc>
              <a:spcAft>
                <a:spcPts val="600"/>
              </a:spcAft>
              <a:buClr>
                <a:srgbClr val="1C37AE"/>
              </a:buClr>
              <a:buFont typeface="Arial" panose="020B0604020202020204" pitchFamily="34" charset="0"/>
              <a:buChar char="•"/>
              <a:defRPr/>
            </a:pPr>
            <a:r>
              <a:rPr lang="en-CA" sz="1100" dirty="0">
                <a:solidFill>
                  <a:prstClr val="black"/>
                </a:solidFill>
                <a:latin typeface="Libre Franklin" pitchFamily="2" charset="77"/>
              </a:rPr>
              <a:t>HVAC/Ventilation System maintenance and Compliance to Protocol</a:t>
            </a:r>
          </a:p>
          <a:p>
            <a:pPr marL="171450" lvl="0" indent="-171450">
              <a:lnSpc>
                <a:spcPct val="110000"/>
              </a:lnSpc>
              <a:spcAft>
                <a:spcPts val="600"/>
              </a:spcAft>
              <a:buClr>
                <a:srgbClr val="1C37AE"/>
              </a:buClr>
              <a:buFont typeface="Arial" panose="020B0604020202020204" pitchFamily="34" charset="0"/>
              <a:buChar char="•"/>
              <a:defRPr/>
            </a:pPr>
            <a:r>
              <a:rPr lang="en-CA" sz="1100" dirty="0">
                <a:solidFill>
                  <a:prstClr val="black"/>
                </a:solidFill>
                <a:latin typeface="Libre Franklin" pitchFamily="2" charset="77"/>
              </a:rPr>
              <a:t>Door, Cupboard, Handle Maintenance and Disinfection – How to and What to do?</a:t>
            </a:r>
          </a:p>
          <a:p>
            <a:pPr marL="171450" lvl="0" indent="-171450">
              <a:lnSpc>
                <a:spcPct val="110000"/>
              </a:lnSpc>
              <a:spcAft>
                <a:spcPts val="600"/>
              </a:spcAft>
              <a:buClr>
                <a:srgbClr val="1C37AE"/>
              </a:buClr>
              <a:buFont typeface="Arial" panose="020B0604020202020204" pitchFamily="34" charset="0"/>
              <a:buChar char="•"/>
              <a:defRPr/>
            </a:pPr>
            <a:r>
              <a:rPr lang="en-CA" sz="1100" dirty="0">
                <a:solidFill>
                  <a:prstClr val="black"/>
                </a:solidFill>
                <a:latin typeface="Libre Franklin" pitchFamily="2" charset="77"/>
              </a:rPr>
              <a:t>PPE Disposal (storage in-between, handling, etc.)</a:t>
            </a:r>
          </a:p>
          <a:p>
            <a:pPr marL="171450" lvl="0" indent="-171450">
              <a:lnSpc>
                <a:spcPct val="110000"/>
              </a:lnSpc>
              <a:spcAft>
                <a:spcPts val="600"/>
              </a:spcAft>
              <a:buClr>
                <a:srgbClr val="1C37AE"/>
              </a:buClr>
              <a:buFont typeface="Arial" panose="020B0604020202020204" pitchFamily="34" charset="0"/>
              <a:buChar char="•"/>
              <a:defRPr/>
            </a:pPr>
            <a:r>
              <a:rPr lang="en-CA" sz="1100" dirty="0">
                <a:solidFill>
                  <a:prstClr val="black"/>
                </a:solidFill>
                <a:latin typeface="Libre Franklin" pitchFamily="2" charset="77"/>
              </a:rPr>
              <a:t>Common use items throughout Facilities</a:t>
            </a:r>
          </a:p>
          <a:p>
            <a:pPr marL="171450" lvl="0" indent="-171450">
              <a:lnSpc>
                <a:spcPct val="110000"/>
              </a:lnSpc>
              <a:spcAft>
                <a:spcPts val="600"/>
              </a:spcAft>
              <a:buClr>
                <a:srgbClr val="1C37AE"/>
              </a:buClr>
              <a:buFont typeface="Arial" panose="020B0604020202020204" pitchFamily="34" charset="0"/>
              <a:buChar char="•"/>
              <a:defRPr/>
            </a:pPr>
            <a:r>
              <a:rPr lang="en-CA" sz="1100" dirty="0">
                <a:solidFill>
                  <a:prstClr val="black"/>
                </a:solidFill>
                <a:latin typeface="Libre Franklin" pitchFamily="2" charset="77"/>
              </a:rPr>
              <a:t>Use of common elements (Fridge, Lockers, Cupboards, Coffee Machines, and Other Appliances)</a:t>
            </a:r>
          </a:p>
          <a:p>
            <a:pPr marL="171450" lvl="0" indent="-171450">
              <a:lnSpc>
                <a:spcPct val="110000"/>
              </a:lnSpc>
              <a:spcAft>
                <a:spcPts val="600"/>
              </a:spcAft>
              <a:buClr>
                <a:srgbClr val="1C37AE"/>
              </a:buClr>
              <a:buFont typeface="Arial" panose="020B0604020202020204" pitchFamily="34" charset="0"/>
              <a:buChar char="•"/>
              <a:defRPr/>
            </a:pPr>
            <a:r>
              <a:rPr lang="en-CA" sz="1100" dirty="0">
                <a:solidFill>
                  <a:prstClr val="black"/>
                </a:solidFill>
                <a:latin typeface="Libre Franklin" pitchFamily="2" charset="77"/>
              </a:rPr>
              <a:t>Entering, Exiting protocols and Material/Contracting required</a:t>
            </a:r>
          </a:p>
          <a:p>
            <a:pPr marL="171450" lvl="0" indent="-171450">
              <a:lnSpc>
                <a:spcPct val="110000"/>
              </a:lnSpc>
              <a:spcAft>
                <a:spcPts val="600"/>
              </a:spcAft>
              <a:buClr>
                <a:srgbClr val="1C37AE"/>
              </a:buClr>
              <a:buFont typeface="Arial" panose="020B0604020202020204" pitchFamily="34" charset="0"/>
              <a:buChar char="•"/>
              <a:defRPr/>
            </a:pPr>
            <a:r>
              <a:rPr lang="en-CA" sz="1100" dirty="0">
                <a:solidFill>
                  <a:prstClr val="black"/>
                </a:solidFill>
                <a:latin typeface="Libre Franklin" pitchFamily="2" charset="77"/>
              </a:rPr>
              <a:t>Physical Signage</a:t>
            </a:r>
          </a:p>
        </p:txBody>
      </p:sp>
    </p:spTree>
    <p:extLst>
      <p:ext uri="{BB962C8B-B14F-4D97-AF65-F5344CB8AC3E}">
        <p14:creationId xmlns:p14="http://schemas.microsoft.com/office/powerpoint/2010/main" val="164037510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ight Arrow 25">
            <a:extLst>
              <a:ext uri="{FF2B5EF4-FFF2-40B4-BE49-F238E27FC236}">
                <a16:creationId xmlns:a16="http://schemas.microsoft.com/office/drawing/2014/main" id="{B7C0F7B3-2BD9-2540-9F2F-A92A87B1990D}"/>
              </a:ext>
            </a:extLst>
          </p:cNvPr>
          <p:cNvSpPr/>
          <p:nvPr/>
        </p:nvSpPr>
        <p:spPr>
          <a:xfrm>
            <a:off x="3964899" y="1603947"/>
            <a:ext cx="3005528" cy="2023673"/>
          </a:xfrm>
          <a:prstGeom prst="rightArrow">
            <a:avLst>
              <a:gd name="adj1" fmla="val 84870"/>
              <a:gd name="adj2" fmla="val 49103"/>
            </a:avLst>
          </a:prstGeom>
          <a:solidFill>
            <a:srgbClr val="242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CE6B480-0F92-EE4E-95AF-3A098FCDEF35}"/>
              </a:ext>
            </a:extLst>
          </p:cNvPr>
          <p:cNvPicPr>
            <a:picLocks noChangeAspect="1"/>
          </p:cNvPicPr>
          <p:nvPr/>
        </p:nvPicPr>
        <p:blipFill rotWithShape="1">
          <a:blip r:embed="rId2">
            <a:extLst>
              <a:ext uri="{28A0092B-C50C-407E-A947-70E740481C1C}">
                <a14:useLocalDpi xmlns:a14="http://schemas.microsoft.com/office/drawing/2010/main"/>
              </a:ext>
            </a:extLst>
          </a:blip>
          <a:srcRect t="17049" r="15265"/>
          <a:stretch/>
        </p:blipFill>
        <p:spPr>
          <a:xfrm>
            <a:off x="-2458386" y="509665"/>
            <a:ext cx="8470426" cy="6109953"/>
          </a:xfrm>
          <a:prstGeom prst="rect">
            <a:avLst/>
          </a:prstGeom>
        </p:spPr>
      </p:pic>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Oswald" pitchFamily="2"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1C37AE"/>
                </a:solidFill>
                <a:latin typeface="Oswald" pitchFamily="2" charset="77"/>
              </a:rPr>
              <a:t>Employee Training</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13</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
        <p:nvSpPr>
          <p:cNvPr id="19" name="Rectangle 18">
            <a:extLst>
              <a:ext uri="{FF2B5EF4-FFF2-40B4-BE49-F238E27FC236}">
                <a16:creationId xmlns:a16="http://schemas.microsoft.com/office/drawing/2014/main" id="{4F5DF3DA-B376-3F40-BF2C-74D562CA913C}"/>
              </a:ext>
            </a:extLst>
          </p:cNvPr>
          <p:cNvSpPr/>
          <p:nvPr/>
        </p:nvSpPr>
        <p:spPr>
          <a:xfrm>
            <a:off x="6850505" y="3822492"/>
            <a:ext cx="4930678" cy="2210386"/>
          </a:xfrm>
          <a:prstGeom prst="rect">
            <a:avLst/>
          </a:prstGeom>
          <a:solidFill>
            <a:srgbClr val="24259D"/>
          </a:solidFill>
        </p:spPr>
        <p:txBody>
          <a:bodyPr wrap="square" lIns="360000" tIns="360000" rIns="360000" bIns="360000">
            <a:spAutoFit/>
          </a:bodyPr>
          <a:lstStyle/>
          <a:p>
            <a:pPr lvl="0">
              <a:lnSpc>
                <a:spcPct val="110000"/>
              </a:lnSpc>
              <a:spcAft>
                <a:spcPts val="600"/>
              </a:spcAft>
              <a:buClr>
                <a:srgbClr val="1C37AE"/>
              </a:buClr>
              <a:defRPr/>
            </a:pPr>
            <a:r>
              <a:rPr lang="en-US" sz="1400" b="1" dirty="0">
                <a:solidFill>
                  <a:schemeClr val="bg1"/>
                </a:solidFill>
                <a:latin typeface="Libre Franklin" pitchFamily="2" charset="77"/>
                <a:cs typeface="Times New Roman" panose="02020603050405020304" pitchFamily="18" charset="0"/>
              </a:rPr>
              <a:t>Ensure all employees have read, understood and acknowledged the materials provided. </a:t>
            </a:r>
          </a:p>
          <a:p>
            <a:pPr lvl="0">
              <a:lnSpc>
                <a:spcPct val="110000"/>
              </a:lnSpc>
              <a:spcAft>
                <a:spcPts val="600"/>
              </a:spcAft>
              <a:buClr>
                <a:srgbClr val="1C37AE"/>
              </a:buClr>
              <a:defRPr/>
            </a:pPr>
            <a:r>
              <a:rPr lang="en-US" sz="1400" b="1" dirty="0">
                <a:solidFill>
                  <a:schemeClr val="bg1"/>
                </a:solidFill>
                <a:latin typeface="Libre Franklin" pitchFamily="2" charset="77"/>
                <a:cs typeface="Times New Roman" panose="02020603050405020304" pitchFamily="18" charset="0"/>
              </a:rPr>
              <a:t>The acknowledgement, initial training and sign-off of having read and understood all documentation received must be completed, received and compiled prior to Return to Work.</a:t>
            </a:r>
            <a:endParaRPr lang="en-CA" sz="1400" dirty="0">
              <a:solidFill>
                <a:schemeClr val="bg1"/>
              </a:solidFill>
              <a:latin typeface="Libre Franklin" pitchFamily="2" charset="77"/>
            </a:endParaRPr>
          </a:p>
        </p:txBody>
      </p:sp>
      <p:pic>
        <p:nvPicPr>
          <p:cNvPr id="25" name="Graphic 24">
            <a:extLst>
              <a:ext uri="{FF2B5EF4-FFF2-40B4-BE49-F238E27FC236}">
                <a16:creationId xmlns:a16="http://schemas.microsoft.com/office/drawing/2014/main" id="{20824CC1-3A98-C644-B588-FCC93C7C15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9281" y="2113613"/>
            <a:ext cx="1078042" cy="1078042"/>
          </a:xfrm>
          <a:prstGeom prst="rect">
            <a:avLst/>
          </a:prstGeom>
        </p:spPr>
      </p:pic>
      <p:sp>
        <p:nvSpPr>
          <p:cNvPr id="17" name="Rectangle 16">
            <a:extLst>
              <a:ext uri="{FF2B5EF4-FFF2-40B4-BE49-F238E27FC236}">
                <a16:creationId xmlns:a16="http://schemas.microsoft.com/office/drawing/2014/main" id="{93C73FF5-321D-3D4C-B8CE-D427F4E411A9}"/>
              </a:ext>
            </a:extLst>
          </p:cNvPr>
          <p:cNvSpPr/>
          <p:nvPr/>
        </p:nvSpPr>
        <p:spPr>
          <a:xfrm>
            <a:off x="7195280" y="2068644"/>
            <a:ext cx="4302176" cy="1169423"/>
          </a:xfrm>
          <a:prstGeom prst="rect">
            <a:avLst/>
          </a:prstGeom>
        </p:spPr>
        <p:txBody>
          <a:bodyPr wrap="square" lIns="0" tIns="0" rIns="0" bIns="0">
            <a:spAutoFit/>
          </a:bodyPr>
          <a:lstStyle/>
          <a:p>
            <a:pPr defTabSz="1219170">
              <a:lnSpc>
                <a:spcPct val="110000"/>
              </a:lnSpc>
              <a:spcAft>
                <a:spcPts val="800"/>
              </a:spcAft>
            </a:pPr>
            <a:r>
              <a:rPr lang="en-US" sz="1400" b="1" dirty="0">
                <a:solidFill>
                  <a:srgbClr val="24259D"/>
                </a:solidFill>
                <a:latin typeface="Libre Franklin" pitchFamily="2" charset="77"/>
                <a:cs typeface="Times New Roman" panose="02020603050405020304" pitchFamily="18" charset="0"/>
              </a:rPr>
              <a:t>It is essential that </a:t>
            </a:r>
            <a:r>
              <a:rPr lang="en-US" sz="1400" b="1" dirty="0">
                <a:solidFill>
                  <a:srgbClr val="EE3131"/>
                </a:solidFill>
                <a:latin typeface="Libre Franklin" pitchFamily="2" charset="77"/>
                <a:cs typeface="Times New Roman" panose="02020603050405020304" pitchFamily="18" charset="0"/>
              </a:rPr>
              <a:t>ALL </a:t>
            </a:r>
            <a:r>
              <a:rPr lang="en-US" sz="1400" b="1" dirty="0">
                <a:solidFill>
                  <a:srgbClr val="24259D"/>
                </a:solidFill>
                <a:latin typeface="Libre Franklin" pitchFamily="2" charset="77"/>
                <a:cs typeface="Times New Roman" panose="02020603050405020304" pitchFamily="18" charset="0"/>
              </a:rPr>
              <a:t>employees at all Sites understand the safety requirements, protocols and expectations that are in the Playbook to ensure everyone and their communities stay safe and prevent the spread of COVID-19.</a:t>
            </a:r>
          </a:p>
        </p:txBody>
      </p:sp>
    </p:spTree>
    <p:extLst>
      <p:ext uri="{BB962C8B-B14F-4D97-AF65-F5344CB8AC3E}">
        <p14:creationId xmlns:p14="http://schemas.microsoft.com/office/powerpoint/2010/main" val="305557953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hevron 11">
            <a:extLst>
              <a:ext uri="{FF2B5EF4-FFF2-40B4-BE49-F238E27FC236}">
                <a16:creationId xmlns:a16="http://schemas.microsoft.com/office/drawing/2014/main" id="{2A13CB00-3316-AF4E-94EC-81354ED8ABB3}"/>
              </a:ext>
            </a:extLst>
          </p:cNvPr>
          <p:cNvSpPr/>
          <p:nvPr/>
        </p:nvSpPr>
        <p:spPr>
          <a:xfrm>
            <a:off x="-485959" y="1466247"/>
            <a:ext cx="7658919" cy="989874"/>
          </a:xfrm>
          <a:prstGeom prst="chevron">
            <a:avLst/>
          </a:prstGeom>
          <a:solidFill>
            <a:srgbClr val="242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Oswald" pitchFamily="2"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1C37AE"/>
                </a:solidFill>
                <a:latin typeface="Oswald" pitchFamily="2" charset="77"/>
              </a:rPr>
              <a:t>Employee Training</a:t>
            </a:r>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14</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sp>
        <p:nvSpPr>
          <p:cNvPr id="26" name="Rectangle 25">
            <a:extLst>
              <a:ext uri="{FF2B5EF4-FFF2-40B4-BE49-F238E27FC236}">
                <a16:creationId xmlns:a16="http://schemas.microsoft.com/office/drawing/2014/main" id="{C7E94FC1-79A1-C244-B4B6-77F3905C7320}"/>
              </a:ext>
            </a:extLst>
          </p:cNvPr>
          <p:cNvSpPr/>
          <p:nvPr/>
        </p:nvSpPr>
        <p:spPr>
          <a:xfrm>
            <a:off x="612774" y="1614721"/>
            <a:ext cx="5483225" cy="3628557"/>
          </a:xfrm>
          <a:prstGeom prst="rect">
            <a:avLst/>
          </a:prstGeom>
        </p:spPr>
        <p:txBody>
          <a:bodyPr wrap="square" lIns="0" tIns="0" rIns="0" bIns="0">
            <a:spAutoFit/>
          </a:bodyPr>
          <a:lstStyle/>
          <a:p>
            <a:pPr>
              <a:lnSpc>
                <a:spcPct val="110000"/>
              </a:lnSpc>
              <a:spcAft>
                <a:spcPts val="600"/>
              </a:spcAft>
              <a:buClr>
                <a:srgbClr val="1C37AE"/>
              </a:buClr>
              <a:defRPr/>
            </a:pPr>
            <a:r>
              <a:rPr lang="en-US" sz="1400" b="1" dirty="0">
                <a:solidFill>
                  <a:schemeClr val="bg1"/>
                </a:solidFill>
                <a:latin typeface="Libre Franklin" pitchFamily="2" charset="77"/>
                <a:cs typeface="Times New Roman" panose="02020603050405020304" pitchFamily="18" charset="0"/>
              </a:rPr>
              <a:t>Pre-Return to Work Training and Topics </a:t>
            </a:r>
            <a:br>
              <a:rPr lang="en-US" sz="1400" b="1" dirty="0">
                <a:solidFill>
                  <a:schemeClr val="bg1"/>
                </a:solidFill>
                <a:latin typeface="Libre Franklin" pitchFamily="2" charset="77"/>
                <a:cs typeface="Times New Roman" panose="02020603050405020304" pitchFamily="18" charset="0"/>
              </a:rPr>
            </a:br>
            <a:r>
              <a:rPr lang="en-US" sz="1400" dirty="0">
                <a:solidFill>
                  <a:schemeClr val="bg1"/>
                </a:solidFill>
                <a:latin typeface="Libre Franklin" pitchFamily="2" charset="77"/>
                <a:cs typeface="Times New Roman" panose="02020603050405020304" pitchFamily="18" charset="0"/>
              </a:rPr>
              <a:t>must be delivered to, and reviewed, by all Sites at least 1 week prior to Re-Opening.</a:t>
            </a:r>
          </a:p>
          <a:p>
            <a:pPr lvl="0">
              <a:lnSpc>
                <a:spcPct val="110000"/>
              </a:lnSpc>
              <a:spcAft>
                <a:spcPts val="600"/>
              </a:spcAft>
              <a:buClr>
                <a:srgbClr val="1C37AE"/>
              </a:buClr>
              <a:defRPr/>
            </a:pPr>
            <a:endParaRPr lang="en-US" sz="1400" b="1" dirty="0">
              <a:solidFill>
                <a:srgbClr val="1C37AE"/>
              </a:solidFill>
              <a:latin typeface="Libre Franklin" pitchFamily="2" charset="77"/>
              <a:cs typeface="Times New Roman" panose="02020603050405020304" pitchFamily="18" charset="0"/>
            </a:endParaRPr>
          </a:p>
          <a:p>
            <a:pPr lvl="0">
              <a:lnSpc>
                <a:spcPct val="110000"/>
              </a:lnSpc>
              <a:spcAft>
                <a:spcPts val="600"/>
              </a:spcAft>
              <a:buClr>
                <a:srgbClr val="1C37AE"/>
              </a:buClr>
              <a:defRPr/>
            </a:pPr>
            <a:r>
              <a:rPr lang="en-US" sz="1400" b="1" dirty="0">
                <a:solidFill>
                  <a:srgbClr val="24259D"/>
                </a:solidFill>
                <a:latin typeface="Libre Franklin" pitchFamily="2" charset="77"/>
                <a:cs typeface="Times New Roman" panose="02020603050405020304" pitchFamily="18" charset="0"/>
              </a:rPr>
              <a:t>Host First Day Trainings/Orientation:</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Modify and localize Playbook presentation &amp; materials to be consistent with the Site needs and geography</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Host first-day training orientation for all staff as they return to Site</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If rotating staff, host the orientation for all new returnees to Site until all employees have been oriented</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Deliver the Training for all the content described below to all Site employees</a:t>
            </a:r>
          </a:p>
        </p:txBody>
      </p:sp>
      <p:graphicFrame>
        <p:nvGraphicFramePr>
          <p:cNvPr id="2" name="Table 1">
            <a:extLst>
              <a:ext uri="{FF2B5EF4-FFF2-40B4-BE49-F238E27FC236}">
                <a16:creationId xmlns:a16="http://schemas.microsoft.com/office/drawing/2014/main" id="{F0301A14-2C11-2445-B6E5-C54231C3CC2F}"/>
              </a:ext>
            </a:extLst>
          </p:cNvPr>
          <p:cNvGraphicFramePr>
            <a:graphicFrameLocks noGrp="1"/>
          </p:cNvGraphicFramePr>
          <p:nvPr>
            <p:extLst>
              <p:ext uri="{D42A27DB-BD31-4B8C-83A1-F6EECF244321}">
                <p14:modId xmlns:p14="http://schemas.microsoft.com/office/powerpoint/2010/main" val="674686268"/>
              </p:ext>
            </p:extLst>
          </p:nvPr>
        </p:nvGraphicFramePr>
        <p:xfrm>
          <a:off x="7261097" y="1466247"/>
          <a:ext cx="4375406" cy="4148326"/>
        </p:xfrm>
        <a:graphic>
          <a:graphicData uri="http://schemas.openxmlformats.org/drawingml/2006/table">
            <a:tbl>
              <a:tblPr firstRow="1" firstCol="1" bandRow="1">
                <a:tableStyleId>{5C22544A-7EE6-4342-B048-85BDC9FD1C3A}</a:tableStyleId>
              </a:tblPr>
              <a:tblGrid>
                <a:gridCol w="1458176">
                  <a:extLst>
                    <a:ext uri="{9D8B030D-6E8A-4147-A177-3AD203B41FA5}">
                      <a16:colId xmlns:a16="http://schemas.microsoft.com/office/drawing/2014/main" val="4120395346"/>
                    </a:ext>
                  </a:extLst>
                </a:gridCol>
                <a:gridCol w="1458615">
                  <a:extLst>
                    <a:ext uri="{9D8B030D-6E8A-4147-A177-3AD203B41FA5}">
                      <a16:colId xmlns:a16="http://schemas.microsoft.com/office/drawing/2014/main" val="2046374706"/>
                    </a:ext>
                  </a:extLst>
                </a:gridCol>
                <a:gridCol w="1458615">
                  <a:extLst>
                    <a:ext uri="{9D8B030D-6E8A-4147-A177-3AD203B41FA5}">
                      <a16:colId xmlns:a16="http://schemas.microsoft.com/office/drawing/2014/main" val="1061717009"/>
                    </a:ext>
                  </a:extLst>
                </a:gridCol>
              </a:tblGrid>
              <a:tr h="180515">
                <a:tc>
                  <a:txBody>
                    <a:bodyPr/>
                    <a:lstStyle/>
                    <a:p>
                      <a:pPr algn="ctr">
                        <a:lnSpc>
                          <a:spcPct val="110000"/>
                        </a:lnSpc>
                        <a:spcAft>
                          <a:spcPts val="0"/>
                        </a:spcAft>
                      </a:pPr>
                      <a:r>
                        <a:rPr lang="en-US" sz="600">
                          <a:effectLst/>
                          <a:latin typeface="Libre Franklin" pitchFamily="2" charset="77"/>
                        </a:rPr>
                        <a:t>Topic</a:t>
                      </a:r>
                      <a:endParaRPr lang="en-GB" sz="700">
                        <a:effectLst/>
                        <a:latin typeface="Libre Franklin" pitchFamily="2" charset="77"/>
                        <a:ea typeface="Calibri" panose="020F0502020204030204" pitchFamily="34" charset="0"/>
                        <a:cs typeface="Times New Roman" panose="02020603050405020304" pitchFamily="18" charset="0"/>
                      </a:endParaRPr>
                    </a:p>
                  </a:txBody>
                  <a:tcPr marL="36000" marR="25035" marT="25035" marB="25035" anchor="ctr">
                    <a:lnL w="6350" cap="flat" cmpd="sng" algn="ctr">
                      <a:solidFill>
                        <a:srgbClr val="24259D"/>
                      </a:solidFill>
                      <a:prstDash val="solid"/>
                      <a:round/>
                      <a:headEnd type="none" w="med" len="med"/>
                      <a:tailEnd type="none" w="med" len="med"/>
                    </a:lnL>
                    <a:lnR w="6350" cap="flat" cmpd="sng" algn="ctr">
                      <a:solidFill>
                        <a:srgbClr val="24259D"/>
                      </a:solidFill>
                      <a:prstDash val="solid"/>
                      <a:round/>
                      <a:headEnd type="none" w="med" len="med"/>
                      <a:tailEnd type="none" w="med" len="med"/>
                    </a:lnR>
                    <a:lnT w="6350" cap="flat" cmpd="sng" algn="ctr">
                      <a:solidFill>
                        <a:srgbClr val="24259D"/>
                      </a:solidFill>
                      <a:prstDash val="solid"/>
                      <a:round/>
                      <a:headEnd type="none" w="med" len="med"/>
                      <a:tailEnd type="none" w="med" len="med"/>
                    </a:lnT>
                    <a:lnB w="6350" cap="flat" cmpd="sng" algn="ctr">
                      <a:solidFill>
                        <a:srgbClr val="24259D"/>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algn="ctr">
                        <a:lnSpc>
                          <a:spcPct val="110000"/>
                        </a:lnSpc>
                        <a:spcAft>
                          <a:spcPts val="0"/>
                        </a:spcAft>
                      </a:pPr>
                      <a:r>
                        <a:rPr lang="en-US" sz="600">
                          <a:effectLst/>
                          <a:latin typeface="Libre Franklin" pitchFamily="2" charset="77"/>
                        </a:rPr>
                        <a:t>Audience</a:t>
                      </a:r>
                      <a:endParaRPr lang="en-GB" sz="700">
                        <a:effectLst/>
                        <a:latin typeface="Libre Franklin" pitchFamily="2" charset="77"/>
                        <a:ea typeface="Calibri" panose="020F0502020204030204" pitchFamily="34" charset="0"/>
                        <a:cs typeface="Times New Roman" panose="02020603050405020304" pitchFamily="18" charset="0"/>
                      </a:endParaRPr>
                    </a:p>
                  </a:txBody>
                  <a:tcPr marL="36000" marR="25035" marT="25035" marB="25035" anchor="ctr">
                    <a:lnL w="6350" cap="flat" cmpd="sng" algn="ctr">
                      <a:solidFill>
                        <a:srgbClr val="24259D"/>
                      </a:solidFill>
                      <a:prstDash val="solid"/>
                      <a:round/>
                      <a:headEnd type="none" w="med" len="med"/>
                      <a:tailEnd type="none" w="med" len="med"/>
                    </a:lnL>
                    <a:lnR w="6350" cap="flat" cmpd="sng" algn="ctr">
                      <a:solidFill>
                        <a:srgbClr val="24259D"/>
                      </a:solidFill>
                      <a:prstDash val="solid"/>
                      <a:round/>
                      <a:headEnd type="none" w="med" len="med"/>
                      <a:tailEnd type="none" w="med" len="med"/>
                    </a:lnR>
                    <a:lnT w="6350" cap="flat" cmpd="sng" algn="ctr">
                      <a:solidFill>
                        <a:srgbClr val="24259D"/>
                      </a:solidFill>
                      <a:prstDash val="solid"/>
                      <a:round/>
                      <a:headEnd type="none" w="med" len="med"/>
                      <a:tailEnd type="none" w="med" len="med"/>
                    </a:lnT>
                    <a:lnB w="6350" cap="flat" cmpd="sng" algn="ctr">
                      <a:solidFill>
                        <a:srgbClr val="24259D"/>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algn="ctr">
                        <a:lnSpc>
                          <a:spcPct val="110000"/>
                        </a:lnSpc>
                        <a:spcAft>
                          <a:spcPts val="0"/>
                        </a:spcAft>
                      </a:pPr>
                      <a:r>
                        <a:rPr lang="en-US" sz="600">
                          <a:effectLst/>
                          <a:latin typeface="Libre Franklin" pitchFamily="2" charset="77"/>
                        </a:rPr>
                        <a:t>Content Included</a:t>
                      </a:r>
                      <a:endParaRPr lang="en-GB" sz="700">
                        <a:effectLst/>
                        <a:latin typeface="Libre Franklin" pitchFamily="2" charset="77"/>
                        <a:ea typeface="Calibri" panose="020F0502020204030204" pitchFamily="34" charset="0"/>
                        <a:cs typeface="Times New Roman" panose="02020603050405020304" pitchFamily="18" charset="0"/>
                      </a:endParaRPr>
                    </a:p>
                  </a:txBody>
                  <a:tcPr marL="36000" marR="25035" marT="25035" marB="25035" anchor="ctr">
                    <a:lnL w="6350" cap="flat" cmpd="sng" algn="ctr">
                      <a:solidFill>
                        <a:srgbClr val="24259D"/>
                      </a:solidFill>
                      <a:prstDash val="solid"/>
                      <a:round/>
                      <a:headEnd type="none" w="med" len="med"/>
                      <a:tailEnd type="none" w="med" len="med"/>
                    </a:lnL>
                    <a:lnR w="6350" cap="flat" cmpd="sng" algn="ctr">
                      <a:solidFill>
                        <a:srgbClr val="24259D"/>
                      </a:solidFill>
                      <a:prstDash val="solid"/>
                      <a:round/>
                      <a:headEnd type="none" w="med" len="med"/>
                      <a:tailEnd type="none" w="med" len="med"/>
                    </a:lnR>
                    <a:lnT w="6350" cap="flat" cmpd="sng" algn="ctr">
                      <a:solidFill>
                        <a:srgbClr val="24259D"/>
                      </a:solidFill>
                      <a:prstDash val="solid"/>
                      <a:round/>
                      <a:headEnd type="none" w="med" len="med"/>
                      <a:tailEnd type="none" w="med" len="med"/>
                    </a:lnT>
                    <a:lnB w="6350" cap="flat" cmpd="sng" algn="ctr">
                      <a:solidFill>
                        <a:srgbClr val="24259D"/>
                      </a:solidFill>
                      <a:prstDash val="solid"/>
                      <a:round/>
                      <a:headEnd type="none" w="med" len="med"/>
                      <a:tailEnd type="none" w="med" len="med"/>
                    </a:lnB>
                    <a:lnTlToBr w="12700" cmpd="sng">
                      <a:noFill/>
                      <a:prstDash val="solid"/>
                    </a:lnTlToBr>
                    <a:lnBlToTr w="12700" cmpd="sng">
                      <a:noFill/>
                      <a:prstDash val="solid"/>
                    </a:lnBlToTr>
                    <a:solidFill>
                      <a:srgbClr val="24259D"/>
                    </a:solidFill>
                  </a:tcPr>
                </a:tc>
                <a:extLst>
                  <a:ext uri="{0D108BD9-81ED-4DB2-BD59-A6C34878D82A}">
                    <a16:rowId xmlns:a16="http://schemas.microsoft.com/office/drawing/2014/main" val="1662796462"/>
                  </a:ext>
                </a:extLst>
              </a:tr>
              <a:tr h="1096048">
                <a:tc>
                  <a:txBody>
                    <a:bodyPr/>
                    <a:lstStyle/>
                    <a:p>
                      <a:pPr>
                        <a:lnSpc>
                          <a:spcPct val="110000"/>
                        </a:lnSpc>
                        <a:spcAft>
                          <a:spcPts val="0"/>
                        </a:spcAft>
                      </a:pPr>
                      <a:r>
                        <a:rPr lang="en-US" sz="600" dirty="0">
                          <a:effectLst/>
                          <a:latin typeface="Libre Franklin" pitchFamily="2" charset="77"/>
                        </a:rPr>
                        <a:t>Overview of company’s Re-Opening Safely Playbook response protocols and resources</a:t>
                      </a:r>
                      <a:endParaRPr lang="en-GB" sz="700" dirty="0">
                        <a:effectLst/>
                        <a:latin typeface="Libre Franklin" pitchFamily="2" charset="77"/>
                      </a:endParaRPr>
                    </a:p>
                    <a:p>
                      <a:pPr>
                        <a:lnSpc>
                          <a:spcPct val="110000"/>
                        </a:lnSpc>
                        <a:spcAft>
                          <a:spcPts val="0"/>
                        </a:spcAft>
                      </a:pPr>
                      <a:r>
                        <a:rPr lang="en-US" sz="600" dirty="0">
                          <a:effectLst/>
                          <a:latin typeface="Libre Franklin" pitchFamily="2" charset="77"/>
                        </a:rPr>
                        <a:t> </a:t>
                      </a:r>
                      <a:endParaRPr lang="en-GB" sz="700" dirty="0">
                        <a:effectLst/>
                        <a:latin typeface="Libre Franklin" pitchFamily="2" charset="77"/>
                        <a:ea typeface="Calibri" panose="020F0502020204030204" pitchFamily="34" charset="0"/>
                        <a:cs typeface="Times New Roman" panose="02020603050405020304" pitchFamily="18" charset="0"/>
                      </a:endParaRPr>
                    </a:p>
                  </a:txBody>
                  <a:tcPr marL="36000" marR="25035" marT="25035" marB="25035">
                    <a:lnL w="6350" cap="flat" cmpd="sng" algn="ctr">
                      <a:solidFill>
                        <a:srgbClr val="24259D"/>
                      </a:solidFill>
                      <a:prstDash val="solid"/>
                      <a:round/>
                      <a:headEnd type="none" w="med" len="med"/>
                      <a:tailEnd type="none" w="med" len="med"/>
                    </a:lnL>
                    <a:lnR w="6350" cap="flat" cmpd="sng" algn="ctr">
                      <a:solidFill>
                        <a:srgbClr val="24259D"/>
                      </a:solidFill>
                      <a:prstDash val="solid"/>
                      <a:round/>
                      <a:headEnd type="none" w="med" len="med"/>
                      <a:tailEnd type="none" w="med" len="med"/>
                    </a:lnR>
                    <a:lnT w="6350" cap="flat" cmpd="sng" algn="ctr">
                      <a:solidFill>
                        <a:srgbClr val="24259D"/>
                      </a:solidFill>
                      <a:prstDash val="solid"/>
                      <a:round/>
                      <a:headEnd type="none" w="med" len="med"/>
                      <a:tailEnd type="none" w="med" len="med"/>
                    </a:lnT>
                    <a:lnB w="6350" cap="flat" cmpd="sng" algn="ctr">
                      <a:solidFill>
                        <a:srgbClr val="24259D"/>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a:lnSpc>
                          <a:spcPct val="110000"/>
                        </a:lnSpc>
                        <a:spcAft>
                          <a:spcPts val="0"/>
                        </a:spcAft>
                      </a:pPr>
                      <a:r>
                        <a:rPr lang="en-US" sz="600" dirty="0">
                          <a:effectLst/>
                          <a:latin typeface="Libre Franklin" pitchFamily="2" charset="77"/>
                        </a:rPr>
                        <a:t>All of Site’s salaried employees working remotely</a:t>
                      </a:r>
                      <a:endParaRPr lang="en-GB" sz="700" dirty="0">
                        <a:effectLst/>
                        <a:latin typeface="Libre Franklin" pitchFamily="2" charset="77"/>
                      </a:endParaRPr>
                    </a:p>
                    <a:p>
                      <a:pPr>
                        <a:lnSpc>
                          <a:spcPct val="110000"/>
                        </a:lnSpc>
                        <a:spcAft>
                          <a:spcPts val="0"/>
                        </a:spcAft>
                      </a:pPr>
                      <a:r>
                        <a:rPr lang="en-US" sz="600" dirty="0">
                          <a:effectLst/>
                          <a:latin typeface="Libre Franklin" pitchFamily="2" charset="77"/>
                        </a:rPr>
                        <a:t> </a:t>
                      </a:r>
                      <a:endParaRPr lang="en-GB" sz="700" dirty="0">
                        <a:effectLst/>
                        <a:latin typeface="Libre Franklin" pitchFamily="2" charset="77"/>
                        <a:ea typeface="Calibri" panose="020F0502020204030204" pitchFamily="34" charset="0"/>
                        <a:cs typeface="Times New Roman" panose="02020603050405020304" pitchFamily="18" charset="0"/>
                      </a:endParaRPr>
                    </a:p>
                  </a:txBody>
                  <a:tcPr marL="36000" marR="25035" marT="25035" marB="25035">
                    <a:lnL w="6350" cap="flat" cmpd="sng" algn="ctr">
                      <a:solidFill>
                        <a:srgbClr val="24259D"/>
                      </a:solidFill>
                      <a:prstDash val="solid"/>
                      <a:round/>
                      <a:headEnd type="none" w="med" len="med"/>
                      <a:tailEnd type="none" w="med" len="med"/>
                    </a:lnL>
                    <a:lnR w="6350" cap="flat" cmpd="sng" algn="ctr">
                      <a:solidFill>
                        <a:srgbClr val="24259D"/>
                      </a:solidFill>
                      <a:prstDash val="solid"/>
                      <a:round/>
                      <a:headEnd type="none" w="med" len="med"/>
                      <a:tailEnd type="none" w="med" len="med"/>
                    </a:lnR>
                    <a:lnT w="6350" cap="flat" cmpd="sng" algn="ctr">
                      <a:solidFill>
                        <a:srgbClr val="24259D"/>
                      </a:solidFill>
                      <a:prstDash val="solid"/>
                      <a:round/>
                      <a:headEnd type="none" w="med" len="med"/>
                      <a:tailEnd type="none" w="med" len="med"/>
                    </a:lnT>
                    <a:lnB w="6350" cap="flat" cmpd="sng" algn="ctr">
                      <a:solidFill>
                        <a:srgbClr val="24259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5250" lvl="0" indent="-95250">
                        <a:lnSpc>
                          <a:spcPct val="110000"/>
                        </a:lnSpc>
                        <a:spcAft>
                          <a:spcPts val="0"/>
                        </a:spcAft>
                        <a:buClr>
                          <a:srgbClr val="3C5771"/>
                        </a:buClr>
                        <a:buFont typeface="Symbol" pitchFamily="2" charset="2"/>
                        <a:buChar char=""/>
                        <a:tabLst/>
                      </a:pPr>
                      <a:r>
                        <a:rPr lang="en-CA" sz="600" dirty="0">
                          <a:effectLst/>
                          <a:latin typeface="Libre Franklin" pitchFamily="2" charset="77"/>
                        </a:rPr>
                        <a:t>Virtual Overview of Re-Opening Safely Playbook</a:t>
                      </a:r>
                      <a:endParaRPr lang="en-GB" sz="800" dirty="0">
                        <a:effectLst/>
                        <a:latin typeface="Libre Franklin" pitchFamily="2" charset="77"/>
                      </a:endParaRPr>
                    </a:p>
                    <a:p>
                      <a:pPr marL="95250" lvl="0" indent="-95250">
                        <a:lnSpc>
                          <a:spcPct val="110000"/>
                        </a:lnSpc>
                        <a:spcAft>
                          <a:spcPts val="0"/>
                        </a:spcAft>
                        <a:buClr>
                          <a:srgbClr val="3C5771"/>
                        </a:buClr>
                        <a:buFont typeface="Symbol" pitchFamily="2" charset="2"/>
                        <a:buChar char=""/>
                        <a:tabLst/>
                      </a:pPr>
                      <a:r>
                        <a:rPr lang="en-CA" sz="600" dirty="0">
                          <a:effectLst/>
                          <a:latin typeface="Libre Franklin" pitchFamily="2" charset="77"/>
                        </a:rPr>
                        <a:t>Can be reviewed through Skype Virtual Training or other Virtual platform (1 week prior) or Daily review with Local Site Leaders</a:t>
                      </a:r>
                      <a:endParaRPr lang="en-GB" sz="800" dirty="0">
                        <a:effectLst/>
                        <a:latin typeface="Libre Franklin" pitchFamily="2" charset="77"/>
                      </a:endParaRPr>
                    </a:p>
                    <a:p>
                      <a:pPr marL="95250" lvl="0" indent="-95250">
                        <a:lnSpc>
                          <a:spcPct val="110000"/>
                        </a:lnSpc>
                        <a:spcAft>
                          <a:spcPts val="0"/>
                        </a:spcAft>
                        <a:buClr>
                          <a:srgbClr val="3C5771"/>
                        </a:buClr>
                        <a:buFont typeface="Symbol" pitchFamily="2" charset="2"/>
                        <a:buChar char=""/>
                        <a:tabLst/>
                      </a:pPr>
                      <a:r>
                        <a:rPr lang="en-CA" sz="600" b="1" dirty="0">
                          <a:effectLst/>
                          <a:latin typeface="Libre Franklin" pitchFamily="2" charset="77"/>
                        </a:rPr>
                        <a:t>Discuss Next Steps: </a:t>
                      </a:r>
                      <a:br>
                        <a:rPr lang="en-CA" sz="600" dirty="0">
                          <a:effectLst/>
                          <a:latin typeface="Libre Franklin" pitchFamily="2" charset="77"/>
                        </a:rPr>
                      </a:br>
                      <a:r>
                        <a:rPr lang="en-CA" sz="600" dirty="0">
                          <a:effectLst/>
                          <a:latin typeface="Libre Franklin" pitchFamily="2" charset="77"/>
                        </a:rPr>
                        <a:t>Checklist Items, First Day Back Training, Other Trainings</a:t>
                      </a:r>
                      <a:endParaRPr lang="en-GB" sz="800" dirty="0">
                        <a:effectLst/>
                        <a:latin typeface="Libre Franklin" pitchFamily="2" charset="77"/>
                      </a:endParaRPr>
                    </a:p>
                    <a:p>
                      <a:pPr>
                        <a:lnSpc>
                          <a:spcPct val="110000"/>
                        </a:lnSpc>
                        <a:spcAft>
                          <a:spcPts val="0"/>
                        </a:spcAft>
                      </a:pPr>
                      <a:r>
                        <a:rPr lang="en-US" sz="600" dirty="0">
                          <a:effectLst/>
                          <a:latin typeface="Libre Franklin" pitchFamily="2" charset="77"/>
                        </a:rPr>
                        <a:t> </a:t>
                      </a:r>
                      <a:endParaRPr lang="en-GB" sz="700" dirty="0">
                        <a:effectLst/>
                        <a:latin typeface="Libre Franklin" pitchFamily="2" charset="77"/>
                        <a:ea typeface="Calibri" panose="020F0502020204030204" pitchFamily="34" charset="0"/>
                        <a:cs typeface="Times New Roman" panose="02020603050405020304" pitchFamily="18" charset="0"/>
                      </a:endParaRPr>
                    </a:p>
                  </a:txBody>
                  <a:tcPr marL="36000" marR="25035" marT="25035" marB="25035">
                    <a:lnL w="6350" cap="flat" cmpd="sng" algn="ctr">
                      <a:solidFill>
                        <a:srgbClr val="24259D"/>
                      </a:solidFill>
                      <a:prstDash val="solid"/>
                      <a:round/>
                      <a:headEnd type="none" w="med" len="med"/>
                      <a:tailEnd type="none" w="med" len="med"/>
                    </a:lnL>
                    <a:lnR w="6350" cap="flat" cmpd="sng" algn="ctr">
                      <a:solidFill>
                        <a:srgbClr val="24259D"/>
                      </a:solidFill>
                      <a:prstDash val="solid"/>
                      <a:round/>
                      <a:headEnd type="none" w="med" len="med"/>
                      <a:tailEnd type="none" w="med" len="med"/>
                    </a:lnR>
                    <a:lnT w="6350" cap="flat" cmpd="sng" algn="ctr">
                      <a:solidFill>
                        <a:srgbClr val="24259D"/>
                      </a:solidFill>
                      <a:prstDash val="solid"/>
                      <a:round/>
                      <a:headEnd type="none" w="med" len="med"/>
                      <a:tailEnd type="none" w="med" len="med"/>
                    </a:lnT>
                    <a:lnB w="6350" cap="flat" cmpd="sng" algn="ctr">
                      <a:solidFill>
                        <a:srgbClr val="24259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9675905"/>
                  </a:ext>
                </a:extLst>
              </a:tr>
              <a:tr h="989363">
                <a:tc>
                  <a:txBody>
                    <a:bodyPr/>
                    <a:lstStyle/>
                    <a:p>
                      <a:pPr>
                        <a:lnSpc>
                          <a:spcPct val="110000"/>
                        </a:lnSpc>
                        <a:spcAft>
                          <a:spcPts val="0"/>
                        </a:spcAft>
                      </a:pPr>
                      <a:r>
                        <a:rPr lang="en-US" sz="600">
                          <a:effectLst/>
                          <a:latin typeface="Libre Franklin" pitchFamily="2" charset="77"/>
                        </a:rPr>
                        <a:t>Disinfection Team Training</a:t>
                      </a:r>
                      <a:endParaRPr lang="en-GB" sz="700">
                        <a:effectLst/>
                        <a:latin typeface="Libre Franklin" pitchFamily="2" charset="77"/>
                      </a:endParaRPr>
                    </a:p>
                    <a:p>
                      <a:pPr>
                        <a:lnSpc>
                          <a:spcPct val="110000"/>
                        </a:lnSpc>
                        <a:spcAft>
                          <a:spcPts val="0"/>
                        </a:spcAft>
                      </a:pPr>
                      <a:r>
                        <a:rPr lang="en-US" sz="600">
                          <a:effectLst/>
                          <a:latin typeface="Libre Franklin" pitchFamily="2" charset="77"/>
                        </a:rPr>
                        <a:t> </a:t>
                      </a:r>
                      <a:endParaRPr lang="en-GB" sz="700">
                        <a:effectLst/>
                        <a:latin typeface="Libre Franklin" pitchFamily="2" charset="77"/>
                        <a:ea typeface="Calibri" panose="020F0502020204030204" pitchFamily="34" charset="0"/>
                        <a:cs typeface="Times New Roman" panose="02020603050405020304" pitchFamily="18" charset="0"/>
                      </a:endParaRPr>
                    </a:p>
                  </a:txBody>
                  <a:tcPr marL="36000" marR="25035" marT="25035" marB="25035">
                    <a:lnL w="6350" cap="flat" cmpd="sng" algn="ctr">
                      <a:solidFill>
                        <a:srgbClr val="24259D"/>
                      </a:solidFill>
                      <a:prstDash val="solid"/>
                      <a:round/>
                      <a:headEnd type="none" w="med" len="med"/>
                      <a:tailEnd type="none" w="med" len="med"/>
                    </a:lnL>
                    <a:lnR w="6350" cap="flat" cmpd="sng" algn="ctr">
                      <a:solidFill>
                        <a:srgbClr val="24259D"/>
                      </a:solidFill>
                      <a:prstDash val="solid"/>
                      <a:round/>
                      <a:headEnd type="none" w="med" len="med"/>
                      <a:tailEnd type="none" w="med" len="med"/>
                    </a:lnR>
                    <a:lnT w="6350" cap="flat" cmpd="sng" algn="ctr">
                      <a:solidFill>
                        <a:srgbClr val="24259D"/>
                      </a:solidFill>
                      <a:prstDash val="solid"/>
                      <a:round/>
                      <a:headEnd type="none" w="med" len="med"/>
                      <a:tailEnd type="none" w="med" len="med"/>
                    </a:lnT>
                    <a:lnB w="6350" cap="flat" cmpd="sng" algn="ctr">
                      <a:solidFill>
                        <a:srgbClr val="24259D"/>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a:lnSpc>
                          <a:spcPct val="110000"/>
                        </a:lnSpc>
                        <a:spcAft>
                          <a:spcPts val="0"/>
                        </a:spcAft>
                      </a:pPr>
                      <a:r>
                        <a:rPr lang="en-US" sz="600">
                          <a:effectLst/>
                          <a:latin typeface="Libre Franklin" pitchFamily="2" charset="77"/>
                        </a:rPr>
                        <a:t>Varies (internal cleaning crew or external vendor)</a:t>
                      </a:r>
                      <a:endParaRPr lang="en-GB" sz="700">
                        <a:effectLst/>
                        <a:latin typeface="Libre Franklin" pitchFamily="2" charset="77"/>
                      </a:endParaRPr>
                    </a:p>
                    <a:p>
                      <a:pPr>
                        <a:lnSpc>
                          <a:spcPct val="110000"/>
                        </a:lnSpc>
                        <a:spcAft>
                          <a:spcPts val="0"/>
                        </a:spcAft>
                      </a:pPr>
                      <a:r>
                        <a:rPr lang="en-US" sz="600">
                          <a:effectLst/>
                          <a:latin typeface="Libre Franklin" pitchFamily="2" charset="77"/>
                        </a:rPr>
                        <a:t> </a:t>
                      </a:r>
                      <a:endParaRPr lang="en-GB" sz="700">
                        <a:effectLst/>
                        <a:latin typeface="Libre Franklin" pitchFamily="2" charset="77"/>
                        <a:ea typeface="Calibri" panose="020F0502020204030204" pitchFamily="34" charset="0"/>
                        <a:cs typeface="Times New Roman" panose="02020603050405020304" pitchFamily="18" charset="0"/>
                      </a:endParaRPr>
                    </a:p>
                  </a:txBody>
                  <a:tcPr marL="36000" marR="25035" marT="25035" marB="25035">
                    <a:lnL w="6350" cap="flat" cmpd="sng" algn="ctr">
                      <a:solidFill>
                        <a:srgbClr val="24259D"/>
                      </a:solidFill>
                      <a:prstDash val="solid"/>
                      <a:round/>
                      <a:headEnd type="none" w="med" len="med"/>
                      <a:tailEnd type="none" w="med" len="med"/>
                    </a:lnL>
                    <a:lnR w="6350" cap="flat" cmpd="sng" algn="ctr">
                      <a:solidFill>
                        <a:srgbClr val="24259D"/>
                      </a:solidFill>
                      <a:prstDash val="solid"/>
                      <a:round/>
                      <a:headEnd type="none" w="med" len="med"/>
                      <a:tailEnd type="none" w="med" len="med"/>
                    </a:lnR>
                    <a:lnT w="6350" cap="flat" cmpd="sng" algn="ctr">
                      <a:solidFill>
                        <a:srgbClr val="24259D"/>
                      </a:solidFill>
                      <a:prstDash val="solid"/>
                      <a:round/>
                      <a:headEnd type="none" w="med" len="med"/>
                      <a:tailEnd type="none" w="med" len="med"/>
                    </a:lnT>
                    <a:lnB w="6350" cap="flat" cmpd="sng" algn="ctr">
                      <a:solidFill>
                        <a:srgbClr val="24259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5250" lvl="0" indent="-95250">
                        <a:lnSpc>
                          <a:spcPct val="110000"/>
                        </a:lnSpc>
                        <a:spcAft>
                          <a:spcPts val="0"/>
                        </a:spcAft>
                        <a:buClr>
                          <a:srgbClr val="3C5771"/>
                        </a:buClr>
                        <a:buFont typeface="Symbol" pitchFamily="2" charset="2"/>
                        <a:buChar char=""/>
                        <a:tabLst/>
                      </a:pPr>
                      <a:r>
                        <a:rPr lang="en-CA" sz="600">
                          <a:effectLst/>
                          <a:latin typeface="Libre Franklin" pitchFamily="2" charset="77"/>
                        </a:rPr>
                        <a:t>In-depth review of the role, responsibilities, and safety requirements for the disinfection team</a:t>
                      </a:r>
                      <a:endParaRPr lang="en-GB" sz="800">
                        <a:effectLst/>
                        <a:latin typeface="Libre Franklin" pitchFamily="2" charset="77"/>
                      </a:endParaRPr>
                    </a:p>
                    <a:p>
                      <a:pPr marL="95250" lvl="0" indent="-95250">
                        <a:lnSpc>
                          <a:spcPct val="110000"/>
                        </a:lnSpc>
                        <a:spcAft>
                          <a:spcPts val="0"/>
                        </a:spcAft>
                        <a:buClr>
                          <a:srgbClr val="3C5771"/>
                        </a:buClr>
                        <a:buFont typeface="Symbol" pitchFamily="2" charset="2"/>
                        <a:buChar char=""/>
                        <a:tabLst/>
                      </a:pPr>
                      <a:r>
                        <a:rPr lang="en-CA" sz="600">
                          <a:effectLst/>
                          <a:latin typeface="Libre Franklin" pitchFamily="2" charset="77"/>
                        </a:rPr>
                        <a:t>PPE – content from Personal Protective Equipment Section</a:t>
                      </a:r>
                      <a:endParaRPr lang="en-GB" sz="800">
                        <a:effectLst/>
                        <a:latin typeface="Libre Franklin" pitchFamily="2" charset="77"/>
                      </a:endParaRPr>
                    </a:p>
                    <a:p>
                      <a:pPr marL="95250" lvl="0" indent="-95250">
                        <a:lnSpc>
                          <a:spcPct val="110000"/>
                        </a:lnSpc>
                        <a:spcAft>
                          <a:spcPts val="0"/>
                        </a:spcAft>
                        <a:buClr>
                          <a:srgbClr val="3C5771"/>
                        </a:buClr>
                        <a:buFont typeface="Symbol" pitchFamily="2" charset="2"/>
                        <a:buChar char=""/>
                        <a:tabLst/>
                      </a:pPr>
                      <a:r>
                        <a:rPr lang="en-CA" sz="600">
                          <a:effectLst/>
                          <a:latin typeface="Libre Franklin" pitchFamily="2" charset="77"/>
                        </a:rPr>
                        <a:t>Deep Cleaning – Understand protocol, but external vendor will perform</a:t>
                      </a:r>
                      <a:endParaRPr lang="en-GB" sz="800">
                        <a:effectLst/>
                        <a:latin typeface="Libre Franklin" pitchFamily="2" charset="77"/>
                        <a:ea typeface="Times New Roman" panose="02020603050405020304" pitchFamily="18" charset="0"/>
                        <a:cs typeface="Times New Roman" panose="02020603050405020304" pitchFamily="18" charset="0"/>
                      </a:endParaRPr>
                    </a:p>
                  </a:txBody>
                  <a:tcPr marL="36000" marR="25035" marT="25035" marB="25035">
                    <a:lnL w="6350" cap="flat" cmpd="sng" algn="ctr">
                      <a:solidFill>
                        <a:srgbClr val="24259D"/>
                      </a:solidFill>
                      <a:prstDash val="solid"/>
                      <a:round/>
                      <a:headEnd type="none" w="med" len="med"/>
                      <a:tailEnd type="none" w="med" len="med"/>
                    </a:lnL>
                    <a:lnR w="6350" cap="flat" cmpd="sng" algn="ctr">
                      <a:solidFill>
                        <a:srgbClr val="24259D"/>
                      </a:solidFill>
                      <a:prstDash val="solid"/>
                      <a:round/>
                      <a:headEnd type="none" w="med" len="med"/>
                      <a:tailEnd type="none" w="med" len="med"/>
                    </a:lnR>
                    <a:lnT w="6350" cap="flat" cmpd="sng" algn="ctr">
                      <a:solidFill>
                        <a:srgbClr val="24259D"/>
                      </a:solidFill>
                      <a:prstDash val="solid"/>
                      <a:round/>
                      <a:headEnd type="none" w="med" len="med"/>
                      <a:tailEnd type="none" w="med" len="med"/>
                    </a:lnT>
                    <a:lnB w="6350" cap="flat" cmpd="sng" algn="ctr">
                      <a:solidFill>
                        <a:srgbClr val="24259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9382875"/>
                  </a:ext>
                </a:extLst>
              </a:tr>
              <a:tr h="998447">
                <a:tc>
                  <a:txBody>
                    <a:bodyPr/>
                    <a:lstStyle/>
                    <a:p>
                      <a:pPr>
                        <a:lnSpc>
                          <a:spcPct val="110000"/>
                        </a:lnSpc>
                        <a:spcAft>
                          <a:spcPts val="0"/>
                        </a:spcAft>
                      </a:pPr>
                      <a:r>
                        <a:rPr lang="en-US" sz="600">
                          <a:effectLst/>
                          <a:latin typeface="Libre Franklin" pitchFamily="2" charset="77"/>
                        </a:rPr>
                        <a:t>Isolation Coordinator and Health Screening Leads</a:t>
                      </a:r>
                      <a:endParaRPr lang="en-GB" sz="700">
                        <a:effectLst/>
                        <a:latin typeface="Libre Franklin" pitchFamily="2" charset="77"/>
                      </a:endParaRPr>
                    </a:p>
                    <a:p>
                      <a:pPr>
                        <a:lnSpc>
                          <a:spcPct val="110000"/>
                        </a:lnSpc>
                        <a:spcAft>
                          <a:spcPts val="0"/>
                        </a:spcAft>
                      </a:pPr>
                      <a:r>
                        <a:rPr lang="en-US" sz="600">
                          <a:effectLst/>
                          <a:latin typeface="Libre Franklin" pitchFamily="2" charset="77"/>
                        </a:rPr>
                        <a:t> </a:t>
                      </a:r>
                      <a:endParaRPr lang="en-GB" sz="700">
                        <a:effectLst/>
                        <a:latin typeface="Libre Franklin" pitchFamily="2" charset="77"/>
                        <a:ea typeface="Calibri" panose="020F0502020204030204" pitchFamily="34" charset="0"/>
                        <a:cs typeface="Times New Roman" panose="02020603050405020304" pitchFamily="18" charset="0"/>
                      </a:endParaRPr>
                    </a:p>
                  </a:txBody>
                  <a:tcPr marL="36000" marR="25035" marT="25035" marB="25035">
                    <a:lnL w="6350" cap="flat" cmpd="sng" algn="ctr">
                      <a:solidFill>
                        <a:srgbClr val="24259D"/>
                      </a:solidFill>
                      <a:prstDash val="solid"/>
                      <a:round/>
                      <a:headEnd type="none" w="med" len="med"/>
                      <a:tailEnd type="none" w="med" len="med"/>
                    </a:lnL>
                    <a:lnR w="6350" cap="flat" cmpd="sng" algn="ctr">
                      <a:solidFill>
                        <a:srgbClr val="24259D"/>
                      </a:solidFill>
                      <a:prstDash val="solid"/>
                      <a:round/>
                      <a:headEnd type="none" w="med" len="med"/>
                      <a:tailEnd type="none" w="med" len="med"/>
                    </a:lnR>
                    <a:lnT w="6350" cap="flat" cmpd="sng" algn="ctr">
                      <a:solidFill>
                        <a:srgbClr val="24259D"/>
                      </a:solidFill>
                      <a:prstDash val="solid"/>
                      <a:round/>
                      <a:headEnd type="none" w="med" len="med"/>
                      <a:tailEnd type="none" w="med" len="med"/>
                    </a:lnT>
                    <a:lnB w="6350" cap="flat" cmpd="sng" algn="ctr">
                      <a:solidFill>
                        <a:srgbClr val="24259D"/>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a:lnSpc>
                          <a:spcPct val="110000"/>
                        </a:lnSpc>
                        <a:spcAft>
                          <a:spcPts val="0"/>
                        </a:spcAft>
                      </a:pPr>
                      <a:r>
                        <a:rPr lang="en-US" sz="600" dirty="0">
                          <a:effectLst/>
                          <a:latin typeface="Libre Franklin" pitchFamily="2" charset="77"/>
                        </a:rPr>
                        <a:t>On-Site health screeners and volunteer Isolation Coordinator(s)</a:t>
                      </a:r>
                      <a:endParaRPr lang="en-GB" sz="700" dirty="0">
                        <a:effectLst/>
                        <a:latin typeface="Libre Franklin" pitchFamily="2" charset="77"/>
                      </a:endParaRPr>
                    </a:p>
                    <a:p>
                      <a:pPr>
                        <a:lnSpc>
                          <a:spcPct val="110000"/>
                        </a:lnSpc>
                        <a:spcAft>
                          <a:spcPts val="0"/>
                        </a:spcAft>
                      </a:pPr>
                      <a:r>
                        <a:rPr lang="en-US" sz="600" dirty="0">
                          <a:effectLst/>
                          <a:latin typeface="Libre Franklin" pitchFamily="2" charset="77"/>
                        </a:rPr>
                        <a:t> </a:t>
                      </a:r>
                      <a:endParaRPr lang="en-GB" sz="700" dirty="0">
                        <a:effectLst/>
                        <a:latin typeface="Libre Franklin" pitchFamily="2" charset="77"/>
                        <a:ea typeface="Calibri" panose="020F0502020204030204" pitchFamily="34" charset="0"/>
                        <a:cs typeface="Times New Roman" panose="02020603050405020304" pitchFamily="18" charset="0"/>
                      </a:endParaRPr>
                    </a:p>
                  </a:txBody>
                  <a:tcPr marL="36000" marR="25035" marT="25035" marB="25035">
                    <a:lnL w="6350" cap="flat" cmpd="sng" algn="ctr">
                      <a:solidFill>
                        <a:srgbClr val="24259D"/>
                      </a:solidFill>
                      <a:prstDash val="solid"/>
                      <a:round/>
                      <a:headEnd type="none" w="med" len="med"/>
                      <a:tailEnd type="none" w="med" len="med"/>
                    </a:lnL>
                    <a:lnR w="6350" cap="flat" cmpd="sng" algn="ctr">
                      <a:solidFill>
                        <a:srgbClr val="24259D"/>
                      </a:solidFill>
                      <a:prstDash val="solid"/>
                      <a:round/>
                      <a:headEnd type="none" w="med" len="med"/>
                      <a:tailEnd type="none" w="med" len="med"/>
                    </a:lnR>
                    <a:lnT w="6350" cap="flat" cmpd="sng" algn="ctr">
                      <a:solidFill>
                        <a:srgbClr val="24259D"/>
                      </a:solidFill>
                      <a:prstDash val="solid"/>
                      <a:round/>
                      <a:headEnd type="none" w="med" len="med"/>
                      <a:tailEnd type="none" w="med" len="med"/>
                    </a:lnT>
                    <a:lnB w="6350" cap="flat" cmpd="sng" algn="ctr">
                      <a:solidFill>
                        <a:srgbClr val="24259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5250" lvl="0" indent="-95250">
                        <a:lnSpc>
                          <a:spcPct val="110000"/>
                        </a:lnSpc>
                        <a:spcAft>
                          <a:spcPts val="0"/>
                        </a:spcAft>
                        <a:buClr>
                          <a:srgbClr val="3C5771"/>
                        </a:buClr>
                        <a:buFont typeface="Symbol" pitchFamily="2" charset="2"/>
                        <a:buChar char=""/>
                        <a:tabLst/>
                      </a:pPr>
                      <a:r>
                        <a:rPr lang="en-CA" sz="600">
                          <a:effectLst/>
                          <a:latin typeface="Libre Franklin" pitchFamily="2" charset="77"/>
                        </a:rPr>
                        <a:t>In-depth review of the role, responsibilities, and safety requirements for the Isolation Coordinator and on-site health screeners</a:t>
                      </a:r>
                      <a:endParaRPr lang="en-GB" sz="800">
                        <a:effectLst/>
                        <a:latin typeface="Libre Franklin" pitchFamily="2" charset="77"/>
                      </a:endParaRPr>
                    </a:p>
                    <a:p>
                      <a:pPr marL="231775" lvl="1" indent="-136525">
                        <a:lnSpc>
                          <a:spcPct val="110000"/>
                        </a:lnSpc>
                        <a:spcAft>
                          <a:spcPts val="0"/>
                        </a:spcAft>
                        <a:buClr>
                          <a:srgbClr val="3C5771"/>
                        </a:buClr>
                        <a:buFont typeface="Courier New" panose="02070309020205020404" pitchFamily="49" charset="0"/>
                        <a:buChar char="o"/>
                        <a:tabLst/>
                      </a:pPr>
                      <a:r>
                        <a:rPr lang="en-CA" sz="600">
                          <a:effectLst/>
                          <a:latin typeface="Libre Franklin" pitchFamily="2" charset="77"/>
                        </a:rPr>
                        <a:t>PPE</a:t>
                      </a:r>
                      <a:endParaRPr lang="en-GB" sz="800">
                        <a:effectLst/>
                        <a:latin typeface="Libre Franklin" pitchFamily="2" charset="77"/>
                      </a:endParaRPr>
                    </a:p>
                    <a:p>
                      <a:pPr marL="231775" lvl="1" indent="-136525">
                        <a:lnSpc>
                          <a:spcPct val="110000"/>
                        </a:lnSpc>
                        <a:spcAft>
                          <a:spcPts val="0"/>
                        </a:spcAft>
                        <a:buClr>
                          <a:srgbClr val="3C5771"/>
                        </a:buClr>
                        <a:buFont typeface="Courier New" panose="02070309020205020404" pitchFamily="49" charset="0"/>
                        <a:buChar char="o"/>
                        <a:tabLst/>
                      </a:pPr>
                      <a:r>
                        <a:rPr lang="en-CA" sz="600">
                          <a:effectLst/>
                          <a:latin typeface="Libre Franklin" pitchFamily="2" charset="77"/>
                        </a:rPr>
                        <a:t>Isolation Protocol </a:t>
                      </a:r>
                      <a:endParaRPr lang="en-GB" sz="800">
                        <a:effectLst/>
                        <a:latin typeface="Libre Franklin" pitchFamily="2" charset="77"/>
                      </a:endParaRPr>
                    </a:p>
                    <a:p>
                      <a:pPr marL="231775" lvl="1" indent="-136525">
                        <a:lnSpc>
                          <a:spcPct val="110000"/>
                        </a:lnSpc>
                        <a:spcAft>
                          <a:spcPts val="0"/>
                        </a:spcAft>
                        <a:buClr>
                          <a:srgbClr val="3C5771"/>
                        </a:buClr>
                        <a:buFont typeface="Courier New" panose="02070309020205020404" pitchFamily="49" charset="0"/>
                        <a:buChar char="o"/>
                        <a:tabLst/>
                      </a:pPr>
                      <a:r>
                        <a:rPr lang="en-CA" sz="600">
                          <a:effectLst/>
                          <a:latin typeface="Libre Franklin" pitchFamily="2" charset="77"/>
                        </a:rPr>
                        <a:t>Self-Screening (daily &amp; on-site)</a:t>
                      </a:r>
                      <a:endParaRPr lang="en-GB" sz="800">
                        <a:effectLst/>
                        <a:latin typeface="Libre Franklin" pitchFamily="2" charset="77"/>
                      </a:endParaRPr>
                    </a:p>
                    <a:p>
                      <a:pPr marL="231775" lvl="1" indent="-136525">
                        <a:lnSpc>
                          <a:spcPct val="110000"/>
                        </a:lnSpc>
                        <a:spcAft>
                          <a:spcPts val="0"/>
                        </a:spcAft>
                        <a:buClr>
                          <a:srgbClr val="3C5771"/>
                        </a:buClr>
                        <a:buFont typeface="Courier New" panose="02070309020205020404" pitchFamily="49" charset="0"/>
                        <a:buChar char="o"/>
                        <a:tabLst/>
                      </a:pPr>
                      <a:r>
                        <a:rPr lang="en-CA" sz="600">
                          <a:effectLst/>
                          <a:latin typeface="Libre Franklin" pitchFamily="2" charset="77"/>
                        </a:rPr>
                        <a:t>Self-Quarantine</a:t>
                      </a:r>
                      <a:endParaRPr lang="en-GB" sz="800">
                        <a:effectLst/>
                        <a:latin typeface="Libre Franklin" pitchFamily="2" charset="77"/>
                      </a:endParaRPr>
                    </a:p>
                  </a:txBody>
                  <a:tcPr marL="36000" marR="25035" marT="25035" marB="25035">
                    <a:lnL w="6350" cap="flat" cmpd="sng" algn="ctr">
                      <a:solidFill>
                        <a:srgbClr val="24259D"/>
                      </a:solidFill>
                      <a:prstDash val="solid"/>
                      <a:round/>
                      <a:headEnd type="none" w="med" len="med"/>
                      <a:tailEnd type="none" w="med" len="med"/>
                    </a:lnL>
                    <a:lnR w="6350" cap="flat" cmpd="sng" algn="ctr">
                      <a:solidFill>
                        <a:srgbClr val="24259D"/>
                      </a:solidFill>
                      <a:prstDash val="solid"/>
                      <a:round/>
                      <a:headEnd type="none" w="med" len="med"/>
                      <a:tailEnd type="none" w="med" len="med"/>
                    </a:lnR>
                    <a:lnT w="6350" cap="flat" cmpd="sng" algn="ctr">
                      <a:solidFill>
                        <a:srgbClr val="24259D"/>
                      </a:solidFill>
                      <a:prstDash val="solid"/>
                      <a:round/>
                      <a:headEnd type="none" w="med" len="med"/>
                      <a:tailEnd type="none" w="med" len="med"/>
                    </a:lnT>
                    <a:lnB w="6350" cap="flat" cmpd="sng" algn="ctr">
                      <a:solidFill>
                        <a:srgbClr val="24259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5196601"/>
                  </a:ext>
                </a:extLst>
              </a:tr>
              <a:tr h="883953">
                <a:tc>
                  <a:txBody>
                    <a:bodyPr/>
                    <a:lstStyle/>
                    <a:p>
                      <a:pPr>
                        <a:lnSpc>
                          <a:spcPct val="110000"/>
                        </a:lnSpc>
                        <a:spcAft>
                          <a:spcPts val="0"/>
                        </a:spcAft>
                      </a:pPr>
                      <a:r>
                        <a:rPr lang="en-US" sz="600">
                          <a:effectLst/>
                          <a:latin typeface="Libre Franklin" pitchFamily="2" charset="77"/>
                        </a:rPr>
                        <a:t>HR/Attendance Policy</a:t>
                      </a:r>
                      <a:endParaRPr lang="en-GB" sz="700">
                        <a:effectLst/>
                        <a:latin typeface="Libre Franklin" pitchFamily="2" charset="77"/>
                      </a:endParaRPr>
                    </a:p>
                    <a:p>
                      <a:pPr>
                        <a:lnSpc>
                          <a:spcPct val="110000"/>
                        </a:lnSpc>
                        <a:spcAft>
                          <a:spcPts val="0"/>
                        </a:spcAft>
                      </a:pPr>
                      <a:r>
                        <a:rPr lang="en-US" sz="600">
                          <a:effectLst/>
                          <a:latin typeface="Libre Franklin" pitchFamily="2" charset="77"/>
                        </a:rPr>
                        <a:t> </a:t>
                      </a:r>
                      <a:endParaRPr lang="en-GB" sz="700">
                        <a:effectLst/>
                        <a:latin typeface="Libre Franklin" pitchFamily="2" charset="77"/>
                        <a:ea typeface="Calibri" panose="020F0502020204030204" pitchFamily="34" charset="0"/>
                        <a:cs typeface="Times New Roman" panose="02020603050405020304" pitchFamily="18" charset="0"/>
                      </a:endParaRPr>
                    </a:p>
                  </a:txBody>
                  <a:tcPr marL="36000" marR="25035" marT="25035" marB="25035">
                    <a:lnL w="6350" cap="flat" cmpd="sng" algn="ctr">
                      <a:solidFill>
                        <a:srgbClr val="24259D"/>
                      </a:solidFill>
                      <a:prstDash val="solid"/>
                      <a:round/>
                      <a:headEnd type="none" w="med" len="med"/>
                      <a:tailEnd type="none" w="med" len="med"/>
                    </a:lnL>
                    <a:lnR w="6350" cap="flat" cmpd="sng" algn="ctr">
                      <a:solidFill>
                        <a:srgbClr val="24259D"/>
                      </a:solidFill>
                      <a:prstDash val="solid"/>
                      <a:round/>
                      <a:headEnd type="none" w="med" len="med"/>
                      <a:tailEnd type="none" w="med" len="med"/>
                    </a:lnR>
                    <a:lnT w="6350" cap="flat" cmpd="sng" algn="ctr">
                      <a:solidFill>
                        <a:srgbClr val="24259D"/>
                      </a:solidFill>
                      <a:prstDash val="solid"/>
                      <a:round/>
                      <a:headEnd type="none" w="med" len="med"/>
                      <a:tailEnd type="none" w="med" len="med"/>
                    </a:lnT>
                    <a:lnB w="6350" cap="flat" cmpd="sng" algn="ctr">
                      <a:solidFill>
                        <a:srgbClr val="24259D"/>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a:lnSpc>
                          <a:spcPct val="110000"/>
                        </a:lnSpc>
                        <a:spcAft>
                          <a:spcPts val="0"/>
                        </a:spcAft>
                      </a:pPr>
                      <a:r>
                        <a:rPr lang="en-US" sz="600">
                          <a:effectLst/>
                          <a:latin typeface="Libre Franklin" pitchFamily="2" charset="77"/>
                        </a:rPr>
                        <a:t>HR Team</a:t>
                      </a:r>
                      <a:endParaRPr lang="en-GB" sz="700">
                        <a:effectLst/>
                        <a:latin typeface="Libre Franklin" pitchFamily="2" charset="77"/>
                      </a:endParaRPr>
                    </a:p>
                    <a:p>
                      <a:pPr>
                        <a:lnSpc>
                          <a:spcPct val="110000"/>
                        </a:lnSpc>
                        <a:spcAft>
                          <a:spcPts val="0"/>
                        </a:spcAft>
                      </a:pPr>
                      <a:r>
                        <a:rPr lang="en-US" sz="600">
                          <a:effectLst/>
                          <a:latin typeface="Libre Franklin" pitchFamily="2" charset="77"/>
                        </a:rPr>
                        <a:t> </a:t>
                      </a:r>
                      <a:endParaRPr lang="en-GB" sz="700">
                        <a:effectLst/>
                        <a:latin typeface="Libre Franklin" pitchFamily="2" charset="77"/>
                        <a:ea typeface="Calibri" panose="020F0502020204030204" pitchFamily="34" charset="0"/>
                        <a:cs typeface="Times New Roman" panose="02020603050405020304" pitchFamily="18" charset="0"/>
                      </a:endParaRPr>
                    </a:p>
                  </a:txBody>
                  <a:tcPr marL="36000" marR="25035" marT="25035" marB="25035">
                    <a:lnL w="6350" cap="flat" cmpd="sng" algn="ctr">
                      <a:solidFill>
                        <a:srgbClr val="24259D"/>
                      </a:solidFill>
                      <a:prstDash val="solid"/>
                      <a:round/>
                      <a:headEnd type="none" w="med" len="med"/>
                      <a:tailEnd type="none" w="med" len="med"/>
                    </a:lnL>
                    <a:lnR w="6350" cap="flat" cmpd="sng" algn="ctr">
                      <a:solidFill>
                        <a:srgbClr val="24259D"/>
                      </a:solidFill>
                      <a:prstDash val="solid"/>
                      <a:round/>
                      <a:headEnd type="none" w="med" len="med"/>
                      <a:tailEnd type="none" w="med" len="med"/>
                    </a:lnR>
                    <a:lnT w="6350" cap="flat" cmpd="sng" algn="ctr">
                      <a:solidFill>
                        <a:srgbClr val="24259D"/>
                      </a:solidFill>
                      <a:prstDash val="solid"/>
                      <a:round/>
                      <a:headEnd type="none" w="med" len="med"/>
                      <a:tailEnd type="none" w="med" len="med"/>
                    </a:lnT>
                    <a:lnB w="6350" cap="flat" cmpd="sng" algn="ctr">
                      <a:solidFill>
                        <a:srgbClr val="24259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5250" lvl="0" indent="-95250">
                        <a:lnSpc>
                          <a:spcPct val="110000"/>
                        </a:lnSpc>
                        <a:spcAft>
                          <a:spcPts val="0"/>
                        </a:spcAft>
                        <a:buClr>
                          <a:srgbClr val="3C5771"/>
                        </a:buClr>
                        <a:buFont typeface="Symbol" pitchFamily="2" charset="2"/>
                        <a:buChar char=""/>
                        <a:tabLst/>
                      </a:pPr>
                      <a:r>
                        <a:rPr lang="en-CA" sz="600" dirty="0">
                          <a:effectLst/>
                          <a:latin typeface="Libre Franklin" pitchFamily="2" charset="77"/>
                        </a:rPr>
                        <a:t>In-depth review of the protocols related to:</a:t>
                      </a:r>
                      <a:endParaRPr lang="en-GB" sz="800" dirty="0">
                        <a:effectLst/>
                        <a:latin typeface="Libre Franklin" pitchFamily="2" charset="77"/>
                      </a:endParaRPr>
                    </a:p>
                    <a:p>
                      <a:pPr marL="231775" lvl="0" indent="-136525">
                        <a:lnSpc>
                          <a:spcPct val="110000"/>
                        </a:lnSpc>
                        <a:spcAft>
                          <a:spcPts val="0"/>
                        </a:spcAft>
                        <a:buClr>
                          <a:srgbClr val="3C5771"/>
                        </a:buClr>
                        <a:buFont typeface="Courier New" panose="02070309020205020404" pitchFamily="49" charset="0"/>
                        <a:buChar char="o"/>
                        <a:tabLst/>
                      </a:pPr>
                      <a:r>
                        <a:rPr lang="en-CA" sz="600" dirty="0">
                          <a:effectLst/>
                          <a:latin typeface="Libre Franklin" pitchFamily="2" charset="77"/>
                        </a:rPr>
                        <a:t>Employee attendance </a:t>
                      </a:r>
                      <a:endParaRPr lang="en-GB" sz="800" dirty="0">
                        <a:effectLst/>
                        <a:latin typeface="Libre Franklin" pitchFamily="2" charset="77"/>
                      </a:endParaRPr>
                    </a:p>
                    <a:p>
                      <a:pPr marL="231775" lvl="0" indent="-136525">
                        <a:lnSpc>
                          <a:spcPct val="110000"/>
                        </a:lnSpc>
                        <a:spcAft>
                          <a:spcPts val="0"/>
                        </a:spcAft>
                        <a:buClr>
                          <a:srgbClr val="3C5771"/>
                        </a:buClr>
                        <a:buFont typeface="Courier New" panose="02070309020205020404" pitchFamily="49" charset="0"/>
                        <a:buChar char="o"/>
                        <a:tabLst/>
                      </a:pPr>
                      <a:r>
                        <a:rPr lang="en-CA" sz="600" dirty="0">
                          <a:effectLst/>
                          <a:latin typeface="Libre Franklin" pitchFamily="2" charset="77"/>
                        </a:rPr>
                        <a:t>Isolation Protocol</a:t>
                      </a:r>
                      <a:endParaRPr lang="en-GB" sz="800" dirty="0">
                        <a:effectLst/>
                        <a:latin typeface="Libre Franklin" pitchFamily="2" charset="77"/>
                      </a:endParaRPr>
                    </a:p>
                    <a:p>
                      <a:pPr marL="231775" lvl="0" indent="-136525">
                        <a:lnSpc>
                          <a:spcPct val="110000"/>
                        </a:lnSpc>
                        <a:spcAft>
                          <a:spcPts val="0"/>
                        </a:spcAft>
                        <a:buClr>
                          <a:srgbClr val="3C5771"/>
                        </a:buClr>
                        <a:buFont typeface="Courier New" panose="02070309020205020404" pitchFamily="49" charset="0"/>
                        <a:buChar char="o"/>
                        <a:tabLst/>
                      </a:pPr>
                      <a:r>
                        <a:rPr lang="en-CA" sz="600" dirty="0">
                          <a:effectLst/>
                          <a:latin typeface="Libre Franklin" pitchFamily="2" charset="77"/>
                        </a:rPr>
                        <a:t>Self-Quarantining and Return to Work Protocol</a:t>
                      </a:r>
                      <a:endParaRPr lang="en-GB" sz="800" dirty="0">
                        <a:effectLst/>
                        <a:latin typeface="Libre Franklin" pitchFamily="2" charset="77"/>
                      </a:endParaRPr>
                    </a:p>
                    <a:p>
                      <a:pPr marL="231775" lvl="0" indent="-136525">
                        <a:lnSpc>
                          <a:spcPct val="110000"/>
                        </a:lnSpc>
                        <a:spcAft>
                          <a:spcPts val="0"/>
                        </a:spcAft>
                        <a:buClr>
                          <a:srgbClr val="3C5771"/>
                        </a:buClr>
                        <a:buFont typeface="Courier New" panose="02070309020205020404" pitchFamily="49" charset="0"/>
                        <a:buChar char="o"/>
                        <a:tabLst/>
                      </a:pPr>
                      <a:r>
                        <a:rPr lang="en-CA" sz="600" dirty="0">
                          <a:effectLst/>
                          <a:latin typeface="Libre Franklin" pitchFamily="2" charset="77"/>
                        </a:rPr>
                        <a:t>Visitors and Contractors Self-Screening</a:t>
                      </a:r>
                      <a:endParaRPr lang="en-GB" sz="800" dirty="0">
                        <a:effectLst/>
                        <a:latin typeface="Libre Franklin" pitchFamily="2" charset="77"/>
                        <a:ea typeface="Times New Roman" panose="02020603050405020304" pitchFamily="18" charset="0"/>
                        <a:cs typeface="Times New Roman" panose="02020603050405020304" pitchFamily="18" charset="0"/>
                      </a:endParaRPr>
                    </a:p>
                  </a:txBody>
                  <a:tcPr marL="36000" marR="25035" marT="25035" marB="25035">
                    <a:lnL w="6350" cap="flat" cmpd="sng" algn="ctr">
                      <a:solidFill>
                        <a:srgbClr val="24259D"/>
                      </a:solidFill>
                      <a:prstDash val="solid"/>
                      <a:round/>
                      <a:headEnd type="none" w="med" len="med"/>
                      <a:tailEnd type="none" w="med" len="med"/>
                    </a:lnL>
                    <a:lnR w="6350" cap="flat" cmpd="sng" algn="ctr">
                      <a:solidFill>
                        <a:srgbClr val="24259D"/>
                      </a:solidFill>
                      <a:prstDash val="solid"/>
                      <a:round/>
                      <a:headEnd type="none" w="med" len="med"/>
                      <a:tailEnd type="none" w="med" len="med"/>
                    </a:lnR>
                    <a:lnT w="6350" cap="flat" cmpd="sng" algn="ctr">
                      <a:solidFill>
                        <a:srgbClr val="24259D"/>
                      </a:solidFill>
                      <a:prstDash val="solid"/>
                      <a:round/>
                      <a:headEnd type="none" w="med" len="med"/>
                      <a:tailEnd type="none" w="med" len="med"/>
                    </a:lnT>
                    <a:lnB w="6350" cap="flat" cmpd="sng" algn="ctr">
                      <a:solidFill>
                        <a:srgbClr val="24259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3890132"/>
                  </a:ext>
                </a:extLst>
              </a:tr>
            </a:tbl>
          </a:graphicData>
        </a:graphic>
      </p:graphicFrame>
    </p:spTree>
    <p:extLst>
      <p:ext uri="{BB962C8B-B14F-4D97-AF65-F5344CB8AC3E}">
        <p14:creationId xmlns:p14="http://schemas.microsoft.com/office/powerpoint/2010/main" val="77710872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Oswald" pitchFamily="2"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Health and Wellness</a:t>
            </a:r>
          </a:p>
          <a:p>
            <a:pPr>
              <a:lnSpc>
                <a:spcPct val="110000"/>
              </a:lnSpc>
            </a:pPr>
            <a:r>
              <a:rPr lang="en-US" sz="2000" dirty="0">
                <a:solidFill>
                  <a:srgbClr val="3C5771"/>
                </a:solidFill>
                <a:latin typeface="Oswald" pitchFamily="2" charset="77"/>
              </a:rPr>
              <a:t>Signage</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15</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pic>
        <p:nvPicPr>
          <p:cNvPr id="29" name="Picture 28">
            <a:extLst>
              <a:ext uri="{FF2B5EF4-FFF2-40B4-BE49-F238E27FC236}">
                <a16:creationId xmlns:a16="http://schemas.microsoft.com/office/drawing/2014/main" id="{9B1FA520-3491-F743-A6EB-AE8F1EFDE37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56388" y="1705232"/>
            <a:ext cx="1918379" cy="2396868"/>
          </a:xfrm>
          <a:prstGeom prst="rect">
            <a:avLst/>
          </a:prstGeom>
          <a:ln>
            <a:solidFill>
              <a:srgbClr val="1C37AE"/>
            </a:solidFill>
          </a:ln>
        </p:spPr>
      </p:pic>
      <p:pic>
        <p:nvPicPr>
          <p:cNvPr id="30" name="Picture 29">
            <a:extLst>
              <a:ext uri="{FF2B5EF4-FFF2-40B4-BE49-F238E27FC236}">
                <a16:creationId xmlns:a16="http://schemas.microsoft.com/office/drawing/2014/main" id="{6E82EA66-EE94-CB4D-A649-D8827B85B6D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096711" y="1720555"/>
            <a:ext cx="2049022" cy="2381545"/>
          </a:xfrm>
          <a:prstGeom prst="rect">
            <a:avLst/>
          </a:prstGeom>
          <a:ln>
            <a:solidFill>
              <a:srgbClr val="1C37AE"/>
            </a:solidFill>
          </a:ln>
        </p:spPr>
      </p:pic>
      <p:pic>
        <p:nvPicPr>
          <p:cNvPr id="31" name="Picture 30">
            <a:extLst>
              <a:ext uri="{FF2B5EF4-FFF2-40B4-BE49-F238E27FC236}">
                <a16:creationId xmlns:a16="http://schemas.microsoft.com/office/drawing/2014/main" id="{06DD5061-2C12-6E4D-BA23-3FBA2CBDDB6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473696" y="1713065"/>
            <a:ext cx="1925539" cy="2389035"/>
          </a:xfrm>
          <a:prstGeom prst="rect">
            <a:avLst/>
          </a:prstGeom>
          <a:ln>
            <a:solidFill>
              <a:srgbClr val="1C37AE"/>
            </a:solidFill>
          </a:ln>
        </p:spPr>
      </p:pic>
      <p:sp>
        <p:nvSpPr>
          <p:cNvPr id="18" name="Rectangle 17">
            <a:extLst>
              <a:ext uri="{FF2B5EF4-FFF2-40B4-BE49-F238E27FC236}">
                <a16:creationId xmlns:a16="http://schemas.microsoft.com/office/drawing/2014/main" id="{D8017133-2501-9B42-95E7-0E42B14B56F5}"/>
              </a:ext>
            </a:extLst>
          </p:cNvPr>
          <p:cNvSpPr/>
          <p:nvPr/>
        </p:nvSpPr>
        <p:spPr>
          <a:xfrm>
            <a:off x="5093369" y="4244392"/>
            <a:ext cx="6280484" cy="1226618"/>
          </a:xfrm>
          <a:prstGeom prst="rect">
            <a:avLst/>
          </a:prstGeom>
        </p:spPr>
        <p:txBody>
          <a:bodyPr wrap="square" lIns="0" tIns="0" rIns="0" bIns="0">
            <a:spAutoFit/>
          </a:bodyPr>
          <a:lstStyle/>
          <a:p>
            <a:pPr lvl="0">
              <a:lnSpc>
                <a:spcPct val="110000"/>
              </a:lnSpc>
              <a:spcAft>
                <a:spcPts val="600"/>
              </a:spcAft>
              <a:buClr>
                <a:srgbClr val="1C37AE"/>
              </a:buClr>
              <a:defRPr/>
            </a:pPr>
            <a:endParaRPr lang="en-US" sz="1100" b="1" dirty="0">
              <a:solidFill>
                <a:srgbClr val="1C37AE"/>
              </a:solidFill>
              <a:latin typeface="Libre Franklin" pitchFamily="2" charset="77"/>
              <a:cs typeface="Times New Roman" panose="02020603050405020304" pitchFamily="18" charset="0"/>
            </a:endParaRPr>
          </a:p>
          <a:p>
            <a:pPr lvl="0">
              <a:lnSpc>
                <a:spcPct val="110000"/>
              </a:lnSpc>
              <a:spcAft>
                <a:spcPts val="600"/>
              </a:spcAft>
              <a:buClr>
                <a:srgbClr val="1C37AE"/>
              </a:buClr>
              <a:defRPr/>
            </a:pPr>
            <a:r>
              <a:rPr lang="en-CA" sz="1100" b="1" u="sng" dirty="0">
                <a:solidFill>
                  <a:prstClr val="black"/>
                </a:solidFill>
                <a:latin typeface="Libre Franklin" pitchFamily="2" charset="77"/>
              </a:rPr>
              <a:t>Colour Significance:</a:t>
            </a:r>
          </a:p>
          <a:p>
            <a:pPr lvl="0">
              <a:lnSpc>
                <a:spcPct val="110000"/>
              </a:lnSpc>
              <a:spcAft>
                <a:spcPts val="600"/>
              </a:spcAft>
              <a:buClr>
                <a:srgbClr val="1C37AE"/>
              </a:buClr>
              <a:defRPr/>
            </a:pPr>
            <a:r>
              <a:rPr lang="en-CA" sz="1100" b="1" dirty="0">
                <a:solidFill>
                  <a:srgbClr val="0469D9"/>
                </a:solidFill>
                <a:latin typeface="Libre Franklin" pitchFamily="2" charset="77"/>
              </a:rPr>
              <a:t>Blue signage</a:t>
            </a:r>
            <a:r>
              <a:rPr lang="en-CA" sz="1100" dirty="0">
                <a:solidFill>
                  <a:prstClr val="black"/>
                </a:solidFill>
                <a:latin typeface="Libre Franklin" pitchFamily="2" charset="77"/>
              </a:rPr>
              <a:t> symbolizes sanitized areas</a:t>
            </a:r>
          </a:p>
          <a:p>
            <a:pPr lvl="0">
              <a:lnSpc>
                <a:spcPct val="110000"/>
              </a:lnSpc>
              <a:spcAft>
                <a:spcPts val="600"/>
              </a:spcAft>
              <a:buClr>
                <a:srgbClr val="1C37AE"/>
              </a:buClr>
              <a:defRPr/>
            </a:pPr>
            <a:r>
              <a:rPr lang="en-CA" sz="1100" b="1" dirty="0">
                <a:solidFill>
                  <a:srgbClr val="EE3131"/>
                </a:solidFill>
                <a:latin typeface="Libre Franklin" pitchFamily="2" charset="77"/>
              </a:rPr>
              <a:t>Red signage</a:t>
            </a:r>
            <a:r>
              <a:rPr lang="en-CA" sz="1100" dirty="0">
                <a:solidFill>
                  <a:prstClr val="black"/>
                </a:solidFill>
                <a:latin typeface="Libre Franklin" pitchFamily="2" charset="77"/>
              </a:rPr>
              <a:t> symbolizes guidelines that must be followed to remain safe</a:t>
            </a:r>
          </a:p>
          <a:p>
            <a:pPr lvl="0">
              <a:lnSpc>
                <a:spcPct val="110000"/>
              </a:lnSpc>
              <a:spcAft>
                <a:spcPts val="600"/>
              </a:spcAft>
              <a:buClr>
                <a:srgbClr val="1C37AE"/>
              </a:buClr>
              <a:defRPr/>
            </a:pPr>
            <a:r>
              <a:rPr lang="en-CA" sz="1100" b="1" dirty="0">
                <a:solidFill>
                  <a:srgbClr val="428B3C"/>
                </a:solidFill>
                <a:latin typeface="Libre Franklin" pitchFamily="2" charset="77"/>
              </a:rPr>
              <a:t>Green signag</a:t>
            </a:r>
            <a:r>
              <a:rPr lang="en-CA" sz="1100" dirty="0">
                <a:solidFill>
                  <a:prstClr val="black"/>
                </a:solidFill>
                <a:latin typeface="Libre Franklin" pitchFamily="2" charset="77"/>
              </a:rPr>
              <a:t>e symbolizes for non COVID-19 related use</a:t>
            </a:r>
          </a:p>
        </p:txBody>
      </p:sp>
      <p:sp>
        <p:nvSpPr>
          <p:cNvPr id="20" name="Rectangle 19">
            <a:extLst>
              <a:ext uri="{FF2B5EF4-FFF2-40B4-BE49-F238E27FC236}">
                <a16:creationId xmlns:a16="http://schemas.microsoft.com/office/drawing/2014/main" id="{A5F8CAFE-CDEE-3141-8E58-90743B895E4C}"/>
              </a:ext>
            </a:extLst>
          </p:cNvPr>
          <p:cNvSpPr/>
          <p:nvPr/>
        </p:nvSpPr>
        <p:spPr>
          <a:xfrm>
            <a:off x="612776" y="1673695"/>
            <a:ext cx="3141077" cy="3744487"/>
          </a:xfrm>
          <a:prstGeom prst="rect">
            <a:avLst/>
          </a:prstGeom>
        </p:spPr>
        <p:txBody>
          <a:bodyPr wrap="square" lIns="0" tIns="0" rIns="0" bIns="0">
            <a:spAutoFit/>
          </a:bodyPr>
          <a:lstStyle/>
          <a:p>
            <a:pPr defTabSz="1219170">
              <a:lnSpc>
                <a:spcPct val="110000"/>
              </a:lnSpc>
              <a:spcAft>
                <a:spcPts val="800"/>
              </a:spcAft>
            </a:pPr>
            <a:r>
              <a:rPr lang="en-US" sz="1400" b="1" dirty="0">
                <a:solidFill>
                  <a:srgbClr val="24259D"/>
                </a:solidFill>
                <a:latin typeface="Libre Franklin" pitchFamily="2" charset="77"/>
                <a:cs typeface="Times New Roman" panose="02020603050405020304" pitchFamily="18" charset="0"/>
              </a:rPr>
              <a:t>The review, printing, and posting of Facility signage is an important component of reminding and guiding all Site employees in the when, where, why, what and how to maintain a constant hygienic state and remain safe when on the Company premises.</a:t>
            </a:r>
          </a:p>
          <a:p>
            <a:pPr defTabSz="1219170">
              <a:lnSpc>
                <a:spcPct val="110000"/>
              </a:lnSpc>
              <a:spcAft>
                <a:spcPts val="800"/>
              </a:spcAft>
            </a:pPr>
            <a:r>
              <a:rPr lang="en-US" sz="1400" b="1" dirty="0">
                <a:solidFill>
                  <a:srgbClr val="24259D"/>
                </a:solidFill>
                <a:latin typeface="Libre Franklin" pitchFamily="2" charset="77"/>
                <a:cs typeface="Times New Roman" panose="02020603050405020304" pitchFamily="18" charset="0"/>
              </a:rPr>
              <a:t>All signage is available in a separate document and can be edited for Site specific information in conformity with local guidelines. Examples are provided below and can be provided in a separate file for use.</a:t>
            </a:r>
            <a:endParaRPr lang="en-CA" sz="1400" dirty="0">
              <a:solidFill>
                <a:srgbClr val="24259D"/>
              </a:solidFill>
              <a:latin typeface="Libre Franklin" pitchFamily="2" charset="77"/>
            </a:endParaRPr>
          </a:p>
          <a:p>
            <a:pPr defTabSz="1219170">
              <a:lnSpc>
                <a:spcPct val="110000"/>
              </a:lnSpc>
              <a:spcAft>
                <a:spcPts val="800"/>
              </a:spcAft>
            </a:pPr>
            <a:endParaRPr lang="en-US" sz="1400" b="1" dirty="0">
              <a:solidFill>
                <a:srgbClr val="1C37AE"/>
              </a:solidFill>
              <a:latin typeface="Libre Franklin" pitchFamily="2" charset="77"/>
              <a:cs typeface="Times New Roman" panose="02020603050405020304" pitchFamily="18" charset="0"/>
            </a:endParaRPr>
          </a:p>
        </p:txBody>
      </p:sp>
    </p:spTree>
    <p:extLst>
      <p:ext uri="{BB962C8B-B14F-4D97-AF65-F5344CB8AC3E}">
        <p14:creationId xmlns:p14="http://schemas.microsoft.com/office/powerpoint/2010/main" val="96793524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p:nvSpPr>
          <p:cNvPr id="2" name="Rectangle 1">
            <a:extLst>
              <a:ext uri="{FF2B5EF4-FFF2-40B4-BE49-F238E27FC236}">
                <a16:creationId xmlns:a16="http://schemas.microsoft.com/office/drawing/2014/main" id="{05A7D48C-B94D-3F46-850B-92132553040A}"/>
              </a:ext>
            </a:extLst>
          </p:cNvPr>
          <p:cNvSpPr/>
          <p:nvPr/>
        </p:nvSpPr>
        <p:spPr>
          <a:xfrm>
            <a:off x="0" y="0"/>
            <a:ext cx="12192000" cy="6858000"/>
          </a:xfrm>
          <a:prstGeom prst="rect">
            <a:avLst/>
          </a:prstGeom>
          <a:solidFill>
            <a:srgbClr val="1C3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C6BE4F1-253A-A043-A56B-FCE488DDE9F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1" name="Rectangle 20">
            <a:extLst>
              <a:ext uri="{FF2B5EF4-FFF2-40B4-BE49-F238E27FC236}">
                <a16:creationId xmlns:a16="http://schemas.microsoft.com/office/drawing/2014/main" id="{8C3F89D1-1A34-014A-A478-52B9516E356C}"/>
              </a:ext>
            </a:extLst>
          </p:cNvPr>
          <p:cNvSpPr/>
          <p:nvPr/>
        </p:nvSpPr>
        <p:spPr>
          <a:xfrm>
            <a:off x="0" y="3822492"/>
            <a:ext cx="12192000" cy="3035508"/>
          </a:xfrm>
          <a:prstGeom prst="rect">
            <a:avLst/>
          </a:prstGeom>
          <a:solidFill>
            <a:srgbClr val="242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E10C33B4-FAD7-9F4E-9391-2AAA54C6C4AA}"/>
              </a:ext>
            </a:extLst>
          </p:cNvPr>
          <p:cNvSpPr txBox="1">
            <a:spLocks/>
          </p:cNvSpPr>
          <p:nvPr/>
        </p:nvSpPr>
        <p:spPr>
          <a:xfrm>
            <a:off x="537824" y="4209134"/>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dirty="0">
                <a:solidFill>
                  <a:schemeClr val="bg1"/>
                </a:solidFill>
                <a:latin typeface="Oswald" pitchFamily="2" charset="77"/>
              </a:rPr>
              <a:t>Signs &amp; Symptoms of COVID-19 </a:t>
            </a:r>
            <a:br>
              <a:rPr lang="en-US" dirty="0">
                <a:solidFill>
                  <a:schemeClr val="bg1"/>
                </a:solidFill>
                <a:latin typeface="Oswald" pitchFamily="2" charset="77"/>
              </a:rPr>
            </a:br>
            <a:r>
              <a:rPr lang="en-US" dirty="0">
                <a:solidFill>
                  <a:schemeClr val="bg1"/>
                </a:solidFill>
                <a:latin typeface="Oswald" pitchFamily="2" charset="77"/>
              </a:rPr>
              <a:t>and Screening Protocols</a:t>
            </a:r>
          </a:p>
        </p:txBody>
      </p:sp>
      <p:pic>
        <p:nvPicPr>
          <p:cNvPr id="16" name="Graphic 15">
            <a:extLst>
              <a:ext uri="{FF2B5EF4-FFF2-40B4-BE49-F238E27FC236}">
                <a16:creationId xmlns:a16="http://schemas.microsoft.com/office/drawing/2014/main" id="{36C0A591-B72D-EF4A-A442-C31F23C854CA}"/>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3403" t="35059" r="35543" b="-2419"/>
          <a:stretch/>
        </p:blipFill>
        <p:spPr>
          <a:xfrm>
            <a:off x="9500260" y="0"/>
            <a:ext cx="2691740" cy="2671948"/>
          </a:xfrm>
          <a:prstGeom prst="rect">
            <a:avLst/>
          </a:prstGeom>
        </p:spPr>
      </p:pic>
      <p:pic>
        <p:nvPicPr>
          <p:cNvPr id="17" name="Graphic 16">
            <a:extLst>
              <a:ext uri="{FF2B5EF4-FFF2-40B4-BE49-F238E27FC236}">
                <a16:creationId xmlns:a16="http://schemas.microsoft.com/office/drawing/2014/main" id="{7939FD71-4DF4-D049-BB9C-70F7D5361A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7536" y="318766"/>
            <a:ext cx="557636" cy="571882"/>
          </a:xfrm>
          <a:prstGeom prst="rect">
            <a:avLst/>
          </a:prstGeom>
        </p:spPr>
      </p:pic>
      <p:sp>
        <p:nvSpPr>
          <p:cNvPr id="18" name="Rectangle 17">
            <a:extLst>
              <a:ext uri="{FF2B5EF4-FFF2-40B4-BE49-F238E27FC236}">
                <a16:creationId xmlns:a16="http://schemas.microsoft.com/office/drawing/2014/main" id="{D43E4D3F-BAFA-CD4B-8FF4-1CAF7AEA763B}"/>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7EFB8C6-677B-2147-9E08-17F2B2416CEA}"/>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16</a:t>
            </a:fld>
            <a:r>
              <a:rPr lang="en-CA" sz="1050" dirty="0">
                <a:solidFill>
                  <a:prstClr val="black"/>
                </a:solidFill>
                <a:latin typeface="Manrope" pitchFamily="2" charset="0"/>
              </a:rPr>
              <a:t>  </a:t>
            </a:r>
            <a:endParaRPr lang="en-US" sz="1050"/>
          </a:p>
        </p:txBody>
      </p:sp>
      <p:pic>
        <p:nvPicPr>
          <p:cNvPr id="20" name="Picture 19">
            <a:extLst>
              <a:ext uri="{FF2B5EF4-FFF2-40B4-BE49-F238E27FC236}">
                <a16:creationId xmlns:a16="http://schemas.microsoft.com/office/drawing/2014/main" id="{91FA8CCC-3BE0-9147-BE24-EE8C6F0FCF9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84010" y="5871366"/>
            <a:ext cx="1273892" cy="1135640"/>
          </a:xfrm>
          <a:prstGeom prst="rect">
            <a:avLst/>
          </a:prstGeom>
        </p:spPr>
      </p:pic>
    </p:spTree>
    <p:extLst>
      <p:ext uri="{BB962C8B-B14F-4D97-AF65-F5344CB8AC3E}">
        <p14:creationId xmlns:p14="http://schemas.microsoft.com/office/powerpoint/2010/main" val="80443924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143FC9-A235-C349-9249-0AD3C5CFDC0B}"/>
              </a:ext>
            </a:extLst>
          </p:cNvPr>
          <p:cNvPicPr>
            <a:picLocks noChangeAspect="1"/>
          </p:cNvPicPr>
          <p:nvPr/>
        </p:nvPicPr>
        <p:blipFill>
          <a:blip r:embed="rId2"/>
          <a:stretch>
            <a:fillRect/>
          </a:stretch>
        </p:blipFill>
        <p:spPr>
          <a:xfrm>
            <a:off x="8364511" y="1418409"/>
            <a:ext cx="3560447" cy="4607637"/>
          </a:xfrm>
          <a:prstGeom prst="rect">
            <a:avLst/>
          </a:prstGeom>
          <a:ln>
            <a:solidFill>
              <a:srgbClr val="24259D"/>
            </a:solidFill>
          </a:ln>
          <a:effectLst>
            <a:outerShdw blurRad="50800" dist="38100" dir="2700000" algn="tl" rotWithShape="0">
              <a:prstClr val="black">
                <a:alpha val="40000"/>
              </a:prstClr>
            </a:outerShdw>
          </a:effectLst>
        </p:spPr>
      </p:pic>
      <p:sp>
        <p:nvSpPr>
          <p:cNvPr id="7" name="Chevron 6">
            <a:extLst>
              <a:ext uri="{FF2B5EF4-FFF2-40B4-BE49-F238E27FC236}">
                <a16:creationId xmlns:a16="http://schemas.microsoft.com/office/drawing/2014/main" id="{18BD503F-7B97-714E-9D5A-85022AF4592E}"/>
              </a:ext>
            </a:extLst>
          </p:cNvPr>
          <p:cNvSpPr/>
          <p:nvPr/>
        </p:nvSpPr>
        <p:spPr>
          <a:xfrm>
            <a:off x="-464695" y="5336498"/>
            <a:ext cx="9188969" cy="464695"/>
          </a:xfrm>
          <a:prstGeom prst="chevron">
            <a:avLst/>
          </a:prstGeom>
          <a:solidFill>
            <a:srgbClr val="242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Oswald" pitchFamily="2"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Signs and Symptoms</a:t>
            </a:r>
          </a:p>
          <a:p>
            <a:pPr>
              <a:lnSpc>
                <a:spcPct val="110000"/>
              </a:lnSpc>
            </a:pPr>
            <a:r>
              <a:rPr lang="en-US" sz="2000" dirty="0">
                <a:solidFill>
                  <a:srgbClr val="3C5771"/>
                </a:solidFill>
                <a:latin typeface="Oswald" pitchFamily="2" charset="77"/>
              </a:rPr>
              <a:t>Screening for Symptoms of COVID-19</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17</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
        <p:nvSpPr>
          <p:cNvPr id="24" name="TextBox 23">
            <a:extLst>
              <a:ext uri="{FF2B5EF4-FFF2-40B4-BE49-F238E27FC236}">
                <a16:creationId xmlns:a16="http://schemas.microsoft.com/office/drawing/2014/main" id="{FDAA3759-9397-6241-B585-5E8714CBF162}"/>
              </a:ext>
            </a:extLst>
          </p:cNvPr>
          <p:cNvSpPr txBox="1"/>
          <p:nvPr/>
        </p:nvSpPr>
        <p:spPr>
          <a:xfrm>
            <a:off x="18369023" y="4490977"/>
            <a:ext cx="184731" cy="369332"/>
          </a:xfrm>
          <a:prstGeom prst="rect">
            <a:avLst/>
          </a:prstGeom>
          <a:noFill/>
        </p:spPr>
        <p:txBody>
          <a:bodyPr wrap="none" rtlCol="0">
            <a:spAutoFit/>
          </a:bodyPr>
          <a:lstStyle/>
          <a:p>
            <a:endParaRPr lang="en-US"/>
          </a:p>
        </p:txBody>
      </p:sp>
      <p:sp>
        <p:nvSpPr>
          <p:cNvPr id="38" name="Rectangle 37">
            <a:extLst>
              <a:ext uri="{FF2B5EF4-FFF2-40B4-BE49-F238E27FC236}">
                <a16:creationId xmlns:a16="http://schemas.microsoft.com/office/drawing/2014/main" id="{C570C60E-574A-9B4E-B7BC-3E9748327F07}"/>
              </a:ext>
            </a:extLst>
          </p:cNvPr>
          <p:cNvSpPr/>
          <p:nvPr/>
        </p:nvSpPr>
        <p:spPr>
          <a:xfrm>
            <a:off x="623886" y="4187534"/>
            <a:ext cx="7141019" cy="1797287"/>
          </a:xfrm>
          <a:prstGeom prst="rect">
            <a:avLst/>
          </a:prstGeom>
        </p:spPr>
        <p:txBody>
          <a:bodyPr wrap="square" lIns="0" tIns="0" rIns="0" bIns="0">
            <a:spAutoFit/>
          </a:bodyPr>
          <a:lstStyle/>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Symptoms can include fever, cough and shortness of breath </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In the interest of ensuring a safe and healthy work environment, we recommend that you voluntarily monitor your health by completing a Daily Self-Assessment before coming to work</a:t>
            </a:r>
            <a:br>
              <a:rPr lang="en-CA" sz="1400" dirty="0">
                <a:solidFill>
                  <a:prstClr val="black"/>
                </a:solidFill>
                <a:latin typeface="Libre Franklin" pitchFamily="2" charset="77"/>
              </a:rPr>
            </a:br>
            <a:br>
              <a:rPr lang="en-CA" sz="1400" dirty="0">
                <a:solidFill>
                  <a:prstClr val="black"/>
                </a:solidFill>
                <a:latin typeface="Libre Franklin" pitchFamily="2" charset="77"/>
              </a:rPr>
            </a:br>
            <a:r>
              <a:rPr lang="en-GB" sz="1400" b="1" dirty="0">
                <a:solidFill>
                  <a:schemeClr val="bg1"/>
                </a:solidFill>
              </a:rPr>
              <a:t>► </a:t>
            </a:r>
            <a:r>
              <a:rPr lang="en-CA" sz="1400" b="1" dirty="0">
                <a:solidFill>
                  <a:schemeClr val="bg1"/>
                </a:solidFill>
                <a:latin typeface="Libre Franklin" pitchFamily="2" charset="77"/>
              </a:rPr>
              <a:t>see the Self-Screening Information hand-out/email</a:t>
            </a:r>
          </a:p>
          <a:p>
            <a:pPr lvl="0">
              <a:lnSpc>
                <a:spcPct val="110000"/>
              </a:lnSpc>
              <a:spcAft>
                <a:spcPts val="600"/>
              </a:spcAft>
              <a:buClr>
                <a:srgbClr val="1C37AE"/>
              </a:buClr>
              <a:defRPr/>
            </a:pPr>
            <a:endParaRPr lang="en-CA" sz="1400" dirty="0">
              <a:solidFill>
                <a:prstClr val="black"/>
              </a:solidFill>
              <a:latin typeface="Libre Franklin" pitchFamily="2" charset="77"/>
            </a:endParaRPr>
          </a:p>
        </p:txBody>
      </p:sp>
      <p:pic>
        <p:nvPicPr>
          <p:cNvPr id="13" name="Picture 12">
            <a:extLst>
              <a:ext uri="{FF2B5EF4-FFF2-40B4-BE49-F238E27FC236}">
                <a16:creationId xmlns:a16="http://schemas.microsoft.com/office/drawing/2014/main" id="{0106FCEB-8C75-7847-BA88-C7C3D403C20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909062" y="1510389"/>
            <a:ext cx="2246633" cy="2246633"/>
          </a:xfrm>
          <a:prstGeom prst="ellipse">
            <a:avLst/>
          </a:prstGeom>
          <a:ln>
            <a:solidFill>
              <a:srgbClr val="24259D"/>
            </a:solidFill>
          </a:ln>
        </p:spPr>
      </p:pic>
      <p:pic>
        <p:nvPicPr>
          <p:cNvPr id="16" name="Picture 15">
            <a:extLst>
              <a:ext uri="{FF2B5EF4-FFF2-40B4-BE49-F238E27FC236}">
                <a16:creationId xmlns:a16="http://schemas.microsoft.com/office/drawing/2014/main" id="{C8734A47-790C-8845-82D0-E891EE2E80E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349731" y="1510389"/>
            <a:ext cx="2246633" cy="2246633"/>
          </a:xfrm>
          <a:prstGeom prst="ellipse">
            <a:avLst/>
          </a:prstGeom>
          <a:ln>
            <a:solidFill>
              <a:srgbClr val="24259D"/>
            </a:solidFill>
          </a:ln>
        </p:spPr>
      </p:pic>
      <p:pic>
        <p:nvPicPr>
          <p:cNvPr id="17" name="Picture 16">
            <a:extLst>
              <a:ext uri="{FF2B5EF4-FFF2-40B4-BE49-F238E27FC236}">
                <a16:creationId xmlns:a16="http://schemas.microsoft.com/office/drawing/2014/main" id="{1DCABBB2-4F2C-8C47-84EB-B369DFEE158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90748" y="1510389"/>
            <a:ext cx="2246286" cy="2246286"/>
          </a:xfrm>
          <a:prstGeom prst="ellipse">
            <a:avLst/>
          </a:prstGeom>
          <a:ln>
            <a:solidFill>
              <a:srgbClr val="24259D"/>
            </a:solidFill>
          </a:ln>
        </p:spPr>
      </p:pic>
    </p:spTree>
    <p:extLst>
      <p:ext uri="{BB962C8B-B14F-4D97-AF65-F5344CB8AC3E}">
        <p14:creationId xmlns:p14="http://schemas.microsoft.com/office/powerpoint/2010/main" val="35318086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EDD226-1BDC-AE4B-85D5-26777B72420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116111"/>
            <a:ext cx="5606321" cy="3737547"/>
          </a:xfrm>
          <a:prstGeom prst="rect">
            <a:avLst/>
          </a:prstGeom>
        </p:spPr>
      </p:pic>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Oswald" pitchFamily="2"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Signs and Symptoms</a:t>
            </a:r>
          </a:p>
          <a:p>
            <a:pPr>
              <a:lnSpc>
                <a:spcPct val="110000"/>
              </a:lnSpc>
            </a:pPr>
            <a:r>
              <a:rPr lang="en-US" sz="2000" dirty="0">
                <a:solidFill>
                  <a:srgbClr val="3C5771"/>
                </a:solidFill>
                <a:latin typeface="Oswald" pitchFamily="2" charset="77"/>
              </a:rPr>
              <a:t>Daily &amp; On-Site Screening for Symptoms of COVID-19</a:t>
            </a:r>
            <a:endParaRPr lang="en-US" sz="2000" dirty="0">
              <a:solidFill>
                <a:srgbClr val="5BA6DC"/>
              </a:solidFill>
              <a:latin typeface="Oswald" pitchFamily="2" charset="77"/>
            </a:endParaRP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18</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
        <p:nvSpPr>
          <p:cNvPr id="19" name="Rectangle 18">
            <a:extLst>
              <a:ext uri="{FF2B5EF4-FFF2-40B4-BE49-F238E27FC236}">
                <a16:creationId xmlns:a16="http://schemas.microsoft.com/office/drawing/2014/main" id="{4F5DF3DA-B376-3F40-BF2C-74D562CA913C}"/>
              </a:ext>
            </a:extLst>
          </p:cNvPr>
          <p:cNvSpPr/>
          <p:nvPr/>
        </p:nvSpPr>
        <p:spPr>
          <a:xfrm>
            <a:off x="6096000" y="2080893"/>
            <a:ext cx="5472113" cy="3734036"/>
          </a:xfrm>
          <a:prstGeom prst="rect">
            <a:avLst/>
          </a:prstGeom>
        </p:spPr>
        <p:txBody>
          <a:bodyPr wrap="square" lIns="0" tIns="0" rIns="0" bIns="0">
            <a:spAutoFit/>
          </a:bodyPr>
          <a:lstStyle/>
          <a:p>
            <a:pPr lvl="0">
              <a:lnSpc>
                <a:spcPct val="110000"/>
              </a:lnSpc>
              <a:spcAft>
                <a:spcPts val="600"/>
              </a:spcAft>
              <a:buClr>
                <a:srgbClr val="1C37AE"/>
              </a:buClr>
              <a:defRPr/>
            </a:pPr>
            <a:r>
              <a:rPr lang="en-CA" sz="1600" dirty="0">
                <a:solidFill>
                  <a:prstClr val="black"/>
                </a:solidFill>
                <a:latin typeface="Libre Franklin" pitchFamily="2" charset="77"/>
              </a:rPr>
              <a:t>To help prevent the spread of COVID-19 and reduce the potential risk of exposure to our employees and visitors: </a:t>
            </a:r>
            <a:r>
              <a:rPr lang="en-CA" sz="1600" b="1" dirty="0">
                <a:solidFill>
                  <a:prstClr val="black"/>
                </a:solidFill>
                <a:latin typeface="Libre Franklin" pitchFamily="2" charset="77"/>
              </a:rPr>
              <a:t>Daily Self-Screening and on-Site Screening Protocols will be in place until the Pandemic Response Team &amp; the Executive Leadership</a:t>
            </a:r>
            <a:r>
              <a:rPr lang="en-CA" sz="1600" dirty="0">
                <a:solidFill>
                  <a:prstClr val="black"/>
                </a:solidFill>
                <a:latin typeface="Libre Franklin" pitchFamily="2" charset="77"/>
              </a:rPr>
              <a:t> </a:t>
            </a:r>
            <a:r>
              <a:rPr lang="en-CA" sz="1600" b="1" dirty="0">
                <a:solidFill>
                  <a:prstClr val="black"/>
                </a:solidFill>
                <a:latin typeface="Libre Franklin" pitchFamily="2" charset="77"/>
              </a:rPr>
              <a:t>has determined, based on guidance from the Local Health authorities and the applicable governmental requirements, that it is safe to discontinue.</a:t>
            </a:r>
          </a:p>
          <a:p>
            <a:pPr lvl="0">
              <a:lnSpc>
                <a:spcPct val="110000"/>
              </a:lnSpc>
              <a:spcAft>
                <a:spcPts val="600"/>
              </a:spcAft>
              <a:buClr>
                <a:srgbClr val="1C37AE"/>
              </a:buClr>
              <a:defRPr/>
            </a:pPr>
            <a:endParaRPr lang="en-CA" sz="1600" dirty="0">
              <a:solidFill>
                <a:prstClr val="black"/>
              </a:solidFill>
              <a:latin typeface="Libre Franklin" pitchFamily="2" charset="77"/>
            </a:endParaRPr>
          </a:p>
          <a:p>
            <a:pPr lvl="0">
              <a:lnSpc>
                <a:spcPct val="110000"/>
              </a:lnSpc>
              <a:spcAft>
                <a:spcPts val="600"/>
              </a:spcAft>
              <a:buClr>
                <a:srgbClr val="1C37AE"/>
              </a:buClr>
              <a:defRPr/>
            </a:pPr>
            <a:r>
              <a:rPr lang="en-US" sz="1600" b="1" dirty="0">
                <a:solidFill>
                  <a:srgbClr val="24259D"/>
                </a:solidFill>
                <a:latin typeface="Libre Franklin" pitchFamily="2" charset="77"/>
                <a:cs typeface="Times New Roman" panose="02020603050405020304" pitchFamily="18" charset="0"/>
              </a:rPr>
              <a:t>Your participation is important to help us take precautionary measures to protect you and everyone in the building! </a:t>
            </a:r>
          </a:p>
          <a:p>
            <a:pPr lvl="0">
              <a:lnSpc>
                <a:spcPct val="110000"/>
              </a:lnSpc>
              <a:spcAft>
                <a:spcPts val="600"/>
              </a:spcAft>
              <a:buClr>
                <a:srgbClr val="1C37AE"/>
              </a:buClr>
              <a:defRPr/>
            </a:pPr>
            <a:r>
              <a:rPr lang="en-US" sz="1600" b="1" dirty="0">
                <a:solidFill>
                  <a:srgbClr val="24259D"/>
                </a:solidFill>
                <a:latin typeface="Libre Franklin" pitchFamily="2" charset="77"/>
                <a:cs typeface="Times New Roman" panose="02020603050405020304" pitchFamily="18" charset="0"/>
              </a:rPr>
              <a:t>Thank you!</a:t>
            </a:r>
          </a:p>
        </p:txBody>
      </p:sp>
    </p:spTree>
    <p:extLst>
      <p:ext uri="{BB962C8B-B14F-4D97-AF65-F5344CB8AC3E}">
        <p14:creationId xmlns:p14="http://schemas.microsoft.com/office/powerpoint/2010/main" val="310852823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3F17F-4542-AE44-931E-B410741BE29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74557" y="3957402"/>
            <a:ext cx="5441430" cy="2038663"/>
          </a:xfrm>
          <a:prstGeom prst="rect">
            <a:avLst/>
          </a:prstGeom>
        </p:spPr>
      </p:pic>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Oswald" pitchFamily="2"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Signs and Symptoms</a:t>
            </a:r>
          </a:p>
          <a:p>
            <a:pPr>
              <a:lnSpc>
                <a:spcPct val="110000"/>
              </a:lnSpc>
            </a:pPr>
            <a:r>
              <a:rPr lang="en-US" sz="2000" dirty="0">
                <a:solidFill>
                  <a:srgbClr val="3C5771"/>
                </a:solidFill>
                <a:latin typeface="Oswald" pitchFamily="2" charset="77"/>
              </a:rPr>
              <a:t>Daily &amp; On-Site Screening for Symptoms of COVID-19</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19</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
        <p:nvSpPr>
          <p:cNvPr id="44" name="Rectangle 43">
            <a:extLst>
              <a:ext uri="{FF2B5EF4-FFF2-40B4-BE49-F238E27FC236}">
                <a16:creationId xmlns:a16="http://schemas.microsoft.com/office/drawing/2014/main" id="{3DB001CE-BF93-0E45-88F9-B49487C1678F}"/>
              </a:ext>
            </a:extLst>
          </p:cNvPr>
          <p:cNvSpPr/>
          <p:nvPr/>
        </p:nvSpPr>
        <p:spPr>
          <a:xfrm>
            <a:off x="623888" y="1631609"/>
            <a:ext cx="5205412" cy="2188163"/>
          </a:xfrm>
          <a:prstGeom prst="rect">
            <a:avLst/>
          </a:prstGeom>
        </p:spPr>
        <p:txBody>
          <a:bodyPr wrap="square" lIns="0" tIns="0" rIns="0" bIns="0">
            <a:spAutoFit/>
          </a:bodyPr>
          <a:lstStyle/>
          <a:p>
            <a:pPr lvl="0">
              <a:lnSpc>
                <a:spcPct val="110000"/>
              </a:lnSpc>
              <a:spcAft>
                <a:spcPts val="600"/>
              </a:spcAft>
              <a:buClr>
                <a:srgbClr val="1C37AE"/>
              </a:buClr>
              <a:defRPr/>
            </a:pPr>
            <a:r>
              <a:rPr lang="en-US" sz="1400" b="1" dirty="0">
                <a:solidFill>
                  <a:srgbClr val="24259D"/>
                </a:solidFill>
                <a:latin typeface="Libre Franklin" pitchFamily="2" charset="77"/>
                <a:cs typeface="Times New Roman" panose="02020603050405020304" pitchFamily="18" charset="0"/>
              </a:rPr>
              <a:t>On-Site Screening Process supplements the Daily Self-Screening protocols (to be decided by Site location):</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Where applicable, temperature taking conducted using a non-touch thermometer</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Observation for any overt signs or symptoms </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Confirmation of Daily Self-Screening</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Follow-up with Company Protocol for symptomatic employees</a:t>
            </a:r>
          </a:p>
        </p:txBody>
      </p:sp>
      <p:sp>
        <p:nvSpPr>
          <p:cNvPr id="45" name="Rectangle 44">
            <a:extLst>
              <a:ext uri="{FF2B5EF4-FFF2-40B4-BE49-F238E27FC236}">
                <a16:creationId xmlns:a16="http://schemas.microsoft.com/office/drawing/2014/main" id="{B32DF4B7-EACB-1F4E-BB3D-BFD8AEF9AE68}"/>
              </a:ext>
            </a:extLst>
          </p:cNvPr>
          <p:cNvSpPr/>
          <p:nvPr/>
        </p:nvSpPr>
        <p:spPr>
          <a:xfrm>
            <a:off x="6717175" y="1633539"/>
            <a:ext cx="4850938" cy="3924023"/>
          </a:xfrm>
          <a:prstGeom prst="rect">
            <a:avLst/>
          </a:prstGeom>
        </p:spPr>
        <p:txBody>
          <a:bodyPr wrap="square" lIns="0" tIns="0" rIns="0" bIns="0">
            <a:spAutoFit/>
          </a:bodyPr>
          <a:lstStyle/>
          <a:p>
            <a:pPr lvl="0">
              <a:lnSpc>
                <a:spcPct val="110000"/>
              </a:lnSpc>
              <a:spcAft>
                <a:spcPts val="600"/>
              </a:spcAft>
              <a:buClr>
                <a:srgbClr val="1C37AE"/>
              </a:buClr>
              <a:defRPr/>
            </a:pPr>
            <a:r>
              <a:rPr lang="en-US" sz="1400" b="1" dirty="0">
                <a:solidFill>
                  <a:srgbClr val="24259D"/>
                </a:solidFill>
                <a:latin typeface="Libre Franklin" pitchFamily="2" charset="77"/>
                <a:cs typeface="Times New Roman" panose="02020603050405020304" pitchFamily="18" charset="0"/>
              </a:rPr>
              <a:t>Other details:</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The On-Site Health Screening is co-ordinated by: the </a:t>
            </a:r>
            <a:r>
              <a:rPr lang="en-CA" sz="1400" b="1" dirty="0">
                <a:solidFill>
                  <a:prstClr val="black"/>
                </a:solidFill>
                <a:latin typeface="Libre Franklin" pitchFamily="2" charset="77"/>
              </a:rPr>
              <a:t>Employee Access Control Leader or Site Leader</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The Daily Self-Screening process is conducted by each employee prior to the shift; the On-Site Screening will be determined by Site</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Before the shift, employees should complete their Screenings prior to entry to the Site</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IF employee </a:t>
            </a:r>
            <a:r>
              <a:rPr lang="en-CA" sz="1400" b="1" dirty="0">
                <a:solidFill>
                  <a:prstClr val="black"/>
                </a:solidFill>
                <a:latin typeface="Libre Franklin" pitchFamily="2" charset="77"/>
              </a:rPr>
              <a:t>reports symptoms </a:t>
            </a:r>
            <a:r>
              <a:rPr lang="en-CA" sz="1400" dirty="0">
                <a:solidFill>
                  <a:prstClr val="black"/>
                </a:solidFill>
                <a:latin typeface="Libre Franklin" pitchFamily="2" charset="77"/>
              </a:rPr>
              <a:t>or direct exposure to COVID-19, the employee will be invited to the: </a:t>
            </a:r>
            <a:r>
              <a:rPr lang="en-CA" sz="1400" b="1" dirty="0">
                <a:solidFill>
                  <a:prstClr val="black"/>
                </a:solidFill>
                <a:latin typeface="Libre Franklin" pitchFamily="2" charset="77"/>
              </a:rPr>
              <a:t>COVID-19 Isolation Room</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IF temperature is 38ºC (100.40F) or higher, or the employee </a:t>
            </a:r>
            <a:r>
              <a:rPr lang="en-CA" sz="1400" b="1" dirty="0">
                <a:solidFill>
                  <a:prstClr val="black"/>
                </a:solidFill>
                <a:latin typeface="Libre Franklin" pitchFamily="2" charset="77"/>
              </a:rPr>
              <a:t>exhibits visible symptoms</a:t>
            </a:r>
            <a:r>
              <a:rPr lang="en-CA" sz="1400" dirty="0">
                <a:solidFill>
                  <a:prstClr val="black"/>
                </a:solidFill>
                <a:latin typeface="Libre Franklin" pitchFamily="2" charset="77"/>
              </a:rPr>
              <a:t> of illness consistent with COVID-19, the employees will be invited to the: </a:t>
            </a:r>
            <a:r>
              <a:rPr lang="en-CA" sz="1400" b="1" dirty="0">
                <a:solidFill>
                  <a:prstClr val="black"/>
                </a:solidFill>
                <a:latin typeface="Libre Franklin" pitchFamily="2" charset="77"/>
              </a:rPr>
              <a:t>COVID-19 Isolation Room</a:t>
            </a:r>
          </a:p>
        </p:txBody>
      </p:sp>
    </p:spTree>
    <p:extLst>
      <p:ext uri="{BB962C8B-B14F-4D97-AF65-F5344CB8AC3E}">
        <p14:creationId xmlns:p14="http://schemas.microsoft.com/office/powerpoint/2010/main" val="413930141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24D69818-BAC6-4D40-ADF1-6489ABB1D9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0323" y="949124"/>
            <a:ext cx="5451677" cy="5451677"/>
          </a:xfrm>
          <a:prstGeom prst="rect">
            <a:avLst/>
          </a:prstGeom>
        </p:spPr>
      </p:pic>
      <p:pic>
        <p:nvPicPr>
          <p:cNvPr id="34" name="Graphic 33">
            <a:extLst>
              <a:ext uri="{FF2B5EF4-FFF2-40B4-BE49-F238E27FC236}">
                <a16:creationId xmlns:a16="http://schemas.microsoft.com/office/drawing/2014/main" id="{BDA6CE81-285B-5E43-A71E-D5A0BC4256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07667" y="3155165"/>
            <a:ext cx="968569" cy="993313"/>
          </a:xfrm>
          <a:prstGeom prst="rect">
            <a:avLst/>
          </a:prstGeom>
        </p:spPr>
      </p:pic>
      <p:sp>
        <p:nvSpPr>
          <p:cNvPr id="15" name="Triangle 14">
            <a:extLst>
              <a:ext uri="{FF2B5EF4-FFF2-40B4-BE49-F238E27FC236}">
                <a16:creationId xmlns:a16="http://schemas.microsoft.com/office/drawing/2014/main" id="{F651BB32-4B39-2C46-8C79-54364CDFDB60}"/>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DBDCD4-3885-F64C-A3F9-099604EF29CB}"/>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B1C6157A-8B62-734F-90A3-30561138864E}"/>
              </a:ext>
            </a:extLst>
          </p:cNvPr>
          <p:cNvSpPr txBox="1">
            <a:spLocks/>
          </p:cNvSpPr>
          <p:nvPr/>
        </p:nvSpPr>
        <p:spPr>
          <a:xfrm>
            <a:off x="522942" y="44120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r>
              <a:rPr lang="en-US" sz="2800" dirty="0">
                <a:solidFill>
                  <a:srgbClr val="24259D"/>
                </a:solidFill>
                <a:latin typeface="Oswald" pitchFamily="2" charset="77"/>
              </a:rPr>
              <a:t>Disclaimer</a:t>
            </a:r>
          </a:p>
        </p:txBody>
      </p:sp>
      <p:sp>
        <p:nvSpPr>
          <p:cNvPr id="18" name="Rectangle 17">
            <a:extLst>
              <a:ext uri="{FF2B5EF4-FFF2-40B4-BE49-F238E27FC236}">
                <a16:creationId xmlns:a16="http://schemas.microsoft.com/office/drawing/2014/main" id="{44D24D29-77F9-2649-8284-5538ACA740CE}"/>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a:t>
            </a:fld>
            <a:r>
              <a:rPr lang="en-CA" sz="1050" dirty="0">
                <a:solidFill>
                  <a:prstClr val="black"/>
                </a:solidFill>
                <a:latin typeface="Manrope" pitchFamily="2" charset="0"/>
              </a:rPr>
              <a:t>  </a:t>
            </a:r>
            <a:endParaRPr lang="en-US" sz="1050"/>
          </a:p>
        </p:txBody>
      </p:sp>
      <p:sp>
        <p:nvSpPr>
          <p:cNvPr id="32" name="TextBox 31">
            <a:extLst>
              <a:ext uri="{FF2B5EF4-FFF2-40B4-BE49-F238E27FC236}">
                <a16:creationId xmlns:a16="http://schemas.microsoft.com/office/drawing/2014/main" id="{316A3061-57CC-3940-AFAD-C3910B09C30D}"/>
              </a:ext>
            </a:extLst>
          </p:cNvPr>
          <p:cNvSpPr txBox="1"/>
          <p:nvPr/>
        </p:nvSpPr>
        <p:spPr>
          <a:xfrm>
            <a:off x="522942" y="1122059"/>
            <a:ext cx="5946224" cy="4613881"/>
          </a:xfrm>
          <a:prstGeom prst="rect">
            <a:avLst/>
          </a:prstGeom>
        </p:spPr>
        <p:txBody>
          <a:bodyPr vert="horz" lIns="121920" tIns="60960" rIns="121920" bIns="60960" rtlCol="0" anchor="ctr">
            <a:noAutofit/>
          </a:bodyPr>
          <a:lstStyle/>
          <a:p>
            <a:pPr>
              <a:lnSpc>
                <a:spcPct val="110000"/>
              </a:lnSpc>
            </a:pPr>
            <a:r>
              <a:rPr lang="en-CA" sz="800" dirty="0">
                <a:solidFill>
                  <a:srgbClr val="24259D"/>
                </a:solidFill>
                <a:latin typeface="Libre Franklin" pitchFamily="2" charset="77"/>
                <a:cs typeface="Times New Roman" panose="02020603050405020304" pitchFamily="18" charset="0"/>
              </a:rPr>
              <a:t>The content of this Re-Opening Safely Playbook Return to Work Orientation presentation (hereinafter referred to as the “Playbook”) is provided for general information purposes. The content should not be considered as legal, consulting or any other professional advice. This Playbook is to be understood as a guideline on what to consider when re-opening a workplace during the COVID-19 pandemic. The health and safety of workers is our number one priority and our hope in sharing this information is that it may be of assistance to our collective colleagues and partner businesses. </a:t>
            </a:r>
          </a:p>
          <a:p>
            <a:pPr>
              <a:lnSpc>
                <a:spcPct val="110000"/>
              </a:lnSpc>
            </a:pPr>
            <a:r>
              <a:rPr lang="en-CA" sz="800" dirty="0">
                <a:solidFill>
                  <a:srgbClr val="24259D"/>
                </a:solidFill>
                <a:latin typeface="Libre Franklin" pitchFamily="2" charset="77"/>
                <a:cs typeface="Times New Roman" panose="02020603050405020304" pitchFamily="18" charset="0"/>
              </a:rPr>
              <a:t> </a:t>
            </a:r>
          </a:p>
          <a:p>
            <a:pPr>
              <a:lnSpc>
                <a:spcPct val="110000"/>
              </a:lnSpc>
            </a:pPr>
            <a:r>
              <a:rPr lang="en-CA" sz="800" dirty="0">
                <a:solidFill>
                  <a:srgbClr val="24259D"/>
                </a:solidFill>
                <a:latin typeface="Libre Franklin" pitchFamily="2" charset="77"/>
                <a:cs typeface="Times New Roman" panose="02020603050405020304" pitchFamily="18" charset="0"/>
              </a:rPr>
              <a:t>Please be advised that some or all of the information contained in this document may not be applicable to some businesses or workplaces. We strongly recommend that before implementing any of the ideas contained herein you carefully evaluate and consult with outside legal counsel familiar with your organization’s particular factual situation regarding the legality, applicability and potential efficacy of this information in your place of business before making any decisions. </a:t>
            </a:r>
          </a:p>
          <a:p>
            <a:pPr>
              <a:lnSpc>
                <a:spcPct val="110000"/>
              </a:lnSpc>
            </a:pPr>
            <a:r>
              <a:rPr lang="en-CA" sz="800" dirty="0">
                <a:solidFill>
                  <a:srgbClr val="24259D"/>
                </a:solidFill>
                <a:latin typeface="Libre Franklin" pitchFamily="2" charset="77"/>
                <a:cs typeface="Times New Roman" panose="02020603050405020304" pitchFamily="18" charset="0"/>
              </a:rPr>
              <a:t> </a:t>
            </a:r>
          </a:p>
          <a:p>
            <a:pPr>
              <a:lnSpc>
                <a:spcPct val="110000"/>
              </a:lnSpc>
            </a:pPr>
            <a:r>
              <a:rPr lang="en-CA" sz="800" dirty="0">
                <a:solidFill>
                  <a:srgbClr val="24259D"/>
                </a:solidFill>
                <a:latin typeface="Libre Franklin" pitchFamily="2" charset="77"/>
                <a:cs typeface="Times New Roman" panose="02020603050405020304" pitchFamily="18" charset="0"/>
              </a:rPr>
              <a:t>Akash Kapoor Advisors Inc. assumes no responsibility or liability for any errors or omissions in the content of the Playbook and for any unwanted or unintended consequences arising out of or related to the adoption, or decision not to adopt, any of the practices or procedures contained in the Playbook. </a:t>
            </a:r>
          </a:p>
          <a:p>
            <a:pPr>
              <a:lnSpc>
                <a:spcPct val="110000"/>
              </a:lnSpc>
            </a:pPr>
            <a:r>
              <a:rPr lang="en-CA" sz="800" dirty="0">
                <a:solidFill>
                  <a:srgbClr val="24259D"/>
                </a:solidFill>
                <a:latin typeface="Libre Franklin" pitchFamily="2" charset="77"/>
                <a:cs typeface="Times New Roman" panose="02020603050405020304" pitchFamily="18" charset="0"/>
              </a:rPr>
              <a:t> </a:t>
            </a:r>
          </a:p>
          <a:p>
            <a:pPr>
              <a:lnSpc>
                <a:spcPct val="110000"/>
              </a:lnSpc>
            </a:pPr>
            <a:r>
              <a:rPr lang="en-CA" sz="800" dirty="0">
                <a:solidFill>
                  <a:srgbClr val="24259D"/>
                </a:solidFill>
                <a:latin typeface="Libre Franklin" pitchFamily="2" charset="77"/>
                <a:cs typeface="Times New Roman" panose="02020603050405020304" pitchFamily="18" charset="0"/>
              </a:rPr>
              <a:t>This Playbook is to be used as a corporate and recommended practice guideline and aligns with the applicable authorities such as the Public Health Agency of Canada and the World Health Organization (WHO) recommendations to the greatest extent possible. </a:t>
            </a:r>
          </a:p>
          <a:p>
            <a:pPr>
              <a:lnSpc>
                <a:spcPct val="110000"/>
              </a:lnSpc>
            </a:pPr>
            <a:r>
              <a:rPr lang="en-CA" sz="800" dirty="0">
                <a:solidFill>
                  <a:srgbClr val="24259D"/>
                </a:solidFill>
                <a:latin typeface="Libre Franklin" pitchFamily="2" charset="77"/>
                <a:cs typeface="Times New Roman" panose="02020603050405020304" pitchFamily="18" charset="0"/>
              </a:rPr>
              <a:t> </a:t>
            </a:r>
          </a:p>
          <a:p>
            <a:pPr>
              <a:lnSpc>
                <a:spcPct val="110000"/>
              </a:lnSpc>
            </a:pPr>
            <a:r>
              <a:rPr lang="en-CA" sz="800" dirty="0">
                <a:solidFill>
                  <a:srgbClr val="24259D"/>
                </a:solidFill>
                <a:latin typeface="Libre Franklin" pitchFamily="2" charset="77"/>
                <a:cs typeface="Times New Roman" panose="02020603050405020304" pitchFamily="18" charset="0"/>
              </a:rPr>
              <a:t>The Playbook is a working document and will be updated on a best efforts basis from time to time to reflect changes in directives and to include new recommended practices as they become available given the fluidity of this situation. While we have made every attempt to ensure the information contained in the Playbook has been obtained from reliable sources, all information in the Playbook is provided “as is,” with no guarantee of completeness, accuracy, timeliness or of the results obtained from the use of this information, and without warranty of any kind, express or implied, including, but not limited to warranties of performance, merchantability and fitness for a particular purpose.</a:t>
            </a:r>
          </a:p>
          <a:p>
            <a:pPr>
              <a:lnSpc>
                <a:spcPct val="110000"/>
              </a:lnSpc>
            </a:pPr>
            <a:r>
              <a:rPr lang="en-CA" sz="800" dirty="0">
                <a:solidFill>
                  <a:srgbClr val="24259D"/>
                </a:solidFill>
                <a:latin typeface="Libre Franklin" pitchFamily="2" charset="77"/>
                <a:cs typeface="Times New Roman" panose="02020603050405020304" pitchFamily="18" charset="0"/>
              </a:rPr>
              <a:t> </a:t>
            </a:r>
          </a:p>
          <a:p>
            <a:pPr>
              <a:lnSpc>
                <a:spcPct val="110000"/>
              </a:lnSpc>
            </a:pPr>
            <a:r>
              <a:rPr lang="en-CA" sz="800" dirty="0">
                <a:solidFill>
                  <a:srgbClr val="24259D"/>
                </a:solidFill>
                <a:latin typeface="Libre Franklin" pitchFamily="2" charset="77"/>
                <a:cs typeface="Times New Roman" panose="02020603050405020304" pitchFamily="18" charset="0"/>
              </a:rPr>
              <a:t>This Playbook provides general recommendations for use in most workplaces. Due to circumstances that may be unique to a particular workplace, there may be some situations in which a workplace will require accommodation(s) to implement the recommendations of the Playbook. Such accommodations may need to be authorised by management or the organization’s Health and Safety committee if applicable. </a:t>
            </a:r>
          </a:p>
        </p:txBody>
      </p:sp>
      <p:pic>
        <p:nvPicPr>
          <p:cNvPr id="33" name="Picture 32">
            <a:extLst>
              <a:ext uri="{FF2B5EF4-FFF2-40B4-BE49-F238E27FC236}">
                <a16:creationId xmlns:a16="http://schemas.microsoft.com/office/drawing/2014/main" id="{E66DEA1D-8886-E44A-AAC3-0F5F67A1129C}"/>
              </a:ext>
            </a:extLst>
          </p:cNvPr>
          <p:cNvPicPr>
            <a:picLocks noChangeAspect="1"/>
          </p:cNvPicPr>
          <p:nvPr/>
        </p:nvPicPr>
        <p:blipFill>
          <a:blip r:embed="rId6"/>
          <a:stretch>
            <a:fillRect/>
          </a:stretch>
        </p:blipFill>
        <p:spPr>
          <a:xfrm>
            <a:off x="-84010" y="5871366"/>
            <a:ext cx="1273892" cy="1135640"/>
          </a:xfrm>
          <a:prstGeom prst="rect">
            <a:avLst/>
          </a:prstGeom>
        </p:spPr>
      </p:pic>
    </p:spTree>
    <p:extLst>
      <p:ext uri="{BB962C8B-B14F-4D97-AF65-F5344CB8AC3E}">
        <p14:creationId xmlns:p14="http://schemas.microsoft.com/office/powerpoint/2010/main" val="164171472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Oswald" pitchFamily="2"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1C37AE"/>
                </a:solidFill>
                <a:latin typeface="Oswald" pitchFamily="2" charset="77"/>
              </a:rPr>
              <a:t>Signs and Symptoms</a:t>
            </a:r>
          </a:p>
          <a:p>
            <a:pPr>
              <a:lnSpc>
                <a:spcPct val="110000"/>
              </a:lnSpc>
            </a:pPr>
            <a:r>
              <a:rPr lang="en-US" sz="2000" dirty="0">
                <a:solidFill>
                  <a:srgbClr val="3C5771"/>
                </a:solidFill>
                <a:latin typeface="Oswald" pitchFamily="2" charset="77"/>
              </a:rPr>
              <a:t>Suspected Symptoms / Positive COVID-19 Testing</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20</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sp>
        <p:nvSpPr>
          <p:cNvPr id="24" name="TextBox 23">
            <a:extLst>
              <a:ext uri="{FF2B5EF4-FFF2-40B4-BE49-F238E27FC236}">
                <a16:creationId xmlns:a16="http://schemas.microsoft.com/office/drawing/2014/main" id="{FDAA3759-9397-6241-B585-5E8714CBF162}"/>
              </a:ext>
            </a:extLst>
          </p:cNvPr>
          <p:cNvSpPr txBox="1"/>
          <p:nvPr/>
        </p:nvSpPr>
        <p:spPr>
          <a:xfrm>
            <a:off x="18369023" y="4490977"/>
            <a:ext cx="184731" cy="369332"/>
          </a:xfrm>
          <a:prstGeom prst="rect">
            <a:avLst/>
          </a:prstGeom>
          <a:noFill/>
        </p:spPr>
        <p:txBody>
          <a:bodyPr wrap="none" rtlCol="0">
            <a:spAutoFit/>
          </a:bodyPr>
          <a:lstStyle/>
          <a:p>
            <a:endParaRPr lang="en-US"/>
          </a:p>
        </p:txBody>
      </p:sp>
      <p:cxnSp>
        <p:nvCxnSpPr>
          <p:cNvPr id="43" name="Straight Connector 42">
            <a:extLst>
              <a:ext uri="{FF2B5EF4-FFF2-40B4-BE49-F238E27FC236}">
                <a16:creationId xmlns:a16="http://schemas.microsoft.com/office/drawing/2014/main" id="{832774D5-BBF6-B548-B1FA-8190BAACED5C}"/>
              </a:ext>
            </a:extLst>
          </p:cNvPr>
          <p:cNvCxnSpPr/>
          <p:nvPr/>
        </p:nvCxnSpPr>
        <p:spPr>
          <a:xfrm>
            <a:off x="6095518" y="1527858"/>
            <a:ext cx="0" cy="4467828"/>
          </a:xfrm>
          <a:prstGeom prst="line">
            <a:avLst/>
          </a:prstGeom>
          <a:ln>
            <a:solidFill>
              <a:srgbClr val="A4B8C6"/>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3DB001CE-BF93-0E45-88F9-B49487C1678F}"/>
              </a:ext>
            </a:extLst>
          </p:cNvPr>
          <p:cNvSpPr/>
          <p:nvPr/>
        </p:nvSpPr>
        <p:spPr>
          <a:xfrm>
            <a:off x="623888" y="1631609"/>
            <a:ext cx="5205412" cy="1797287"/>
          </a:xfrm>
          <a:prstGeom prst="rect">
            <a:avLst/>
          </a:prstGeom>
        </p:spPr>
        <p:txBody>
          <a:bodyPr wrap="square" lIns="0" tIns="0" rIns="0" bIns="0">
            <a:spAutoFit/>
          </a:bodyPr>
          <a:lstStyle/>
          <a:p>
            <a:pPr lvl="0">
              <a:lnSpc>
                <a:spcPct val="110000"/>
              </a:lnSpc>
              <a:spcAft>
                <a:spcPts val="600"/>
              </a:spcAft>
              <a:buClr>
                <a:srgbClr val="1C37AE"/>
              </a:buClr>
              <a:defRPr/>
            </a:pPr>
            <a:r>
              <a:rPr lang="en-US" sz="1400" b="1" dirty="0">
                <a:solidFill>
                  <a:srgbClr val="24259D"/>
                </a:solidFill>
                <a:latin typeface="Libre Franklin" pitchFamily="2" charset="77"/>
                <a:cs typeface="Times New Roman" panose="02020603050405020304" pitchFamily="18" charset="0"/>
              </a:rPr>
              <a:t>If an employee suspects they have symptoms of COVID-19…</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All Facility employees will be notified via the approved communication channel (reporting/symptomatic employee will remain anonymous) </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If symptoms are suspected in the Facility, all surfaces touched by the employee will be thoroughly cleaned and disinfected</a:t>
            </a:r>
          </a:p>
        </p:txBody>
      </p:sp>
      <p:sp>
        <p:nvSpPr>
          <p:cNvPr id="45" name="Rectangle 44">
            <a:extLst>
              <a:ext uri="{FF2B5EF4-FFF2-40B4-BE49-F238E27FC236}">
                <a16:creationId xmlns:a16="http://schemas.microsoft.com/office/drawing/2014/main" id="{B32DF4B7-EACB-1F4E-BB3D-BFD8AEF9AE68}"/>
              </a:ext>
            </a:extLst>
          </p:cNvPr>
          <p:cNvSpPr/>
          <p:nvPr/>
        </p:nvSpPr>
        <p:spPr>
          <a:xfrm>
            <a:off x="6717175" y="1633539"/>
            <a:ext cx="4850938" cy="3924023"/>
          </a:xfrm>
          <a:prstGeom prst="rect">
            <a:avLst/>
          </a:prstGeom>
        </p:spPr>
        <p:txBody>
          <a:bodyPr wrap="square" lIns="0" tIns="0" rIns="0" bIns="0">
            <a:spAutoFit/>
          </a:bodyPr>
          <a:lstStyle/>
          <a:p>
            <a:pPr lvl="0">
              <a:lnSpc>
                <a:spcPct val="110000"/>
              </a:lnSpc>
              <a:spcAft>
                <a:spcPts val="600"/>
              </a:spcAft>
              <a:buClr>
                <a:srgbClr val="1C37AE"/>
              </a:buClr>
              <a:defRPr/>
            </a:pPr>
            <a:r>
              <a:rPr lang="en-US" sz="1400" b="1" dirty="0">
                <a:solidFill>
                  <a:srgbClr val="24259D"/>
                </a:solidFill>
                <a:latin typeface="Libre Franklin" pitchFamily="2" charset="77"/>
                <a:cs typeface="Times New Roman" panose="02020603050405020304" pitchFamily="18" charset="0"/>
              </a:rPr>
              <a:t>If an employee </a:t>
            </a:r>
            <a:r>
              <a:rPr lang="en-US" sz="1400" b="1" u="sng" dirty="0">
                <a:solidFill>
                  <a:srgbClr val="24259D"/>
                </a:solidFill>
                <a:latin typeface="Libre Franklin" pitchFamily="2" charset="77"/>
                <a:cs typeface="Times New Roman" panose="02020603050405020304" pitchFamily="18" charset="0"/>
              </a:rPr>
              <a:t>tests positive</a:t>
            </a:r>
            <a:r>
              <a:rPr lang="en-US" sz="1400" b="1" dirty="0">
                <a:solidFill>
                  <a:srgbClr val="24259D"/>
                </a:solidFill>
                <a:latin typeface="Libre Franklin" pitchFamily="2" charset="77"/>
                <a:cs typeface="Times New Roman" panose="02020603050405020304" pitchFamily="18" charset="0"/>
              </a:rPr>
              <a:t> for COVID-19…</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Employee is to contact local Human Resources team prior to discuss steps and documentation that may be required prior to return to Company premises</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Employee must follow the “Self Quarantining and Return to Work” protocol to ensure the safety of those around them</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All Facility employees will be notified via the approved communication channel (reporting/ill employee will remain anonymous) </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Employees coming into direct exposure (less than 2 meters without mitigation) with the COVID-19 positive employees will be directed to follow the Self-Quarantine Protocol and must seek and provide medical clearance to Return to Work</a:t>
            </a:r>
          </a:p>
        </p:txBody>
      </p:sp>
      <p:pic>
        <p:nvPicPr>
          <p:cNvPr id="4" name="Picture 3">
            <a:extLst>
              <a:ext uri="{FF2B5EF4-FFF2-40B4-BE49-F238E27FC236}">
                <a16:creationId xmlns:a16="http://schemas.microsoft.com/office/drawing/2014/main" id="{5DB064B1-7AC1-8E4B-8591-48B23F4F558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flipH="1">
            <a:off x="785689" y="3525567"/>
            <a:ext cx="5000515" cy="2470500"/>
          </a:xfrm>
          <a:prstGeom prst="rect">
            <a:avLst/>
          </a:prstGeom>
        </p:spPr>
      </p:pic>
    </p:spTree>
    <p:extLst>
      <p:ext uri="{BB962C8B-B14F-4D97-AF65-F5344CB8AC3E}">
        <p14:creationId xmlns:p14="http://schemas.microsoft.com/office/powerpoint/2010/main" val="157840099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riangle 47">
            <a:extLst>
              <a:ext uri="{FF2B5EF4-FFF2-40B4-BE49-F238E27FC236}">
                <a16:creationId xmlns:a16="http://schemas.microsoft.com/office/drawing/2014/main" id="{289ABD7A-25AB-9D4E-A835-C3A7CB1E946E}"/>
              </a:ext>
            </a:extLst>
          </p:cNvPr>
          <p:cNvSpPr/>
          <p:nvPr/>
        </p:nvSpPr>
        <p:spPr>
          <a:xfrm rot="10800000">
            <a:off x="5722067" y="2187022"/>
            <a:ext cx="414779" cy="556181"/>
          </a:xfrm>
          <a:prstGeom prst="triangle">
            <a:avLst/>
          </a:prstGeom>
          <a:solidFill>
            <a:srgbClr val="5BA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iangle 46">
            <a:extLst>
              <a:ext uri="{FF2B5EF4-FFF2-40B4-BE49-F238E27FC236}">
                <a16:creationId xmlns:a16="http://schemas.microsoft.com/office/drawing/2014/main" id="{34502E82-5A1F-5E47-891B-E040DCB8FEF4}"/>
              </a:ext>
            </a:extLst>
          </p:cNvPr>
          <p:cNvSpPr/>
          <p:nvPr/>
        </p:nvSpPr>
        <p:spPr>
          <a:xfrm rot="14109171">
            <a:off x="7247639" y="2996156"/>
            <a:ext cx="414779" cy="55618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ED828D79-5778-9F45-9588-4D99D9CBB458}"/>
              </a:ext>
            </a:extLst>
          </p:cNvPr>
          <p:cNvSpPr/>
          <p:nvPr/>
        </p:nvSpPr>
        <p:spPr>
          <a:xfrm rot="18149457">
            <a:off x="7434605" y="4521725"/>
            <a:ext cx="414779" cy="55618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43">
            <a:extLst>
              <a:ext uri="{FF2B5EF4-FFF2-40B4-BE49-F238E27FC236}">
                <a16:creationId xmlns:a16="http://schemas.microsoft.com/office/drawing/2014/main" id="{1EC46212-B46F-854A-BB86-F8A9ADDFD578}"/>
              </a:ext>
            </a:extLst>
          </p:cNvPr>
          <p:cNvSpPr/>
          <p:nvPr/>
        </p:nvSpPr>
        <p:spPr>
          <a:xfrm rot="3384797">
            <a:off x="4650555" y="5461263"/>
            <a:ext cx="414779" cy="55618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iangle 42">
            <a:extLst>
              <a:ext uri="{FF2B5EF4-FFF2-40B4-BE49-F238E27FC236}">
                <a16:creationId xmlns:a16="http://schemas.microsoft.com/office/drawing/2014/main" id="{BB78F41D-A966-AA4B-92F9-36140D0341C6}"/>
              </a:ext>
            </a:extLst>
          </p:cNvPr>
          <p:cNvSpPr/>
          <p:nvPr/>
        </p:nvSpPr>
        <p:spPr>
          <a:xfrm rot="5400000">
            <a:off x="3951401" y="4347329"/>
            <a:ext cx="414779" cy="55618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92BD748F-EEB2-5F4D-88DC-D2B20C6CD3EF}"/>
              </a:ext>
            </a:extLst>
          </p:cNvPr>
          <p:cNvSpPr/>
          <p:nvPr/>
        </p:nvSpPr>
        <p:spPr>
          <a:xfrm rot="7497814">
            <a:off x="4145717" y="2883805"/>
            <a:ext cx="414779" cy="55618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BF098AD-DDCB-924B-8BE4-64BDBDFE1A89}"/>
              </a:ext>
            </a:extLst>
          </p:cNvPr>
          <p:cNvSpPr/>
          <p:nvPr/>
        </p:nvSpPr>
        <p:spPr>
          <a:xfrm>
            <a:off x="1236959" y="2752625"/>
            <a:ext cx="3078441" cy="9049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9FA285D-6129-634C-815B-209EF1C5B97C}"/>
              </a:ext>
            </a:extLst>
          </p:cNvPr>
          <p:cNvSpPr/>
          <p:nvPr/>
        </p:nvSpPr>
        <p:spPr>
          <a:xfrm>
            <a:off x="1943100" y="4234207"/>
            <a:ext cx="2357094" cy="7714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93B8AC5-B980-2B45-9938-B5394D22FE96}"/>
              </a:ext>
            </a:extLst>
          </p:cNvPr>
          <p:cNvSpPr/>
          <p:nvPr/>
        </p:nvSpPr>
        <p:spPr>
          <a:xfrm>
            <a:off x="2500314" y="5637229"/>
            <a:ext cx="2486466" cy="6410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62EFAFA-16D1-CC4E-A79F-0F5815FFD572}"/>
              </a:ext>
            </a:extLst>
          </p:cNvPr>
          <p:cNvSpPr/>
          <p:nvPr/>
        </p:nvSpPr>
        <p:spPr>
          <a:xfrm>
            <a:off x="7613717" y="4380322"/>
            <a:ext cx="1464296" cy="8672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AAD6AE6-07B9-E547-84DC-E21FCDDCB6C6}"/>
              </a:ext>
            </a:extLst>
          </p:cNvPr>
          <p:cNvSpPr/>
          <p:nvPr/>
        </p:nvSpPr>
        <p:spPr>
          <a:xfrm>
            <a:off x="7494308" y="2752627"/>
            <a:ext cx="3878541" cy="1197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40C7E9E-55E1-1F4C-9BF1-AB6559B7B91A}"/>
              </a:ext>
            </a:extLst>
          </p:cNvPr>
          <p:cNvSpPr/>
          <p:nvPr/>
        </p:nvSpPr>
        <p:spPr>
          <a:xfrm>
            <a:off x="3855562" y="1346462"/>
            <a:ext cx="4147793" cy="1227056"/>
          </a:xfrm>
          <a:prstGeom prst="rect">
            <a:avLst/>
          </a:prstGeom>
          <a:solidFill>
            <a:srgbClr val="5BA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Signs and Symptoms</a:t>
            </a:r>
          </a:p>
          <a:p>
            <a:pPr>
              <a:lnSpc>
                <a:spcPct val="110000"/>
              </a:lnSpc>
            </a:pPr>
            <a:r>
              <a:rPr lang="en-US" sz="2000" dirty="0">
                <a:solidFill>
                  <a:srgbClr val="3C5771"/>
                </a:solidFill>
                <a:latin typeface="Oswald" pitchFamily="2" charset="77"/>
              </a:rPr>
              <a:t>Symptomatic Employee Isolation Protocol (at work)</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21</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sp>
        <p:nvSpPr>
          <p:cNvPr id="24" name="TextBox 23">
            <a:extLst>
              <a:ext uri="{FF2B5EF4-FFF2-40B4-BE49-F238E27FC236}">
                <a16:creationId xmlns:a16="http://schemas.microsoft.com/office/drawing/2014/main" id="{FDAA3759-9397-6241-B585-5E8714CBF162}"/>
              </a:ext>
            </a:extLst>
          </p:cNvPr>
          <p:cNvSpPr txBox="1"/>
          <p:nvPr/>
        </p:nvSpPr>
        <p:spPr>
          <a:xfrm>
            <a:off x="18369023" y="4490977"/>
            <a:ext cx="184731" cy="369332"/>
          </a:xfrm>
          <a:prstGeom prst="rect">
            <a:avLst/>
          </a:prstGeom>
          <a:noFill/>
        </p:spPr>
        <p:txBody>
          <a:bodyPr wrap="none" rtlCol="0">
            <a:spAutoFit/>
          </a:bodyPr>
          <a:lstStyle/>
          <a:p>
            <a:endParaRPr lang="en-US"/>
          </a:p>
        </p:txBody>
      </p:sp>
      <p:sp>
        <p:nvSpPr>
          <p:cNvPr id="3" name="Rectangle 2">
            <a:extLst>
              <a:ext uri="{FF2B5EF4-FFF2-40B4-BE49-F238E27FC236}">
                <a16:creationId xmlns:a16="http://schemas.microsoft.com/office/drawing/2014/main" id="{D744ED70-C034-A541-8C24-389F9267BA33}"/>
              </a:ext>
            </a:extLst>
          </p:cNvPr>
          <p:cNvSpPr/>
          <p:nvPr/>
        </p:nvSpPr>
        <p:spPr>
          <a:xfrm>
            <a:off x="3914530" y="1421090"/>
            <a:ext cx="4183094" cy="1169551"/>
          </a:xfrm>
          <a:prstGeom prst="rect">
            <a:avLst/>
          </a:prstGeom>
          <a:noFill/>
        </p:spPr>
        <p:txBody>
          <a:bodyPr wrap="square">
            <a:spAutoFit/>
          </a:bodyPr>
          <a:lstStyle/>
          <a:p>
            <a:pPr lvl="0" defTabSz="914400">
              <a:spcAft>
                <a:spcPts val="600"/>
              </a:spcAft>
            </a:pPr>
            <a:r>
              <a:rPr lang="en-CA" sz="1200" kern="0" dirty="0">
                <a:solidFill>
                  <a:schemeClr val="bg1"/>
                </a:solidFill>
                <a:latin typeface="Oswald" pitchFamily="2" charset="77"/>
                <a:cs typeface="Times New Roman" panose="02020603050405020304" pitchFamily="18" charset="0"/>
              </a:rPr>
              <a:t>If you feel symptomatic for COVID-19 at work, contact your Isolation Coordinator or Site Leader </a:t>
            </a:r>
            <a:r>
              <a:rPr lang="en-CA" sz="1200" u="sng" kern="0" dirty="0">
                <a:solidFill>
                  <a:schemeClr val="bg1"/>
                </a:solidFill>
                <a:latin typeface="Oswald" pitchFamily="2" charset="77"/>
                <a:cs typeface="Times New Roman" panose="02020603050405020304" pitchFamily="18" charset="0"/>
              </a:rPr>
              <a:t>immediately</a:t>
            </a:r>
            <a:endParaRPr lang="en-US" sz="1200" kern="0" dirty="0">
              <a:solidFill>
                <a:schemeClr val="bg1"/>
              </a:solidFill>
              <a:latin typeface="Oswald" pitchFamily="2" charset="77"/>
              <a:cs typeface="Times New Roman" panose="02020603050405020304" pitchFamily="18" charset="0"/>
            </a:endParaRPr>
          </a:p>
          <a:p>
            <a:pPr marL="171450" lvl="1" indent="-171450" defTabSz="914400">
              <a:spcAft>
                <a:spcPts val="600"/>
              </a:spcAft>
              <a:buFont typeface="Arial" panose="020B0604020202020204" pitchFamily="34" charset="0"/>
              <a:buChar char="•"/>
            </a:pPr>
            <a:r>
              <a:rPr lang="en-CA" sz="1200" kern="0" dirty="0">
                <a:solidFill>
                  <a:schemeClr val="bg1"/>
                </a:solidFill>
                <a:latin typeface="Oswald" pitchFamily="2" charset="77"/>
                <a:cs typeface="Times New Roman" panose="02020603050405020304" pitchFamily="18" charset="0"/>
              </a:rPr>
              <a:t>Virtual/Email/Telephone communications are preferable</a:t>
            </a:r>
            <a:endParaRPr lang="en-US" sz="1200" kern="0" dirty="0">
              <a:solidFill>
                <a:schemeClr val="bg1"/>
              </a:solidFill>
              <a:latin typeface="Oswald" pitchFamily="2" charset="77"/>
              <a:cs typeface="Times New Roman" panose="02020603050405020304" pitchFamily="18" charset="0"/>
            </a:endParaRPr>
          </a:p>
          <a:p>
            <a:pPr marL="171450" lvl="1" indent="-171450" defTabSz="914400">
              <a:spcAft>
                <a:spcPts val="600"/>
              </a:spcAft>
              <a:buFont typeface="Arial" panose="020B0604020202020204" pitchFamily="34" charset="0"/>
              <a:buChar char="•"/>
            </a:pPr>
            <a:r>
              <a:rPr lang="en-CA" sz="1200" kern="0" dirty="0">
                <a:solidFill>
                  <a:schemeClr val="bg1"/>
                </a:solidFill>
                <a:latin typeface="Oswald" pitchFamily="2" charset="77"/>
                <a:cs typeface="Times New Roman" panose="02020603050405020304" pitchFamily="18" charset="0"/>
              </a:rPr>
              <a:t>The Isolation Team and coordinator must don the appropriate PPE prior to providing assistance to the symptomatic employee</a:t>
            </a:r>
            <a:endParaRPr lang="en-US" sz="1200" kern="0" dirty="0">
              <a:solidFill>
                <a:schemeClr val="bg1"/>
              </a:solidFill>
              <a:latin typeface="Oswald" pitchFamily="2" charset="77"/>
              <a:cs typeface="Times New Roman" panose="02020603050405020304" pitchFamily="18" charset="0"/>
            </a:endParaRPr>
          </a:p>
        </p:txBody>
      </p:sp>
      <p:sp>
        <p:nvSpPr>
          <p:cNvPr id="18" name="Rectangle 17">
            <a:extLst>
              <a:ext uri="{FF2B5EF4-FFF2-40B4-BE49-F238E27FC236}">
                <a16:creationId xmlns:a16="http://schemas.microsoft.com/office/drawing/2014/main" id="{8AC7D52A-8961-2842-996C-1261AB876378}"/>
              </a:ext>
            </a:extLst>
          </p:cNvPr>
          <p:cNvSpPr/>
          <p:nvPr/>
        </p:nvSpPr>
        <p:spPr>
          <a:xfrm>
            <a:off x="7535111" y="2819303"/>
            <a:ext cx="3809164" cy="1092607"/>
          </a:xfrm>
          <a:prstGeom prst="rect">
            <a:avLst/>
          </a:prstGeom>
          <a:noFill/>
        </p:spPr>
        <p:txBody>
          <a:bodyPr wrap="square">
            <a:spAutoFit/>
          </a:bodyPr>
          <a:lstStyle/>
          <a:p>
            <a:pPr lvl="0" defTabSz="914400">
              <a:spcAft>
                <a:spcPts val="600"/>
              </a:spcAft>
            </a:pPr>
            <a:r>
              <a:rPr lang="en-CA" sz="1200" kern="0" dirty="0">
                <a:solidFill>
                  <a:sysClr val="windowText" lastClr="000000"/>
                </a:solidFill>
                <a:latin typeface="Oswald" pitchFamily="2" charset="77"/>
                <a:cs typeface="Times New Roman" panose="02020603050405020304" pitchFamily="18" charset="0"/>
              </a:rPr>
              <a:t>The Assigned PRT Leader will take the symptomatic employee to the designated isolation area for further evaluation</a:t>
            </a:r>
          </a:p>
          <a:p>
            <a:pPr marL="171450" lvl="0" indent="-171450" defTabSz="914400">
              <a:spcAft>
                <a:spcPts val="600"/>
              </a:spcAft>
              <a:buFont typeface="Arial" panose="020B0604020202020204" pitchFamily="34" charset="0"/>
              <a:buChar char="•"/>
            </a:pPr>
            <a:r>
              <a:rPr lang="en-CA" sz="1200" kern="0" dirty="0">
                <a:solidFill>
                  <a:sysClr val="windowText" lastClr="000000"/>
                </a:solidFill>
                <a:latin typeface="Oswald" pitchFamily="2" charset="77"/>
                <a:cs typeface="Times New Roman" panose="02020603050405020304" pitchFamily="18" charset="0"/>
              </a:rPr>
              <a:t>From this point forward, all employees coming into direct contact (less than 2 meters) with the symptomatic employee are required to use all PPE</a:t>
            </a:r>
          </a:p>
        </p:txBody>
      </p:sp>
      <p:sp>
        <p:nvSpPr>
          <p:cNvPr id="20" name="Rectangle 19">
            <a:extLst>
              <a:ext uri="{FF2B5EF4-FFF2-40B4-BE49-F238E27FC236}">
                <a16:creationId xmlns:a16="http://schemas.microsoft.com/office/drawing/2014/main" id="{E83802C7-538F-0C4D-988C-6224C0234378}"/>
              </a:ext>
            </a:extLst>
          </p:cNvPr>
          <p:cNvSpPr/>
          <p:nvPr/>
        </p:nvSpPr>
        <p:spPr>
          <a:xfrm>
            <a:off x="7633894" y="4516518"/>
            <a:ext cx="1425264" cy="646331"/>
          </a:xfrm>
          <a:prstGeom prst="rect">
            <a:avLst/>
          </a:prstGeom>
          <a:noFill/>
        </p:spPr>
        <p:txBody>
          <a:bodyPr wrap="square">
            <a:spAutoFit/>
          </a:bodyPr>
          <a:lstStyle/>
          <a:p>
            <a:pPr lvl="0" defTabSz="914400">
              <a:spcAft>
                <a:spcPts val="600"/>
              </a:spcAft>
            </a:pPr>
            <a:r>
              <a:rPr lang="en-CA" sz="1200" kern="0" dirty="0">
                <a:solidFill>
                  <a:sysClr val="windowText" lastClr="000000"/>
                </a:solidFill>
                <a:latin typeface="Oswald" pitchFamily="2" charset="77"/>
                <a:cs typeface="Times New Roman" panose="02020603050405020304" pitchFamily="18" charset="0"/>
              </a:rPr>
              <a:t>The symptomatic employee arrives at the Isolation Room</a:t>
            </a:r>
          </a:p>
        </p:txBody>
      </p:sp>
      <p:sp>
        <p:nvSpPr>
          <p:cNvPr id="23" name="Rectangle 22">
            <a:extLst>
              <a:ext uri="{FF2B5EF4-FFF2-40B4-BE49-F238E27FC236}">
                <a16:creationId xmlns:a16="http://schemas.microsoft.com/office/drawing/2014/main" id="{754E1AE5-1548-094D-9C2B-2412E52D6EEB}"/>
              </a:ext>
            </a:extLst>
          </p:cNvPr>
          <p:cNvSpPr/>
          <p:nvPr/>
        </p:nvSpPr>
        <p:spPr>
          <a:xfrm>
            <a:off x="2628900" y="5726588"/>
            <a:ext cx="2425733" cy="461665"/>
          </a:xfrm>
          <a:prstGeom prst="rect">
            <a:avLst/>
          </a:prstGeom>
          <a:noFill/>
        </p:spPr>
        <p:txBody>
          <a:bodyPr wrap="square">
            <a:spAutoFit/>
          </a:bodyPr>
          <a:lstStyle/>
          <a:p>
            <a:pPr lvl="0" defTabSz="914400">
              <a:spcAft>
                <a:spcPts val="600"/>
              </a:spcAft>
            </a:pPr>
            <a:r>
              <a:rPr lang="en-CA" sz="1200" kern="0" dirty="0">
                <a:solidFill>
                  <a:sysClr val="windowText" lastClr="000000"/>
                </a:solidFill>
                <a:latin typeface="Oswald" pitchFamily="2" charset="77"/>
                <a:cs typeface="Times New Roman" panose="02020603050405020304" pitchFamily="18" charset="0"/>
              </a:rPr>
              <a:t>All employees always continue to maintain 2 meters (6 feet) distance </a:t>
            </a:r>
          </a:p>
        </p:txBody>
      </p:sp>
      <p:sp>
        <p:nvSpPr>
          <p:cNvPr id="25" name="Rectangle 24">
            <a:extLst>
              <a:ext uri="{FF2B5EF4-FFF2-40B4-BE49-F238E27FC236}">
                <a16:creationId xmlns:a16="http://schemas.microsoft.com/office/drawing/2014/main" id="{52CA0971-5C3C-144E-908E-C79BCB96CFAB}"/>
              </a:ext>
            </a:extLst>
          </p:cNvPr>
          <p:cNvSpPr/>
          <p:nvPr/>
        </p:nvSpPr>
        <p:spPr>
          <a:xfrm>
            <a:off x="2071689" y="4298328"/>
            <a:ext cx="2149802" cy="646331"/>
          </a:xfrm>
          <a:prstGeom prst="rect">
            <a:avLst/>
          </a:prstGeom>
          <a:noFill/>
        </p:spPr>
        <p:txBody>
          <a:bodyPr wrap="square">
            <a:spAutoFit/>
          </a:bodyPr>
          <a:lstStyle/>
          <a:p>
            <a:pPr lvl="0" defTabSz="914400">
              <a:spcAft>
                <a:spcPts val="600"/>
              </a:spcAft>
            </a:pPr>
            <a:r>
              <a:rPr lang="en-CA" sz="1200" kern="0" dirty="0">
                <a:solidFill>
                  <a:sysClr val="windowText" lastClr="000000"/>
                </a:solidFill>
                <a:latin typeface="Oswald" pitchFamily="2" charset="77"/>
                <a:cs typeface="Times New Roman" panose="02020603050405020304" pitchFamily="18" charset="0"/>
              </a:rPr>
              <a:t>The Isolation Coordinator completes a COVID-19 Case Form with the symptomatic employee</a:t>
            </a:r>
          </a:p>
        </p:txBody>
      </p:sp>
      <p:sp>
        <p:nvSpPr>
          <p:cNvPr id="26" name="Rectangle 25">
            <a:extLst>
              <a:ext uri="{FF2B5EF4-FFF2-40B4-BE49-F238E27FC236}">
                <a16:creationId xmlns:a16="http://schemas.microsoft.com/office/drawing/2014/main" id="{769BBA79-2B91-F943-8CFC-2FE33E063E06}"/>
              </a:ext>
            </a:extLst>
          </p:cNvPr>
          <p:cNvSpPr/>
          <p:nvPr/>
        </p:nvSpPr>
        <p:spPr>
          <a:xfrm>
            <a:off x="1357313" y="2809188"/>
            <a:ext cx="2975482" cy="830997"/>
          </a:xfrm>
          <a:prstGeom prst="rect">
            <a:avLst/>
          </a:prstGeom>
          <a:noFill/>
        </p:spPr>
        <p:txBody>
          <a:bodyPr wrap="square">
            <a:spAutoFit/>
          </a:bodyPr>
          <a:lstStyle/>
          <a:p>
            <a:pPr lvl="0" defTabSz="914400">
              <a:spcAft>
                <a:spcPts val="600"/>
              </a:spcAft>
            </a:pPr>
            <a:r>
              <a:rPr lang="en-CA" sz="1200" kern="0" dirty="0">
                <a:solidFill>
                  <a:sysClr val="windowText" lastClr="000000"/>
                </a:solidFill>
                <a:latin typeface="Oswald" pitchFamily="2" charset="77"/>
                <a:cs typeface="Times New Roman" panose="02020603050405020304" pitchFamily="18" charset="0"/>
              </a:rPr>
              <a:t>If the employee is suspected to have COVID-19 symptoms, the employee will be sent home and/or directly to the Local Health Center and must seek and present medical clearance to return to work</a:t>
            </a:r>
          </a:p>
        </p:txBody>
      </p:sp>
      <p:pic>
        <p:nvPicPr>
          <p:cNvPr id="36" name="Graphic 35">
            <a:extLst>
              <a:ext uri="{FF2B5EF4-FFF2-40B4-BE49-F238E27FC236}">
                <a16:creationId xmlns:a16="http://schemas.microsoft.com/office/drawing/2014/main" id="{F9AA8F5B-30A9-0D46-A9C2-7986A6B334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1603" y="3778402"/>
            <a:ext cx="1000383" cy="933219"/>
          </a:xfrm>
          <a:prstGeom prst="rect">
            <a:avLst/>
          </a:prstGeom>
        </p:spPr>
      </p:pic>
      <p:sp>
        <p:nvSpPr>
          <p:cNvPr id="45" name="Triangle 44">
            <a:extLst>
              <a:ext uri="{FF2B5EF4-FFF2-40B4-BE49-F238E27FC236}">
                <a16:creationId xmlns:a16="http://schemas.microsoft.com/office/drawing/2014/main" id="{937DDF29-AA08-3345-A6AF-D51DA4484B8D}"/>
              </a:ext>
            </a:extLst>
          </p:cNvPr>
          <p:cNvSpPr/>
          <p:nvPr/>
        </p:nvSpPr>
        <p:spPr>
          <a:xfrm rot="19186983">
            <a:off x="6584621" y="5557102"/>
            <a:ext cx="414779" cy="55618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606FB4B-E429-9944-AE13-1876A9A69348}"/>
              </a:ext>
            </a:extLst>
          </p:cNvPr>
          <p:cNvSpPr/>
          <p:nvPr/>
        </p:nvSpPr>
        <p:spPr>
          <a:xfrm>
            <a:off x="6754305" y="5802198"/>
            <a:ext cx="2746883" cy="7871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CFDCE2-34D7-BD47-ABF0-7FAF5D39B6CC}"/>
              </a:ext>
            </a:extLst>
          </p:cNvPr>
          <p:cNvSpPr/>
          <p:nvPr/>
        </p:nvSpPr>
        <p:spPr>
          <a:xfrm>
            <a:off x="6871599" y="5887187"/>
            <a:ext cx="2643876" cy="646331"/>
          </a:xfrm>
          <a:prstGeom prst="rect">
            <a:avLst/>
          </a:prstGeom>
          <a:noFill/>
        </p:spPr>
        <p:txBody>
          <a:bodyPr wrap="square">
            <a:spAutoFit/>
          </a:bodyPr>
          <a:lstStyle/>
          <a:p>
            <a:pPr lvl="0" defTabSz="914400">
              <a:spcAft>
                <a:spcPts val="600"/>
              </a:spcAft>
            </a:pPr>
            <a:r>
              <a:rPr lang="en-CA" sz="1200" kern="0" dirty="0">
                <a:solidFill>
                  <a:sysClr val="windowText" lastClr="000000"/>
                </a:solidFill>
                <a:latin typeface="Oswald" pitchFamily="2" charset="77"/>
                <a:cs typeface="Times New Roman" panose="02020603050405020304" pitchFamily="18" charset="0"/>
              </a:rPr>
              <a:t>Employee is given a mask and nitrile gloves (to help protect other employees and prevent spread any potential virus)</a:t>
            </a:r>
          </a:p>
        </p:txBody>
      </p:sp>
      <p:pic>
        <p:nvPicPr>
          <p:cNvPr id="54" name="Graphic 53">
            <a:extLst>
              <a:ext uri="{FF2B5EF4-FFF2-40B4-BE49-F238E27FC236}">
                <a16:creationId xmlns:a16="http://schemas.microsoft.com/office/drawing/2014/main" id="{713BBD12-E4C8-B640-9342-8669238BE9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78236" y="2780864"/>
            <a:ext cx="1238250" cy="349250"/>
          </a:xfrm>
          <a:prstGeom prst="rect">
            <a:avLst/>
          </a:prstGeom>
        </p:spPr>
      </p:pic>
      <p:pic>
        <p:nvPicPr>
          <p:cNvPr id="55" name="Graphic 54">
            <a:extLst>
              <a:ext uri="{FF2B5EF4-FFF2-40B4-BE49-F238E27FC236}">
                <a16:creationId xmlns:a16="http://schemas.microsoft.com/office/drawing/2014/main" id="{DA0358CF-8F61-AE42-85C5-B9CEF54A4C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16425" y="2924378"/>
            <a:ext cx="2984500" cy="2825750"/>
          </a:xfrm>
          <a:prstGeom prst="rect">
            <a:avLst/>
          </a:prstGeom>
        </p:spPr>
      </p:pic>
    </p:spTree>
    <p:extLst>
      <p:ext uri="{BB962C8B-B14F-4D97-AF65-F5344CB8AC3E}">
        <p14:creationId xmlns:p14="http://schemas.microsoft.com/office/powerpoint/2010/main" val="335647173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850F7-7910-494E-9533-C9C016623E5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115987" y="0"/>
            <a:ext cx="6076013" cy="6858000"/>
          </a:xfrm>
          <a:prstGeom prst="rect">
            <a:avLst/>
          </a:prstGeom>
        </p:spPr>
      </p:pic>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Oswald" pitchFamily="2"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Signs and Symptoms</a:t>
            </a:r>
          </a:p>
          <a:p>
            <a:pPr>
              <a:lnSpc>
                <a:spcPct val="110000"/>
              </a:lnSpc>
            </a:pPr>
            <a:r>
              <a:rPr lang="en-US" sz="2000" dirty="0">
                <a:solidFill>
                  <a:srgbClr val="3C5771"/>
                </a:solidFill>
                <a:latin typeface="Oswald" pitchFamily="2" charset="77"/>
              </a:rPr>
              <a:t>Timing of Protocols</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22</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
        <p:nvSpPr>
          <p:cNvPr id="44" name="Rectangle 43">
            <a:extLst>
              <a:ext uri="{FF2B5EF4-FFF2-40B4-BE49-F238E27FC236}">
                <a16:creationId xmlns:a16="http://schemas.microsoft.com/office/drawing/2014/main" id="{3DB001CE-BF93-0E45-88F9-B49487C1678F}"/>
              </a:ext>
            </a:extLst>
          </p:cNvPr>
          <p:cNvSpPr/>
          <p:nvPr/>
        </p:nvSpPr>
        <p:spPr>
          <a:xfrm>
            <a:off x="623888" y="1631609"/>
            <a:ext cx="5205412" cy="2585195"/>
          </a:xfrm>
          <a:prstGeom prst="rect">
            <a:avLst/>
          </a:prstGeom>
        </p:spPr>
        <p:txBody>
          <a:bodyPr wrap="square" lIns="0" tIns="0" rIns="0" bIns="0">
            <a:spAutoFit/>
          </a:bodyPr>
          <a:lstStyle/>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This protocol will remain in effect until the Pandemic Response Team and the Executive Leadership has determined, based on guidance from the Local Health authorities and the applicable governmental requirements, that it is safe to terminate.</a:t>
            </a:r>
          </a:p>
          <a:p>
            <a:pPr marL="171450" lvl="0" indent="-171450">
              <a:lnSpc>
                <a:spcPct val="110000"/>
              </a:lnSpc>
              <a:spcAft>
                <a:spcPts val="600"/>
              </a:spcAft>
              <a:buClr>
                <a:srgbClr val="1C37AE"/>
              </a:buClr>
              <a:buFont typeface="Arial" panose="020B0604020202020204" pitchFamily="34" charset="0"/>
              <a:buChar char="•"/>
              <a:defRPr/>
            </a:pPr>
            <a:endParaRPr lang="en-CA" sz="1400" dirty="0">
              <a:solidFill>
                <a:prstClr val="black"/>
              </a:solidFill>
              <a:latin typeface="Libre Franklin" pitchFamily="2" charset="77"/>
            </a:endParaRP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The Pandemic Response Team and the Executive Leadership and/or Operational Leadership will advise our Sites once this determination has been made.</a:t>
            </a:r>
          </a:p>
          <a:p>
            <a:pPr lvl="0">
              <a:lnSpc>
                <a:spcPct val="110000"/>
              </a:lnSpc>
              <a:spcAft>
                <a:spcPts val="600"/>
              </a:spcAft>
              <a:buClr>
                <a:srgbClr val="1C37AE"/>
              </a:buClr>
              <a:defRPr/>
            </a:pPr>
            <a:endParaRPr lang="en-CA" sz="1400" dirty="0">
              <a:solidFill>
                <a:prstClr val="black"/>
              </a:solidFill>
              <a:latin typeface="Libre Franklin" pitchFamily="2" charset="77"/>
            </a:endParaRPr>
          </a:p>
        </p:txBody>
      </p:sp>
    </p:spTree>
    <p:extLst>
      <p:ext uri="{BB962C8B-B14F-4D97-AF65-F5344CB8AC3E}">
        <p14:creationId xmlns:p14="http://schemas.microsoft.com/office/powerpoint/2010/main" val="183728486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p:nvSpPr>
          <p:cNvPr id="2" name="Rectangle 1">
            <a:extLst>
              <a:ext uri="{FF2B5EF4-FFF2-40B4-BE49-F238E27FC236}">
                <a16:creationId xmlns:a16="http://schemas.microsoft.com/office/drawing/2014/main" id="{05A7D48C-B94D-3F46-850B-92132553040A}"/>
              </a:ext>
            </a:extLst>
          </p:cNvPr>
          <p:cNvSpPr/>
          <p:nvPr/>
        </p:nvSpPr>
        <p:spPr>
          <a:xfrm>
            <a:off x="0" y="0"/>
            <a:ext cx="12192000" cy="6858000"/>
          </a:xfrm>
          <a:prstGeom prst="rect">
            <a:avLst/>
          </a:prstGeom>
          <a:solidFill>
            <a:srgbClr val="242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5DEDE58-DACC-5A4A-805C-24B53B68F42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4756879" cy="6858000"/>
          </a:xfrm>
          <a:prstGeom prst="rect">
            <a:avLst/>
          </a:prstGeom>
        </p:spPr>
      </p:pic>
      <p:sp>
        <p:nvSpPr>
          <p:cNvPr id="14" name="Title 3">
            <a:extLst>
              <a:ext uri="{FF2B5EF4-FFF2-40B4-BE49-F238E27FC236}">
                <a16:creationId xmlns:a16="http://schemas.microsoft.com/office/drawing/2014/main" id="{E10C33B4-FAD7-9F4E-9391-2AAA54C6C4AA}"/>
              </a:ext>
            </a:extLst>
          </p:cNvPr>
          <p:cNvSpPr txBox="1">
            <a:spLocks/>
          </p:cNvSpPr>
          <p:nvPr/>
        </p:nvSpPr>
        <p:spPr>
          <a:xfrm>
            <a:off x="5439608" y="281938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dirty="0">
                <a:solidFill>
                  <a:schemeClr val="bg1"/>
                </a:solidFill>
                <a:latin typeface="Oswald" pitchFamily="2" charset="77"/>
              </a:rPr>
              <a:t>Physical Distancing &amp; </a:t>
            </a:r>
            <a:br>
              <a:rPr lang="en-US" dirty="0">
                <a:solidFill>
                  <a:schemeClr val="bg1"/>
                </a:solidFill>
                <a:latin typeface="Oswald" pitchFamily="2" charset="77"/>
              </a:rPr>
            </a:br>
            <a:r>
              <a:rPr lang="en-US" dirty="0">
                <a:solidFill>
                  <a:schemeClr val="bg1"/>
                </a:solidFill>
                <a:latin typeface="Oswald" pitchFamily="2" charset="77"/>
              </a:rPr>
              <a:t>Disinfecting Protocols </a:t>
            </a:r>
            <a:br>
              <a:rPr lang="en-US" dirty="0">
                <a:solidFill>
                  <a:schemeClr val="bg1"/>
                </a:solidFill>
                <a:latin typeface="Oswald" pitchFamily="2" charset="77"/>
              </a:rPr>
            </a:br>
            <a:r>
              <a:rPr lang="en-US" dirty="0">
                <a:solidFill>
                  <a:schemeClr val="bg1"/>
                </a:solidFill>
                <a:latin typeface="Oswald" pitchFamily="2" charset="77"/>
              </a:rPr>
              <a:t>and Measures</a:t>
            </a:r>
          </a:p>
        </p:txBody>
      </p:sp>
      <p:pic>
        <p:nvPicPr>
          <p:cNvPr id="16" name="Graphic 15">
            <a:extLst>
              <a:ext uri="{FF2B5EF4-FFF2-40B4-BE49-F238E27FC236}">
                <a16:creationId xmlns:a16="http://schemas.microsoft.com/office/drawing/2014/main" id="{17F2B821-932A-2746-8652-659FFFF6841F}"/>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3403" t="35059" r="35543" b="-2419"/>
          <a:stretch/>
        </p:blipFill>
        <p:spPr>
          <a:xfrm>
            <a:off x="9500260" y="0"/>
            <a:ext cx="2691740" cy="2671948"/>
          </a:xfrm>
          <a:prstGeom prst="rect">
            <a:avLst/>
          </a:prstGeom>
        </p:spPr>
      </p:pic>
      <p:pic>
        <p:nvPicPr>
          <p:cNvPr id="17" name="Graphic 16">
            <a:extLst>
              <a:ext uri="{FF2B5EF4-FFF2-40B4-BE49-F238E27FC236}">
                <a16:creationId xmlns:a16="http://schemas.microsoft.com/office/drawing/2014/main" id="{FC0D00AA-A53D-E647-8308-436A1E05C4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7536" y="318766"/>
            <a:ext cx="557636" cy="571882"/>
          </a:xfrm>
          <a:prstGeom prst="rect">
            <a:avLst/>
          </a:prstGeom>
        </p:spPr>
      </p:pic>
      <p:sp>
        <p:nvSpPr>
          <p:cNvPr id="18" name="Rectangle 17">
            <a:extLst>
              <a:ext uri="{FF2B5EF4-FFF2-40B4-BE49-F238E27FC236}">
                <a16:creationId xmlns:a16="http://schemas.microsoft.com/office/drawing/2014/main" id="{148DE59A-B937-D749-95BB-901B90CA8BC2}"/>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9FD8609-1E68-7540-A927-165397D731FE}"/>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23</a:t>
            </a:fld>
            <a:r>
              <a:rPr lang="en-CA" sz="1050" dirty="0">
                <a:solidFill>
                  <a:prstClr val="black"/>
                </a:solidFill>
                <a:latin typeface="Manrope" pitchFamily="2" charset="0"/>
              </a:rPr>
              <a:t>  </a:t>
            </a:r>
            <a:endParaRPr lang="en-US" sz="1050"/>
          </a:p>
        </p:txBody>
      </p:sp>
      <p:pic>
        <p:nvPicPr>
          <p:cNvPr id="20" name="Picture 19">
            <a:extLst>
              <a:ext uri="{FF2B5EF4-FFF2-40B4-BE49-F238E27FC236}">
                <a16:creationId xmlns:a16="http://schemas.microsoft.com/office/drawing/2014/main" id="{FE4DC5E2-0110-3341-A55C-3D578451FBC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84010" y="5871366"/>
            <a:ext cx="1273892" cy="1135640"/>
          </a:xfrm>
          <a:prstGeom prst="rect">
            <a:avLst/>
          </a:prstGeom>
        </p:spPr>
      </p:pic>
    </p:spTree>
    <p:extLst>
      <p:ext uri="{BB962C8B-B14F-4D97-AF65-F5344CB8AC3E}">
        <p14:creationId xmlns:p14="http://schemas.microsoft.com/office/powerpoint/2010/main" val="287773789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F03771-1EA1-AF46-A670-B53C2A125DA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048500" y="0"/>
            <a:ext cx="5143500" cy="6858000"/>
          </a:xfrm>
          <a:prstGeom prst="rect">
            <a:avLst/>
          </a:prstGeom>
        </p:spPr>
      </p:pic>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Physical Distancing &amp; Disinfecting</a:t>
            </a:r>
          </a:p>
          <a:p>
            <a:pPr>
              <a:lnSpc>
                <a:spcPct val="110000"/>
              </a:lnSpc>
            </a:pPr>
            <a:r>
              <a:rPr lang="en-US" sz="2000" dirty="0">
                <a:solidFill>
                  <a:srgbClr val="3C5771"/>
                </a:solidFill>
                <a:latin typeface="Oswald" pitchFamily="2" charset="77"/>
              </a:rPr>
              <a:t>Our Collective Efforts to Prevent Spread &amp; Avoid Infection</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24</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
        <p:nvSpPr>
          <p:cNvPr id="17" name="Rectangle 16">
            <a:extLst>
              <a:ext uri="{FF2B5EF4-FFF2-40B4-BE49-F238E27FC236}">
                <a16:creationId xmlns:a16="http://schemas.microsoft.com/office/drawing/2014/main" id="{FD0DDD69-3707-E64A-AB8F-F8EDD86AF0EE}"/>
              </a:ext>
            </a:extLst>
          </p:cNvPr>
          <p:cNvSpPr/>
          <p:nvPr/>
        </p:nvSpPr>
        <p:spPr>
          <a:xfrm>
            <a:off x="612775" y="4552148"/>
            <a:ext cx="5841813" cy="581698"/>
          </a:xfrm>
          <a:prstGeom prst="rect">
            <a:avLst/>
          </a:prstGeom>
        </p:spPr>
        <p:txBody>
          <a:bodyPr wrap="square" lIns="0" tIns="0" rIns="0" bIns="0">
            <a:spAutoFit/>
          </a:bodyPr>
          <a:lstStyle/>
          <a:p>
            <a:pPr defTabSz="1219170">
              <a:lnSpc>
                <a:spcPct val="90000"/>
              </a:lnSpc>
              <a:spcAft>
                <a:spcPts val="800"/>
              </a:spcAft>
            </a:pPr>
            <a:r>
              <a:rPr lang="en-US" sz="1400" b="1" dirty="0">
                <a:solidFill>
                  <a:srgbClr val="24259D"/>
                </a:solidFill>
                <a:latin typeface="Libre Franklin" pitchFamily="2" charset="77"/>
                <a:cs typeface="Times New Roman" panose="02020603050405020304" pitchFamily="18" charset="0"/>
              </a:rPr>
              <a:t>Physical Distancing in our Site environment includes work areas, lunchrooms/kitchens, restrooms, common areas, entrance/exit areas of work locations and offices areas.</a:t>
            </a:r>
          </a:p>
        </p:txBody>
      </p:sp>
      <p:sp>
        <p:nvSpPr>
          <p:cNvPr id="18" name="Rectangle 17">
            <a:extLst>
              <a:ext uri="{FF2B5EF4-FFF2-40B4-BE49-F238E27FC236}">
                <a16:creationId xmlns:a16="http://schemas.microsoft.com/office/drawing/2014/main" id="{6266D775-CB8A-D049-99AB-85DC0028CA3C}"/>
              </a:ext>
            </a:extLst>
          </p:cNvPr>
          <p:cNvSpPr/>
          <p:nvPr/>
        </p:nvSpPr>
        <p:spPr>
          <a:xfrm>
            <a:off x="612774" y="2016305"/>
            <a:ext cx="6083861" cy="2425151"/>
          </a:xfrm>
          <a:prstGeom prst="rect">
            <a:avLst/>
          </a:prstGeom>
        </p:spPr>
        <p:txBody>
          <a:bodyPr wrap="square" lIns="0" tIns="0" rIns="0" bIns="0">
            <a:spAutoFit/>
          </a:bodyPr>
          <a:lstStyle/>
          <a:p>
            <a:pPr lvl="0">
              <a:lnSpc>
                <a:spcPct val="110000"/>
              </a:lnSpc>
              <a:spcAft>
                <a:spcPts val="600"/>
              </a:spcAft>
              <a:buClr>
                <a:srgbClr val="1C37AE"/>
              </a:buClr>
              <a:defRPr/>
            </a:pPr>
            <a:r>
              <a:rPr lang="en-CA" sz="1400" b="1" u="sng" dirty="0">
                <a:solidFill>
                  <a:srgbClr val="24259D"/>
                </a:solidFill>
                <a:latin typeface="Libre Franklin" pitchFamily="2" charset="77"/>
              </a:rPr>
              <a:t>Physical Distancing </a:t>
            </a:r>
            <a:r>
              <a:rPr lang="en-CA" sz="1400" b="1" dirty="0">
                <a:solidFill>
                  <a:srgbClr val="24259D"/>
                </a:solidFill>
                <a:latin typeface="Libre Franklin" pitchFamily="2" charset="77"/>
              </a:rPr>
              <a:t>is a simple yet very effective mechanism to prevent potential infection, that relies on simple distance to avoid infection. </a:t>
            </a:r>
            <a:br>
              <a:rPr lang="en-CA" sz="1400" b="1" dirty="0">
                <a:solidFill>
                  <a:srgbClr val="24259D"/>
                </a:solidFill>
                <a:latin typeface="Libre Franklin" pitchFamily="2" charset="77"/>
              </a:rPr>
            </a:br>
            <a:r>
              <a:rPr lang="en-CA" sz="1400" b="1" dirty="0">
                <a:solidFill>
                  <a:srgbClr val="24259D"/>
                </a:solidFill>
                <a:latin typeface="Libre Franklin" pitchFamily="2" charset="77"/>
              </a:rPr>
              <a:t>In practice this means:</a:t>
            </a:r>
            <a:endParaRPr lang="en-CA" sz="1400" dirty="0">
              <a:solidFill>
                <a:srgbClr val="24259D"/>
              </a:solidFill>
              <a:latin typeface="Libre Franklin" pitchFamily="2" charset="77"/>
            </a:endParaRP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Staying at least 2 meters (6 feet) from others as a normal practice</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Eliminating contact with others, such as handshakes or embracing coworkers, visitors, or friends</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Avoiding touching surfaces touched by others to the extent feasible</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Avoiding anyone that appears to be sick, or is coughing or sneezing</a:t>
            </a:r>
          </a:p>
        </p:txBody>
      </p:sp>
    </p:spTree>
    <p:extLst>
      <p:ext uri="{BB962C8B-B14F-4D97-AF65-F5344CB8AC3E}">
        <p14:creationId xmlns:p14="http://schemas.microsoft.com/office/powerpoint/2010/main" val="178321172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1E7AAD6-6C2A-4746-BBC7-9FD417FE0EF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480092" y="0"/>
            <a:ext cx="4711908" cy="6858000"/>
          </a:xfrm>
          <a:prstGeom prst="rect">
            <a:avLst/>
          </a:prstGeom>
        </p:spPr>
      </p:pic>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Physical Distancing &amp; Disinfecting</a:t>
            </a:r>
          </a:p>
          <a:p>
            <a:pPr>
              <a:lnSpc>
                <a:spcPct val="110000"/>
              </a:lnSpc>
            </a:pPr>
            <a:r>
              <a:rPr lang="en-US" sz="2000" dirty="0">
                <a:solidFill>
                  <a:srgbClr val="3C5771"/>
                </a:solidFill>
                <a:latin typeface="Oswald" pitchFamily="2" charset="77"/>
              </a:rPr>
              <a:t>Our Collective Efforts to Prevent Spread &amp; Avoid Infection</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25</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
        <p:nvSpPr>
          <p:cNvPr id="15" name="Rectangle 14">
            <a:extLst>
              <a:ext uri="{FF2B5EF4-FFF2-40B4-BE49-F238E27FC236}">
                <a16:creationId xmlns:a16="http://schemas.microsoft.com/office/drawing/2014/main" id="{A210C54D-28E5-5F40-924B-8F451705D241}"/>
              </a:ext>
            </a:extLst>
          </p:cNvPr>
          <p:cNvSpPr/>
          <p:nvPr/>
        </p:nvSpPr>
        <p:spPr>
          <a:xfrm>
            <a:off x="-12128708" y="2449754"/>
            <a:ext cx="4838013" cy="506373"/>
          </a:xfrm>
          <a:prstGeom prst="rect">
            <a:avLst/>
          </a:prstGeom>
          <a:noFill/>
          <a:ln>
            <a:noFill/>
          </a:ln>
        </p:spPr>
        <p:txBody>
          <a:bodyPr wrap="square">
            <a:noAutofit/>
          </a:bodyPr>
          <a:lstStyle/>
          <a:p>
            <a:pPr algn="ctr" defTabSz="1219170">
              <a:lnSpc>
                <a:spcPct val="90000"/>
              </a:lnSpc>
              <a:spcAft>
                <a:spcPts val="800"/>
              </a:spcAft>
            </a:pPr>
            <a:r>
              <a:rPr lang="en-CA" sz="1600" b="1" dirty="0">
                <a:solidFill>
                  <a:srgbClr val="F8F8F8">
                    <a:lumMod val="10000"/>
                  </a:srgbClr>
                </a:solidFill>
                <a:latin typeface="Times New Roman" panose="02020603050405020304" pitchFamily="18" charset="0"/>
                <a:cs typeface="Times New Roman" panose="02020603050405020304" pitchFamily="18" charset="0"/>
              </a:rPr>
              <a:t>2 meters</a:t>
            </a:r>
            <a:endParaRPr lang="en-CA" sz="1600" dirty="0">
              <a:solidFill>
                <a:srgbClr val="F8F8F8">
                  <a:lumMod val="10000"/>
                </a:srgbClr>
              </a:solidFill>
              <a:latin typeface="Times New Roman" panose="02020603050405020304" pitchFamily="18" charset="0"/>
              <a:cs typeface="Times New Roman" panose="02020603050405020304" pitchFamily="18" charset="0"/>
            </a:endParaRPr>
          </a:p>
          <a:p>
            <a:pPr algn="ctr" defTabSz="1219170">
              <a:lnSpc>
                <a:spcPct val="90000"/>
              </a:lnSpc>
              <a:spcAft>
                <a:spcPts val="800"/>
              </a:spcAft>
            </a:pPr>
            <a:br>
              <a:rPr lang="en-CA" sz="1600" dirty="0">
                <a:solidFill>
                  <a:srgbClr val="F8F8F8">
                    <a:lumMod val="10000"/>
                  </a:srgbClr>
                </a:solidFill>
                <a:latin typeface="Times New Roman" panose="02020603050405020304" pitchFamily="18" charset="0"/>
                <a:cs typeface="Times New Roman" panose="02020603050405020304" pitchFamily="18" charset="0"/>
              </a:rPr>
            </a:br>
            <a:endParaRPr lang="en-US" sz="1600" dirty="0">
              <a:solidFill>
                <a:srgbClr val="F8F8F8">
                  <a:lumMod val="10000"/>
                </a:srgbClr>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6266D775-CB8A-D049-99AB-85DC0028CA3C}"/>
              </a:ext>
            </a:extLst>
          </p:cNvPr>
          <p:cNvSpPr/>
          <p:nvPr/>
        </p:nvSpPr>
        <p:spPr>
          <a:xfrm>
            <a:off x="612774" y="2016305"/>
            <a:ext cx="5424955" cy="2822183"/>
          </a:xfrm>
          <a:prstGeom prst="rect">
            <a:avLst/>
          </a:prstGeom>
        </p:spPr>
        <p:txBody>
          <a:bodyPr wrap="square" lIns="0" tIns="0" rIns="0" bIns="0">
            <a:spAutoFit/>
          </a:bodyPr>
          <a:lstStyle/>
          <a:p>
            <a:pPr lvl="0">
              <a:lnSpc>
                <a:spcPct val="110000"/>
              </a:lnSpc>
              <a:spcAft>
                <a:spcPts val="600"/>
              </a:spcAft>
              <a:buClr>
                <a:srgbClr val="1C37AE"/>
              </a:buClr>
              <a:defRPr/>
            </a:pPr>
            <a:r>
              <a:rPr lang="en-CA" sz="1400" b="1" u="sng" dirty="0">
                <a:solidFill>
                  <a:srgbClr val="24259D"/>
                </a:solidFill>
                <a:latin typeface="Libre Franklin" pitchFamily="2" charset="77"/>
              </a:rPr>
              <a:t>Disinfection</a:t>
            </a:r>
            <a:r>
              <a:rPr lang="en-CA" sz="1400" b="1" dirty="0">
                <a:solidFill>
                  <a:srgbClr val="24259D"/>
                </a:solidFill>
                <a:latin typeface="Libre Franklin" pitchFamily="2" charset="77"/>
              </a:rPr>
              <a:t> measures have been put in place and are taken routinely, based on frequency mentioned to disinfect workplace surfaces, chairs, tables, etc. and protect employees.</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The Site was completely sanitized and disinfected before Re-Opening (where it was closed)</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This baseline will be upheld with the Disinfection Protocol</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The Disinfection Protocol will be followed regularly whereas the Deep-Cleaning and Disinfection Protocol is triggered when an active employee is confirmed positive for COVID-19 by a medical doctor; the deep-cleaning would be carried out by an external, professional service </a:t>
            </a:r>
          </a:p>
        </p:txBody>
      </p:sp>
    </p:spTree>
    <p:extLst>
      <p:ext uri="{BB962C8B-B14F-4D97-AF65-F5344CB8AC3E}">
        <p14:creationId xmlns:p14="http://schemas.microsoft.com/office/powerpoint/2010/main" val="380637219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C02AC-ADC9-F744-ABE5-538B612C08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14492" y="0"/>
            <a:ext cx="4577508" cy="6858000"/>
          </a:xfrm>
          <a:prstGeom prst="rect">
            <a:avLst/>
          </a:prstGeom>
        </p:spPr>
      </p:pic>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Physical Distancing &amp; Disinfecting</a:t>
            </a:r>
          </a:p>
          <a:p>
            <a:pPr>
              <a:lnSpc>
                <a:spcPct val="110000"/>
              </a:lnSpc>
            </a:pPr>
            <a:r>
              <a:rPr lang="en-US" sz="2000" dirty="0">
                <a:solidFill>
                  <a:srgbClr val="3C5771"/>
                </a:solidFill>
                <a:latin typeface="Oswald" pitchFamily="2" charset="77"/>
              </a:rPr>
              <a:t>Our Collective Efforts to Prevent Spread &amp; Avoid Infection</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26</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
        <p:nvSpPr>
          <p:cNvPr id="18" name="Rectangle 17">
            <a:extLst>
              <a:ext uri="{FF2B5EF4-FFF2-40B4-BE49-F238E27FC236}">
                <a16:creationId xmlns:a16="http://schemas.microsoft.com/office/drawing/2014/main" id="{6266D775-CB8A-D049-99AB-85DC0028CA3C}"/>
              </a:ext>
            </a:extLst>
          </p:cNvPr>
          <p:cNvSpPr/>
          <p:nvPr/>
        </p:nvSpPr>
        <p:spPr>
          <a:xfrm>
            <a:off x="612774" y="2016305"/>
            <a:ext cx="6003179" cy="3526991"/>
          </a:xfrm>
          <a:prstGeom prst="rect">
            <a:avLst/>
          </a:prstGeom>
        </p:spPr>
        <p:txBody>
          <a:bodyPr wrap="square" lIns="0" tIns="0" rIns="0" bIns="0">
            <a:spAutoFit/>
          </a:bodyPr>
          <a:lstStyle/>
          <a:p>
            <a:pPr lvl="0">
              <a:lnSpc>
                <a:spcPct val="110000"/>
              </a:lnSpc>
              <a:spcAft>
                <a:spcPts val="600"/>
              </a:spcAft>
              <a:buClr>
                <a:srgbClr val="1C37AE"/>
              </a:buClr>
              <a:defRPr/>
            </a:pPr>
            <a:r>
              <a:rPr lang="en-CA" sz="1400" b="1" dirty="0">
                <a:solidFill>
                  <a:srgbClr val="24259D"/>
                </a:solidFill>
                <a:latin typeface="Libre Franklin" pitchFamily="2" charset="77"/>
              </a:rPr>
              <a:t>The Disinfection Team is led by: Sanitization and Disinfection Leader</a:t>
            </a:r>
            <a:endParaRPr lang="en-CA" sz="1400" dirty="0">
              <a:solidFill>
                <a:srgbClr val="24259D"/>
              </a:solidFill>
              <a:latin typeface="Libre Franklin" pitchFamily="2" charset="77"/>
            </a:endParaRP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The Disinfection Team is trained and equipped to use special Personal Protective Equipment to deal with potentially harmful chemicals used in sanitization</a:t>
            </a:r>
          </a:p>
          <a:p>
            <a:pPr marL="171450" lvl="0" indent="-171450">
              <a:lnSpc>
                <a:spcPct val="110000"/>
              </a:lnSpc>
              <a:spcAft>
                <a:spcPts val="600"/>
              </a:spcAft>
              <a:buClr>
                <a:srgbClr val="1C37AE"/>
              </a:buClr>
              <a:buFont typeface="Arial" panose="020B0604020202020204" pitchFamily="34" charset="0"/>
              <a:buChar char="•"/>
              <a:defRPr/>
            </a:pPr>
            <a:endParaRPr lang="en-CA" sz="1400" dirty="0">
              <a:solidFill>
                <a:prstClr val="black"/>
              </a:solidFill>
              <a:latin typeface="Libre Franklin" pitchFamily="2" charset="77"/>
            </a:endParaRPr>
          </a:p>
          <a:p>
            <a:pPr lvl="0">
              <a:lnSpc>
                <a:spcPct val="110000"/>
              </a:lnSpc>
              <a:spcAft>
                <a:spcPts val="600"/>
              </a:spcAft>
              <a:buClr>
                <a:srgbClr val="1C37AE"/>
              </a:buClr>
              <a:defRPr/>
            </a:pPr>
            <a:r>
              <a:rPr lang="en-CA" sz="1400" b="1" u="sng" dirty="0">
                <a:solidFill>
                  <a:srgbClr val="24259D"/>
                </a:solidFill>
                <a:latin typeface="Libre Franklin" pitchFamily="2" charset="77"/>
              </a:rPr>
              <a:t>All employees</a:t>
            </a:r>
            <a:r>
              <a:rPr lang="en-CA" sz="1400" b="1" dirty="0">
                <a:solidFill>
                  <a:srgbClr val="24259D"/>
                </a:solidFill>
                <a:latin typeface="Libre Franklin" pitchFamily="2" charset="77"/>
              </a:rPr>
              <a:t> have an active part in disinfection: </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Good personal sanitary practices including washing hands after bathroom use are necessary and expected</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Covering your cough, maintaining physical distancing, and cleaning your work or other visited areas are important in keeping yourself and others safe</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You will be supplied with approved disinfection and sanitization materials, guidance and frequent updates</a:t>
            </a:r>
          </a:p>
        </p:txBody>
      </p:sp>
    </p:spTree>
    <p:extLst>
      <p:ext uri="{BB962C8B-B14F-4D97-AF65-F5344CB8AC3E}">
        <p14:creationId xmlns:p14="http://schemas.microsoft.com/office/powerpoint/2010/main" val="33661277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Physical Distancing &amp; Disinfecting</a:t>
            </a:r>
          </a:p>
          <a:p>
            <a:pPr>
              <a:lnSpc>
                <a:spcPct val="110000"/>
              </a:lnSpc>
            </a:pPr>
            <a:r>
              <a:rPr lang="en-US" sz="2000" dirty="0">
                <a:solidFill>
                  <a:srgbClr val="3C5771"/>
                </a:solidFill>
                <a:latin typeface="Oswald" pitchFamily="2" charset="77"/>
              </a:rPr>
              <a:t>Common Areas</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1C3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27</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graphicFrame>
        <p:nvGraphicFramePr>
          <p:cNvPr id="7" name="Table 6">
            <a:extLst>
              <a:ext uri="{FF2B5EF4-FFF2-40B4-BE49-F238E27FC236}">
                <a16:creationId xmlns:a16="http://schemas.microsoft.com/office/drawing/2014/main" id="{719C70E4-6969-404A-8401-5162983885FB}"/>
              </a:ext>
            </a:extLst>
          </p:cNvPr>
          <p:cNvGraphicFramePr>
            <a:graphicFrameLocks noGrp="1"/>
          </p:cNvGraphicFramePr>
          <p:nvPr>
            <p:extLst>
              <p:ext uri="{D42A27DB-BD31-4B8C-83A1-F6EECF244321}">
                <p14:modId xmlns:p14="http://schemas.microsoft.com/office/powerpoint/2010/main" val="2713008718"/>
              </p:ext>
            </p:extLst>
          </p:nvPr>
        </p:nvGraphicFramePr>
        <p:xfrm>
          <a:off x="4548850" y="2166837"/>
          <a:ext cx="7019262" cy="3727882"/>
        </p:xfrm>
        <a:graphic>
          <a:graphicData uri="http://schemas.openxmlformats.org/drawingml/2006/table">
            <a:tbl>
              <a:tblPr firstRow="1" bandRow="1">
                <a:tableStyleId>{5C22544A-7EE6-4342-B048-85BDC9FD1C3A}</a:tableStyleId>
              </a:tblPr>
              <a:tblGrid>
                <a:gridCol w="1541426">
                  <a:extLst>
                    <a:ext uri="{9D8B030D-6E8A-4147-A177-3AD203B41FA5}">
                      <a16:colId xmlns:a16="http://schemas.microsoft.com/office/drawing/2014/main" val="3787143887"/>
                    </a:ext>
                  </a:extLst>
                </a:gridCol>
                <a:gridCol w="2738918">
                  <a:extLst>
                    <a:ext uri="{9D8B030D-6E8A-4147-A177-3AD203B41FA5}">
                      <a16:colId xmlns:a16="http://schemas.microsoft.com/office/drawing/2014/main" val="684819506"/>
                    </a:ext>
                  </a:extLst>
                </a:gridCol>
                <a:gridCol w="2738918">
                  <a:extLst>
                    <a:ext uri="{9D8B030D-6E8A-4147-A177-3AD203B41FA5}">
                      <a16:colId xmlns:a16="http://schemas.microsoft.com/office/drawing/2014/main" val="879889853"/>
                    </a:ext>
                  </a:extLst>
                </a:gridCol>
              </a:tblGrid>
              <a:tr h="17426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Facility / Disinfectant Crew</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All general walls and floors disinfected periodic, where frequently touched</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Hard surfaces mopped daily</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Doors, windows and other commonly touched objects disinfected at least 4 times per day</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Chairs and space have been limited/ removed/ blocked off </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Signage placed on walls</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Max capacity is posted</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24673241"/>
                  </a:ext>
                </a:extLst>
              </a:tr>
              <a:tr h="1887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All Employees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When possible, use elbow to open doors or press buttons </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Avoiding touching surfaces touched by others to the extent feasible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Ensure physical distancing is maintained</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Avoid non-essential gatherings </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Eliminate contact with others, such as handshakes or embracing coworkers, visitors, or friends </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Avoiding anyone that appears to be sick, or is coughing or sneezing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sp>
        <p:nvSpPr>
          <p:cNvPr id="17" name="Rectangle 16">
            <a:extLst>
              <a:ext uri="{FF2B5EF4-FFF2-40B4-BE49-F238E27FC236}">
                <a16:creationId xmlns:a16="http://schemas.microsoft.com/office/drawing/2014/main" id="{CF91558A-5E6C-094F-BB70-2C2B7DD6AE1A}"/>
              </a:ext>
            </a:extLst>
          </p:cNvPr>
          <p:cNvSpPr/>
          <p:nvPr/>
        </p:nvSpPr>
        <p:spPr>
          <a:xfrm>
            <a:off x="612775" y="2181041"/>
            <a:ext cx="2927350" cy="1808160"/>
          </a:xfrm>
          <a:prstGeom prst="rect">
            <a:avLst/>
          </a:prstGeom>
        </p:spPr>
        <p:txBody>
          <a:bodyPr lIns="0" tIns="0" rIns="0" bIns="0" anchor="t">
            <a:noAutofit/>
          </a:bodyPr>
          <a:lstStyle/>
          <a:p>
            <a:pPr defTabSz="1219170">
              <a:lnSpc>
                <a:spcPct val="90000"/>
              </a:lnSpc>
              <a:spcAft>
                <a:spcPts val="800"/>
              </a:spcAft>
            </a:pPr>
            <a:r>
              <a:rPr lang="en-US" sz="1400" b="1" dirty="0">
                <a:solidFill>
                  <a:srgbClr val="24259D"/>
                </a:solidFill>
                <a:latin typeface="Libre Franklin" pitchFamily="2" charset="77"/>
                <a:cs typeface="Times New Roman" panose="02020603050405020304" pitchFamily="18" charset="0"/>
              </a:rPr>
              <a:t>Physical Distancing is a simple yet very effective mechanism to prevent potential infection, that relies on simple distance to avoid infection.</a:t>
            </a:r>
          </a:p>
        </p:txBody>
      </p:sp>
      <p:pic>
        <p:nvPicPr>
          <p:cNvPr id="37" name="Graphic 36">
            <a:extLst>
              <a:ext uri="{FF2B5EF4-FFF2-40B4-BE49-F238E27FC236}">
                <a16:creationId xmlns:a16="http://schemas.microsoft.com/office/drawing/2014/main" id="{0D648E3F-7217-0D45-B27B-A10BC7487B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2620" y="1186320"/>
            <a:ext cx="444800" cy="444800"/>
          </a:xfrm>
          <a:prstGeom prst="rect">
            <a:avLst/>
          </a:prstGeom>
        </p:spPr>
      </p:pic>
      <p:pic>
        <p:nvPicPr>
          <p:cNvPr id="38" name="Graphic 37">
            <a:extLst>
              <a:ext uri="{FF2B5EF4-FFF2-40B4-BE49-F238E27FC236}">
                <a16:creationId xmlns:a16="http://schemas.microsoft.com/office/drawing/2014/main" id="{AACF74AB-2F7E-3D47-840F-41DE3417D1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7898" y="1157874"/>
            <a:ext cx="376846" cy="502461"/>
          </a:xfrm>
          <a:prstGeom prst="rect">
            <a:avLst/>
          </a:prstGeom>
        </p:spPr>
      </p:pic>
      <p:sp>
        <p:nvSpPr>
          <p:cNvPr id="39" name="Oval 38">
            <a:extLst>
              <a:ext uri="{FF2B5EF4-FFF2-40B4-BE49-F238E27FC236}">
                <a16:creationId xmlns:a16="http://schemas.microsoft.com/office/drawing/2014/main" id="{06543740-9A1C-FA46-A8D9-A16D42F77C8E}"/>
              </a:ext>
            </a:extLst>
          </p:cNvPr>
          <p:cNvSpPr>
            <a:spLocks noChangeAspect="1"/>
          </p:cNvSpPr>
          <p:nvPr/>
        </p:nvSpPr>
        <p:spPr>
          <a:xfrm>
            <a:off x="6893782" y="935334"/>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0887184-E3F9-724E-A030-3A24E7CCE056}"/>
              </a:ext>
            </a:extLst>
          </p:cNvPr>
          <p:cNvSpPr>
            <a:spLocks noChangeAspect="1"/>
          </p:cNvSpPr>
          <p:nvPr/>
        </p:nvSpPr>
        <p:spPr>
          <a:xfrm>
            <a:off x="9574228" y="926369"/>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04615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7" y="2242073"/>
            <a:ext cx="3346791"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sz="1600" dirty="0">
              <a:solidFill>
                <a:srgbClr val="1C37AE"/>
              </a:solidFill>
              <a:latin typeface="Oswald" pitchFamily="2"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Physical Distancing &amp; Disinfecting</a:t>
            </a:r>
          </a:p>
          <a:p>
            <a:pPr>
              <a:lnSpc>
                <a:spcPct val="110000"/>
              </a:lnSpc>
            </a:pPr>
            <a:r>
              <a:rPr lang="en-US" sz="2000" dirty="0">
                <a:solidFill>
                  <a:srgbClr val="3C5771"/>
                </a:solidFill>
                <a:latin typeface="Oswald" pitchFamily="2" charset="77"/>
              </a:rPr>
              <a:t>Elevators</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28</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graphicFrame>
        <p:nvGraphicFramePr>
          <p:cNvPr id="7" name="Table 6">
            <a:extLst>
              <a:ext uri="{FF2B5EF4-FFF2-40B4-BE49-F238E27FC236}">
                <a16:creationId xmlns:a16="http://schemas.microsoft.com/office/drawing/2014/main" id="{719C70E4-6969-404A-8401-5162983885FB}"/>
              </a:ext>
            </a:extLst>
          </p:cNvPr>
          <p:cNvGraphicFramePr>
            <a:graphicFrameLocks noGrp="1"/>
          </p:cNvGraphicFramePr>
          <p:nvPr>
            <p:extLst>
              <p:ext uri="{D42A27DB-BD31-4B8C-83A1-F6EECF244321}">
                <p14:modId xmlns:p14="http://schemas.microsoft.com/office/powerpoint/2010/main" val="4256978470"/>
              </p:ext>
            </p:extLst>
          </p:nvPr>
        </p:nvGraphicFramePr>
        <p:xfrm>
          <a:off x="3980329" y="2168525"/>
          <a:ext cx="7587782" cy="3970438"/>
        </p:xfrm>
        <a:graphic>
          <a:graphicData uri="http://schemas.openxmlformats.org/drawingml/2006/table">
            <a:tbl>
              <a:tblPr firstRow="1" bandRow="1">
                <a:tableStyleId>{5C22544A-7EE6-4342-B048-85BDC9FD1C3A}</a:tableStyleId>
              </a:tblPr>
              <a:tblGrid>
                <a:gridCol w="1666272">
                  <a:extLst>
                    <a:ext uri="{9D8B030D-6E8A-4147-A177-3AD203B41FA5}">
                      <a16:colId xmlns:a16="http://schemas.microsoft.com/office/drawing/2014/main" val="3787143887"/>
                    </a:ext>
                  </a:extLst>
                </a:gridCol>
                <a:gridCol w="2960755">
                  <a:extLst>
                    <a:ext uri="{9D8B030D-6E8A-4147-A177-3AD203B41FA5}">
                      <a16:colId xmlns:a16="http://schemas.microsoft.com/office/drawing/2014/main" val="684819506"/>
                    </a:ext>
                  </a:extLst>
                </a:gridCol>
                <a:gridCol w="2960755">
                  <a:extLst>
                    <a:ext uri="{9D8B030D-6E8A-4147-A177-3AD203B41FA5}">
                      <a16:colId xmlns:a16="http://schemas.microsoft.com/office/drawing/2014/main" val="879889853"/>
                    </a:ext>
                  </a:extLst>
                </a:gridCol>
              </a:tblGrid>
              <a:tr h="17426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Facility / Disinfectant Crew</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All general walls and floors disinfected periodic, where frequently touched</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Hard surfaces mopped daily</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Physical markers placed at elevator entrances to determine distance apart while waiting</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Signage placed visibly</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Elevators must be cleaned and sanitized at least once a day (more depending on resources available and local regulations)</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Signage placed on walls</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Max capacity is posted</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24673241"/>
                  </a:ext>
                </a:extLst>
              </a:tr>
              <a:tr h="1887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All Employees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When possible, avoid directly touching the elevator buttons with bare hands</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Sanitize hands before entering elevator</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Once off elevator, Sanitize or wash hands for 20 sec before touching any other surface</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Avoiding touching surfaces touched by others to the extent feasible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Ensure Physical Distancing is maintained while waiting for or while in elevator – maintain 2 meters separation</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Avoiding anyone that appears to be sick, or is coughing or sneezing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sp>
        <p:nvSpPr>
          <p:cNvPr id="23" name="Rectangle 22">
            <a:extLst>
              <a:ext uri="{FF2B5EF4-FFF2-40B4-BE49-F238E27FC236}">
                <a16:creationId xmlns:a16="http://schemas.microsoft.com/office/drawing/2014/main" id="{15E58DBE-5261-6740-8619-1517857CD3F1}"/>
              </a:ext>
            </a:extLst>
          </p:cNvPr>
          <p:cNvSpPr/>
          <p:nvPr/>
        </p:nvSpPr>
        <p:spPr>
          <a:xfrm>
            <a:off x="612775" y="2168525"/>
            <a:ext cx="2816225" cy="1808160"/>
          </a:xfrm>
          <a:prstGeom prst="rect">
            <a:avLst/>
          </a:prstGeom>
        </p:spPr>
        <p:txBody>
          <a:bodyPr lIns="0" tIns="0" rIns="0" bIns="0" anchor="t">
            <a:noAutofit/>
          </a:bodyPr>
          <a:lstStyle/>
          <a:p>
            <a:pPr lvl="0" defTabSz="1219170">
              <a:lnSpc>
                <a:spcPct val="90000"/>
              </a:lnSpc>
              <a:spcAft>
                <a:spcPts val="800"/>
              </a:spcAft>
            </a:pPr>
            <a:r>
              <a:rPr lang="en-US" sz="1400" b="1" dirty="0">
                <a:solidFill>
                  <a:srgbClr val="24259D"/>
                </a:solidFill>
                <a:latin typeface="Libre Franklin" pitchFamily="2" charset="77"/>
                <a:cs typeface="Times New Roman" panose="02020603050405020304" pitchFamily="18" charset="0"/>
              </a:rPr>
              <a:t>Physical Distancing is a simple yet very effective mechanism to prevent potential infection, that relies on simple distance to avoid infection.</a:t>
            </a:r>
          </a:p>
          <a:p>
            <a:pPr lvl="0" defTabSz="1219170">
              <a:lnSpc>
                <a:spcPct val="90000"/>
              </a:lnSpc>
              <a:spcAft>
                <a:spcPts val="800"/>
              </a:spcAft>
            </a:pPr>
            <a:r>
              <a:rPr lang="en-US" sz="1400" b="1" dirty="0">
                <a:solidFill>
                  <a:srgbClr val="24259D"/>
                </a:solidFill>
                <a:latin typeface="Libre Franklin" pitchFamily="2" charset="77"/>
                <a:cs typeface="Times New Roman" panose="02020603050405020304" pitchFamily="18" charset="0"/>
              </a:rPr>
              <a:t>Coordination with the Building Site (landlord, property manager etc.) is essential to ensure protocols and responsibilities are clear and consistent.</a:t>
            </a:r>
          </a:p>
        </p:txBody>
      </p:sp>
      <p:sp>
        <p:nvSpPr>
          <p:cNvPr id="24" name="Rectangle 23">
            <a:extLst>
              <a:ext uri="{FF2B5EF4-FFF2-40B4-BE49-F238E27FC236}">
                <a16:creationId xmlns:a16="http://schemas.microsoft.com/office/drawing/2014/main" id="{01BDCF16-7A08-784E-9A35-205C909DD16C}"/>
              </a:ext>
            </a:extLst>
          </p:cNvPr>
          <p:cNvSpPr/>
          <p:nvPr/>
        </p:nvSpPr>
        <p:spPr>
          <a:xfrm>
            <a:off x="0" y="0"/>
            <a:ext cx="12192000" cy="6858000"/>
          </a:xfrm>
          <a:prstGeom prst="rect">
            <a:avLst/>
          </a:prstGeom>
          <a:noFill/>
          <a:ln w="76200">
            <a:solidFill>
              <a:srgbClr val="1C3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62E52989-BB79-294F-9170-A847F42E61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2620" y="1186320"/>
            <a:ext cx="444800" cy="444800"/>
          </a:xfrm>
          <a:prstGeom prst="rect">
            <a:avLst/>
          </a:prstGeom>
        </p:spPr>
      </p:pic>
      <p:grpSp>
        <p:nvGrpSpPr>
          <p:cNvPr id="3" name="Group 2">
            <a:extLst>
              <a:ext uri="{FF2B5EF4-FFF2-40B4-BE49-F238E27FC236}">
                <a16:creationId xmlns:a16="http://schemas.microsoft.com/office/drawing/2014/main" id="{9746252C-996F-014F-BE63-C3E73B1B6651}"/>
              </a:ext>
            </a:extLst>
          </p:cNvPr>
          <p:cNvGrpSpPr/>
          <p:nvPr/>
        </p:nvGrpSpPr>
        <p:grpSpPr>
          <a:xfrm>
            <a:off x="6565170" y="935334"/>
            <a:ext cx="945854" cy="945854"/>
            <a:chOff x="6893782" y="935334"/>
            <a:chExt cx="945854" cy="945854"/>
          </a:xfrm>
        </p:grpSpPr>
        <p:pic>
          <p:nvPicPr>
            <p:cNvPr id="27" name="Graphic 26">
              <a:extLst>
                <a:ext uri="{FF2B5EF4-FFF2-40B4-BE49-F238E27FC236}">
                  <a16:creationId xmlns:a16="http://schemas.microsoft.com/office/drawing/2014/main" id="{E6784832-1EC8-1D49-9BC3-218FD23300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7898" y="1157874"/>
              <a:ext cx="376846" cy="502461"/>
            </a:xfrm>
            <a:prstGeom prst="rect">
              <a:avLst/>
            </a:prstGeom>
          </p:spPr>
        </p:pic>
        <p:sp>
          <p:nvSpPr>
            <p:cNvPr id="28" name="Oval 27">
              <a:extLst>
                <a:ext uri="{FF2B5EF4-FFF2-40B4-BE49-F238E27FC236}">
                  <a16:creationId xmlns:a16="http://schemas.microsoft.com/office/drawing/2014/main" id="{E83B267F-C66E-2843-82B3-DE737F154733}"/>
                </a:ext>
              </a:extLst>
            </p:cNvPr>
            <p:cNvSpPr>
              <a:spLocks noChangeAspect="1"/>
            </p:cNvSpPr>
            <p:nvPr/>
          </p:nvSpPr>
          <p:spPr>
            <a:xfrm>
              <a:off x="6893782" y="935334"/>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a:extLst>
              <a:ext uri="{FF2B5EF4-FFF2-40B4-BE49-F238E27FC236}">
                <a16:creationId xmlns:a16="http://schemas.microsoft.com/office/drawing/2014/main" id="{EACFD17D-29E8-6B4A-B110-758139053891}"/>
              </a:ext>
            </a:extLst>
          </p:cNvPr>
          <p:cNvSpPr>
            <a:spLocks noChangeAspect="1"/>
          </p:cNvSpPr>
          <p:nvPr/>
        </p:nvSpPr>
        <p:spPr>
          <a:xfrm>
            <a:off x="9574228" y="926369"/>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98560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Physical Distancing &amp; Disinfecting</a:t>
            </a:r>
          </a:p>
          <a:p>
            <a:pPr>
              <a:lnSpc>
                <a:spcPct val="110000"/>
              </a:lnSpc>
            </a:pPr>
            <a:r>
              <a:rPr lang="en-US" sz="2000" dirty="0">
                <a:solidFill>
                  <a:srgbClr val="3C5771"/>
                </a:solidFill>
                <a:latin typeface="Oswald" pitchFamily="2" charset="77"/>
              </a:rPr>
              <a:t>Start/End Times, Shift Changes</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29</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graphicFrame>
        <p:nvGraphicFramePr>
          <p:cNvPr id="7" name="Table 6">
            <a:extLst>
              <a:ext uri="{FF2B5EF4-FFF2-40B4-BE49-F238E27FC236}">
                <a16:creationId xmlns:a16="http://schemas.microsoft.com/office/drawing/2014/main" id="{719C70E4-6969-404A-8401-5162983885FB}"/>
              </a:ext>
            </a:extLst>
          </p:cNvPr>
          <p:cNvGraphicFramePr>
            <a:graphicFrameLocks noGrp="1"/>
          </p:cNvGraphicFramePr>
          <p:nvPr>
            <p:extLst>
              <p:ext uri="{D42A27DB-BD31-4B8C-83A1-F6EECF244321}">
                <p14:modId xmlns:p14="http://schemas.microsoft.com/office/powerpoint/2010/main" val="305416810"/>
              </p:ext>
            </p:extLst>
          </p:nvPr>
        </p:nvGraphicFramePr>
        <p:xfrm>
          <a:off x="4548850" y="2166837"/>
          <a:ext cx="7019262" cy="3727882"/>
        </p:xfrm>
        <a:graphic>
          <a:graphicData uri="http://schemas.openxmlformats.org/drawingml/2006/table">
            <a:tbl>
              <a:tblPr firstRow="1" bandRow="1">
                <a:tableStyleId>{5C22544A-7EE6-4342-B048-85BDC9FD1C3A}</a:tableStyleId>
              </a:tblPr>
              <a:tblGrid>
                <a:gridCol w="1541426">
                  <a:extLst>
                    <a:ext uri="{9D8B030D-6E8A-4147-A177-3AD203B41FA5}">
                      <a16:colId xmlns:a16="http://schemas.microsoft.com/office/drawing/2014/main" val="3787143887"/>
                    </a:ext>
                  </a:extLst>
                </a:gridCol>
                <a:gridCol w="2738918">
                  <a:extLst>
                    <a:ext uri="{9D8B030D-6E8A-4147-A177-3AD203B41FA5}">
                      <a16:colId xmlns:a16="http://schemas.microsoft.com/office/drawing/2014/main" val="684819506"/>
                    </a:ext>
                  </a:extLst>
                </a:gridCol>
                <a:gridCol w="2738918">
                  <a:extLst>
                    <a:ext uri="{9D8B030D-6E8A-4147-A177-3AD203B41FA5}">
                      <a16:colId xmlns:a16="http://schemas.microsoft.com/office/drawing/2014/main" val="879889853"/>
                    </a:ext>
                  </a:extLst>
                </a:gridCol>
              </a:tblGrid>
              <a:tr h="17426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Facility / Disinfectant Crew</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Time clocks (where applicable) wiped off each time it is touched by an employee </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Employee is stationed to observe the time clock at a safe 2 meter distance to disinfect the clock</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Start/end times staggered</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Designated entrances </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Doors propped open</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Security stationed near entry doors</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No punching in and out (where applicable) until further notice</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24673241"/>
                  </a:ext>
                </a:extLst>
              </a:tr>
              <a:tr h="1887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All Employees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Do not touch the time clock or entry door handle with an exposed finger(s) or hand </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Do not touch your face before you have had a chance to wash your hands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Avoid gathering in crowds</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Remain in your car until your scheduled window of start time </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Ensure Physical Distancing is maintained while you wait in line to enter the Site</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When you talk to someone in line, do not speak directly at them</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sp>
        <p:nvSpPr>
          <p:cNvPr id="32" name="Rectangle 31">
            <a:extLst>
              <a:ext uri="{FF2B5EF4-FFF2-40B4-BE49-F238E27FC236}">
                <a16:creationId xmlns:a16="http://schemas.microsoft.com/office/drawing/2014/main" id="{7361325C-7D5B-D44B-9EBA-C8239EFEE1B3}"/>
              </a:ext>
            </a:extLst>
          </p:cNvPr>
          <p:cNvSpPr/>
          <p:nvPr/>
        </p:nvSpPr>
        <p:spPr>
          <a:xfrm>
            <a:off x="612775" y="2168525"/>
            <a:ext cx="3367088" cy="969496"/>
          </a:xfrm>
          <a:prstGeom prst="rect">
            <a:avLst/>
          </a:prstGeom>
        </p:spPr>
        <p:txBody>
          <a:bodyPr wrap="square" lIns="0" tIns="0" rIns="0" bIns="0">
            <a:spAutoFit/>
          </a:bodyPr>
          <a:lstStyle/>
          <a:p>
            <a:pPr defTabSz="1219170">
              <a:lnSpc>
                <a:spcPct val="90000"/>
              </a:lnSpc>
              <a:spcAft>
                <a:spcPts val="800"/>
              </a:spcAft>
            </a:pPr>
            <a:r>
              <a:rPr lang="en-US" sz="1400" b="1" dirty="0">
                <a:solidFill>
                  <a:srgbClr val="24259D"/>
                </a:solidFill>
                <a:latin typeface="Libre Franklin" pitchFamily="2" charset="77"/>
                <a:cs typeface="Times New Roman" panose="02020603050405020304" pitchFamily="18" charset="0"/>
              </a:rPr>
              <a:t>Start/End times &amp; Shift changes will be managed thoughtfully to reduce infection risk, and to leverage the opportunity they present to ensure optimal disinfection of the workplace. </a:t>
            </a:r>
          </a:p>
        </p:txBody>
      </p:sp>
      <p:sp>
        <p:nvSpPr>
          <p:cNvPr id="22" name="Rectangle 21">
            <a:extLst>
              <a:ext uri="{FF2B5EF4-FFF2-40B4-BE49-F238E27FC236}">
                <a16:creationId xmlns:a16="http://schemas.microsoft.com/office/drawing/2014/main" id="{45D1634F-09AD-0C46-909C-4C90425A73D5}"/>
              </a:ext>
            </a:extLst>
          </p:cNvPr>
          <p:cNvSpPr/>
          <p:nvPr/>
        </p:nvSpPr>
        <p:spPr>
          <a:xfrm>
            <a:off x="0" y="0"/>
            <a:ext cx="12192000" cy="6858000"/>
          </a:xfrm>
          <a:prstGeom prst="rect">
            <a:avLst/>
          </a:prstGeom>
          <a:noFill/>
          <a:ln w="76200">
            <a:solidFill>
              <a:srgbClr val="1C3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DFAA94F1-8FF5-C848-A2F1-4356ACF2D7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2620" y="1186320"/>
            <a:ext cx="444800" cy="444800"/>
          </a:xfrm>
          <a:prstGeom prst="rect">
            <a:avLst/>
          </a:prstGeom>
        </p:spPr>
      </p:pic>
      <p:pic>
        <p:nvPicPr>
          <p:cNvPr id="24" name="Graphic 23">
            <a:extLst>
              <a:ext uri="{FF2B5EF4-FFF2-40B4-BE49-F238E27FC236}">
                <a16:creationId xmlns:a16="http://schemas.microsoft.com/office/drawing/2014/main" id="{CEF87CBA-38BC-D347-81A1-388B0DA208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7898" y="1157874"/>
            <a:ext cx="376846" cy="502461"/>
          </a:xfrm>
          <a:prstGeom prst="rect">
            <a:avLst/>
          </a:prstGeom>
        </p:spPr>
      </p:pic>
      <p:sp>
        <p:nvSpPr>
          <p:cNvPr id="25" name="Oval 24">
            <a:extLst>
              <a:ext uri="{FF2B5EF4-FFF2-40B4-BE49-F238E27FC236}">
                <a16:creationId xmlns:a16="http://schemas.microsoft.com/office/drawing/2014/main" id="{C49F3D27-F514-0C41-A8A8-2759EA1AB5AF}"/>
              </a:ext>
            </a:extLst>
          </p:cNvPr>
          <p:cNvSpPr>
            <a:spLocks noChangeAspect="1"/>
          </p:cNvSpPr>
          <p:nvPr/>
        </p:nvSpPr>
        <p:spPr>
          <a:xfrm>
            <a:off x="6893782" y="935334"/>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F3FD078-D1E1-5541-9006-776C5B7E6BAB}"/>
              </a:ext>
            </a:extLst>
          </p:cNvPr>
          <p:cNvSpPr>
            <a:spLocks noChangeAspect="1"/>
          </p:cNvSpPr>
          <p:nvPr/>
        </p:nvSpPr>
        <p:spPr>
          <a:xfrm>
            <a:off x="9574228" y="926369"/>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1116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iangle 14">
            <a:extLst>
              <a:ext uri="{FF2B5EF4-FFF2-40B4-BE49-F238E27FC236}">
                <a16:creationId xmlns:a16="http://schemas.microsoft.com/office/drawing/2014/main" id="{F651BB32-4B39-2C46-8C79-54364CDFDB60}"/>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24D69818-BAC6-4D40-ADF1-6489ABB1D9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060" y="949124"/>
            <a:ext cx="5451677" cy="5451677"/>
          </a:xfrm>
          <a:prstGeom prst="rect">
            <a:avLst/>
          </a:prstGeom>
        </p:spPr>
      </p:pic>
      <p:sp>
        <p:nvSpPr>
          <p:cNvPr id="19" name="Rectangle 18">
            <a:extLst>
              <a:ext uri="{FF2B5EF4-FFF2-40B4-BE49-F238E27FC236}">
                <a16:creationId xmlns:a16="http://schemas.microsoft.com/office/drawing/2014/main" id="{05DBDCD4-3885-F64C-A3F9-099604EF29CB}"/>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B1C6157A-8B62-734F-90A3-30561138864E}"/>
              </a:ext>
            </a:extLst>
          </p:cNvPr>
          <p:cNvSpPr txBox="1">
            <a:spLocks/>
          </p:cNvSpPr>
          <p:nvPr/>
        </p:nvSpPr>
        <p:spPr>
          <a:xfrm>
            <a:off x="522942" y="44120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r>
              <a:rPr lang="en-US" sz="2800" dirty="0">
                <a:solidFill>
                  <a:srgbClr val="24259D"/>
                </a:solidFill>
                <a:latin typeface="Oswald" pitchFamily="2" charset="77"/>
              </a:rPr>
              <a:t>COVID-19</a:t>
            </a:r>
          </a:p>
        </p:txBody>
      </p:sp>
      <p:sp>
        <p:nvSpPr>
          <p:cNvPr id="18" name="Rectangle 17">
            <a:extLst>
              <a:ext uri="{FF2B5EF4-FFF2-40B4-BE49-F238E27FC236}">
                <a16:creationId xmlns:a16="http://schemas.microsoft.com/office/drawing/2014/main" id="{44D24D29-77F9-2649-8284-5538ACA740CE}"/>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a:t>
            </a:fld>
            <a:r>
              <a:rPr lang="en-CA" sz="1050" dirty="0">
                <a:solidFill>
                  <a:prstClr val="black"/>
                </a:solidFill>
                <a:latin typeface="Manrope" pitchFamily="2" charset="0"/>
              </a:rPr>
              <a:t>  </a:t>
            </a:r>
            <a:endParaRPr lang="en-US" sz="1050"/>
          </a:p>
        </p:txBody>
      </p:sp>
      <p:sp>
        <p:nvSpPr>
          <p:cNvPr id="32" name="TextBox 31">
            <a:extLst>
              <a:ext uri="{FF2B5EF4-FFF2-40B4-BE49-F238E27FC236}">
                <a16:creationId xmlns:a16="http://schemas.microsoft.com/office/drawing/2014/main" id="{316A3061-57CC-3940-AFAD-C3910B09C30D}"/>
              </a:ext>
            </a:extLst>
          </p:cNvPr>
          <p:cNvSpPr txBox="1"/>
          <p:nvPr/>
        </p:nvSpPr>
        <p:spPr>
          <a:xfrm>
            <a:off x="5973691" y="1786441"/>
            <a:ext cx="4952810" cy="3639289"/>
          </a:xfrm>
          <a:prstGeom prst="rect">
            <a:avLst/>
          </a:prstGeom>
        </p:spPr>
        <p:txBody>
          <a:bodyPr vert="horz" lIns="121920" tIns="60960" rIns="121920" bIns="60960" rtlCol="0" anchor="ctr">
            <a:noAutofit/>
          </a:bodyPr>
          <a:lstStyle/>
          <a:p>
            <a:pPr marL="311150" indent="-300038" defTabSz="1219170">
              <a:lnSpc>
                <a:spcPct val="110000"/>
              </a:lnSpc>
              <a:buClr>
                <a:srgbClr val="1C37AE"/>
              </a:buClr>
              <a:buFont typeface="Arial" panose="020B0604020202020204" pitchFamily="34" charset="0"/>
              <a:buChar char="•"/>
            </a:pPr>
            <a:r>
              <a:rPr lang="en-US" sz="1400" b="1" dirty="0">
                <a:solidFill>
                  <a:srgbClr val="24259D"/>
                </a:solidFill>
                <a:latin typeface="Libre Franklin" pitchFamily="2" charset="77"/>
                <a:cs typeface="Times New Roman" panose="02020603050405020304" pitchFamily="18" charset="0"/>
              </a:rPr>
              <a:t>COVID-19 is an infectious disease caused by a newly discovered coronavirus.</a:t>
            </a:r>
          </a:p>
          <a:p>
            <a:pPr marL="311150" indent="-311150" defTabSz="1219170">
              <a:lnSpc>
                <a:spcPct val="110000"/>
              </a:lnSpc>
              <a:spcBef>
                <a:spcPts val="1600"/>
              </a:spcBef>
              <a:buClr>
                <a:srgbClr val="1C37AE"/>
              </a:buClr>
              <a:buFont typeface="Arial" panose="020B0604020202020204" pitchFamily="34" charset="0"/>
              <a:buChar char="•"/>
            </a:pPr>
            <a:r>
              <a:rPr lang="en-US" sz="1400" b="1" dirty="0">
                <a:solidFill>
                  <a:srgbClr val="24259D"/>
                </a:solidFill>
                <a:latin typeface="Libre Franklin" pitchFamily="2" charset="77"/>
                <a:cs typeface="Times New Roman" panose="02020603050405020304" pitchFamily="18" charset="0"/>
              </a:rPr>
              <a:t>The virus that causes COVID-19 is mainly transmitted through droplets generated when an infected person coughs, sneezes, or exhales. These droplets are present in the air and can fall onto floors and surfaces.</a:t>
            </a:r>
          </a:p>
          <a:p>
            <a:pPr marL="311150" indent="-311150" defTabSz="1219170">
              <a:lnSpc>
                <a:spcPct val="110000"/>
              </a:lnSpc>
              <a:spcBef>
                <a:spcPts val="1600"/>
              </a:spcBef>
              <a:buClr>
                <a:srgbClr val="1C37AE"/>
              </a:buClr>
              <a:buFont typeface="Arial" panose="020B0604020202020204" pitchFamily="34" charset="0"/>
              <a:buChar char="•"/>
            </a:pPr>
            <a:r>
              <a:rPr lang="en-US" sz="1400" b="1" dirty="0">
                <a:solidFill>
                  <a:srgbClr val="24259D"/>
                </a:solidFill>
                <a:latin typeface="Libre Franklin" pitchFamily="2" charset="77"/>
                <a:cs typeface="Times New Roman" panose="02020603050405020304" pitchFamily="18" charset="0"/>
              </a:rPr>
              <a:t>You can be infected by breathing in the virus if you are within proximity of someone who has COVID-19, or by touching a contaminated surface and then your eyes, nose or mouth.</a:t>
            </a:r>
          </a:p>
        </p:txBody>
      </p:sp>
      <p:pic>
        <p:nvPicPr>
          <p:cNvPr id="33" name="Picture 32">
            <a:extLst>
              <a:ext uri="{FF2B5EF4-FFF2-40B4-BE49-F238E27FC236}">
                <a16:creationId xmlns:a16="http://schemas.microsoft.com/office/drawing/2014/main" id="{E66DEA1D-8886-E44A-AAC3-0F5F67A1129C}"/>
              </a:ext>
            </a:extLst>
          </p:cNvPr>
          <p:cNvPicPr>
            <a:picLocks noChangeAspect="1"/>
          </p:cNvPicPr>
          <p:nvPr/>
        </p:nvPicPr>
        <p:blipFill>
          <a:blip r:embed="rId4"/>
          <a:stretch>
            <a:fillRect/>
          </a:stretch>
        </p:blipFill>
        <p:spPr>
          <a:xfrm>
            <a:off x="-84010" y="5871366"/>
            <a:ext cx="1273892" cy="1135640"/>
          </a:xfrm>
          <a:prstGeom prst="rect">
            <a:avLst/>
          </a:prstGeom>
        </p:spPr>
      </p:pic>
      <p:pic>
        <p:nvPicPr>
          <p:cNvPr id="34" name="Graphic 33">
            <a:extLst>
              <a:ext uri="{FF2B5EF4-FFF2-40B4-BE49-F238E27FC236}">
                <a16:creationId xmlns:a16="http://schemas.microsoft.com/office/drawing/2014/main" id="{BDA6CE81-285B-5E43-A71E-D5A0BC4256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8404" y="3155165"/>
            <a:ext cx="968569" cy="993313"/>
          </a:xfrm>
          <a:prstGeom prst="rect">
            <a:avLst/>
          </a:prstGeom>
        </p:spPr>
      </p:pic>
    </p:spTree>
    <p:extLst>
      <p:ext uri="{BB962C8B-B14F-4D97-AF65-F5344CB8AC3E}">
        <p14:creationId xmlns:p14="http://schemas.microsoft.com/office/powerpoint/2010/main" val="381620581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Physical Distancing &amp; Disinfecting</a:t>
            </a:r>
          </a:p>
          <a:p>
            <a:pPr>
              <a:lnSpc>
                <a:spcPct val="110000"/>
              </a:lnSpc>
            </a:pPr>
            <a:r>
              <a:rPr lang="en-US" sz="2000" dirty="0">
                <a:solidFill>
                  <a:srgbClr val="3C5771"/>
                </a:solidFill>
                <a:latin typeface="Oswald" pitchFamily="2" charset="77"/>
              </a:rPr>
              <a:t>Breakrooms and Kitchen</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30</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graphicFrame>
        <p:nvGraphicFramePr>
          <p:cNvPr id="7" name="Table 6">
            <a:extLst>
              <a:ext uri="{FF2B5EF4-FFF2-40B4-BE49-F238E27FC236}">
                <a16:creationId xmlns:a16="http://schemas.microsoft.com/office/drawing/2014/main" id="{719C70E4-6969-404A-8401-5162983885FB}"/>
              </a:ext>
            </a:extLst>
          </p:cNvPr>
          <p:cNvGraphicFramePr>
            <a:graphicFrameLocks noGrp="1"/>
          </p:cNvGraphicFramePr>
          <p:nvPr>
            <p:extLst>
              <p:ext uri="{D42A27DB-BD31-4B8C-83A1-F6EECF244321}">
                <p14:modId xmlns:p14="http://schemas.microsoft.com/office/powerpoint/2010/main" val="84416483"/>
              </p:ext>
            </p:extLst>
          </p:nvPr>
        </p:nvGraphicFramePr>
        <p:xfrm>
          <a:off x="4548850" y="2166837"/>
          <a:ext cx="7019262" cy="4030797"/>
        </p:xfrm>
        <a:graphic>
          <a:graphicData uri="http://schemas.openxmlformats.org/drawingml/2006/table">
            <a:tbl>
              <a:tblPr firstRow="1" bandRow="1">
                <a:tableStyleId>{5C22544A-7EE6-4342-B048-85BDC9FD1C3A}</a:tableStyleId>
              </a:tblPr>
              <a:tblGrid>
                <a:gridCol w="1541426">
                  <a:extLst>
                    <a:ext uri="{9D8B030D-6E8A-4147-A177-3AD203B41FA5}">
                      <a16:colId xmlns:a16="http://schemas.microsoft.com/office/drawing/2014/main" val="3787143887"/>
                    </a:ext>
                  </a:extLst>
                </a:gridCol>
                <a:gridCol w="2738918">
                  <a:extLst>
                    <a:ext uri="{9D8B030D-6E8A-4147-A177-3AD203B41FA5}">
                      <a16:colId xmlns:a16="http://schemas.microsoft.com/office/drawing/2014/main" val="684819506"/>
                    </a:ext>
                  </a:extLst>
                </a:gridCol>
                <a:gridCol w="2738918">
                  <a:extLst>
                    <a:ext uri="{9D8B030D-6E8A-4147-A177-3AD203B41FA5}">
                      <a16:colId xmlns:a16="http://schemas.microsoft.com/office/drawing/2014/main" val="879889853"/>
                    </a:ext>
                  </a:extLst>
                </a:gridCol>
              </a:tblGrid>
              <a:tr h="2306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Facility / Disinfectant Crew</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Break times separated by 10 minutes to allow enough time to wipe tables, seats, all surfaces, refrigerator, vending machines and microwave ovens after each use</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Provide supplies for employees to clean after themselves</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Tables and chair surfaces, dispensers, common surfaces, etc. are cleaned generally 3 or more times per shift to include after all breaks and meals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Break times are staggered to limit number of employees</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Chairs and space have been limited/ removed/ blocked off </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Signage placed on tables</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Max capacity is posted</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One to two employees posted to observe the safe 2 meter (6 feet) distance and to disinfect</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24673241"/>
                  </a:ext>
                </a:extLst>
              </a:tr>
              <a:tr h="14176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All Employees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Clean up after yourself and disinfect surfaces you touch</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Wash you hands or use hand sanitizer before and after lunch</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Ensure Physical Distancing is maintained</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Do not arrive early to break</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sp>
        <p:nvSpPr>
          <p:cNvPr id="32" name="Rectangle 31">
            <a:extLst>
              <a:ext uri="{FF2B5EF4-FFF2-40B4-BE49-F238E27FC236}">
                <a16:creationId xmlns:a16="http://schemas.microsoft.com/office/drawing/2014/main" id="{3968EA22-8CF1-BF45-9A14-B6FDB14CDEF9}"/>
              </a:ext>
            </a:extLst>
          </p:cNvPr>
          <p:cNvSpPr/>
          <p:nvPr/>
        </p:nvSpPr>
        <p:spPr>
          <a:xfrm>
            <a:off x="629959" y="2195419"/>
            <a:ext cx="3048000" cy="969496"/>
          </a:xfrm>
          <a:prstGeom prst="rect">
            <a:avLst/>
          </a:prstGeom>
        </p:spPr>
        <p:txBody>
          <a:bodyPr wrap="square" lIns="0" tIns="0" rIns="0" bIns="0">
            <a:spAutoFit/>
          </a:bodyPr>
          <a:lstStyle/>
          <a:p>
            <a:pPr defTabSz="1219170">
              <a:lnSpc>
                <a:spcPct val="90000"/>
              </a:lnSpc>
              <a:spcAft>
                <a:spcPts val="800"/>
              </a:spcAft>
            </a:pPr>
            <a:r>
              <a:rPr lang="en-US" sz="1400" b="1" dirty="0">
                <a:solidFill>
                  <a:srgbClr val="1C37AE"/>
                </a:solidFill>
                <a:latin typeface="Libre Franklin" pitchFamily="2" charset="77"/>
                <a:cs typeface="Times New Roman" panose="02020603050405020304" pitchFamily="18" charset="0"/>
              </a:rPr>
              <a:t>Physical Distancing in the Site is intended to provide a safe environment reducing risk of any potential person-to-person infection. </a:t>
            </a:r>
          </a:p>
        </p:txBody>
      </p:sp>
      <p:sp>
        <p:nvSpPr>
          <p:cNvPr id="22" name="Rectangle 21">
            <a:extLst>
              <a:ext uri="{FF2B5EF4-FFF2-40B4-BE49-F238E27FC236}">
                <a16:creationId xmlns:a16="http://schemas.microsoft.com/office/drawing/2014/main" id="{574F5505-F22A-8A4F-B376-DFD673F315FB}"/>
              </a:ext>
            </a:extLst>
          </p:cNvPr>
          <p:cNvSpPr/>
          <p:nvPr/>
        </p:nvSpPr>
        <p:spPr>
          <a:xfrm>
            <a:off x="0" y="0"/>
            <a:ext cx="12192000" cy="6858000"/>
          </a:xfrm>
          <a:prstGeom prst="rect">
            <a:avLst/>
          </a:prstGeom>
          <a:noFill/>
          <a:ln w="76200">
            <a:solidFill>
              <a:srgbClr val="1C3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0531A111-16BF-A443-B120-1552632A39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2620" y="1186320"/>
            <a:ext cx="444800" cy="444800"/>
          </a:xfrm>
          <a:prstGeom prst="rect">
            <a:avLst/>
          </a:prstGeom>
        </p:spPr>
      </p:pic>
      <p:pic>
        <p:nvPicPr>
          <p:cNvPr id="24" name="Graphic 23">
            <a:extLst>
              <a:ext uri="{FF2B5EF4-FFF2-40B4-BE49-F238E27FC236}">
                <a16:creationId xmlns:a16="http://schemas.microsoft.com/office/drawing/2014/main" id="{993467FF-0ED5-E246-8675-A9B30ADC6B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7898" y="1157874"/>
            <a:ext cx="376846" cy="502461"/>
          </a:xfrm>
          <a:prstGeom prst="rect">
            <a:avLst/>
          </a:prstGeom>
        </p:spPr>
      </p:pic>
      <p:sp>
        <p:nvSpPr>
          <p:cNvPr id="25" name="Oval 24">
            <a:extLst>
              <a:ext uri="{FF2B5EF4-FFF2-40B4-BE49-F238E27FC236}">
                <a16:creationId xmlns:a16="http://schemas.microsoft.com/office/drawing/2014/main" id="{466F2C82-2F97-CC45-B576-327B5BEFD77A}"/>
              </a:ext>
            </a:extLst>
          </p:cNvPr>
          <p:cNvSpPr>
            <a:spLocks noChangeAspect="1"/>
          </p:cNvSpPr>
          <p:nvPr/>
        </p:nvSpPr>
        <p:spPr>
          <a:xfrm>
            <a:off x="6893782" y="935334"/>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2A16FE5-6671-7046-8A68-C0F5E5322756}"/>
              </a:ext>
            </a:extLst>
          </p:cNvPr>
          <p:cNvSpPr>
            <a:spLocks noChangeAspect="1"/>
          </p:cNvSpPr>
          <p:nvPr/>
        </p:nvSpPr>
        <p:spPr>
          <a:xfrm>
            <a:off x="9574228" y="926369"/>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71821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Physical Distancing &amp; Disinfecting</a:t>
            </a:r>
          </a:p>
          <a:p>
            <a:pPr>
              <a:lnSpc>
                <a:spcPct val="110000"/>
              </a:lnSpc>
            </a:pPr>
            <a:r>
              <a:rPr lang="en-US" sz="2000" dirty="0">
                <a:solidFill>
                  <a:srgbClr val="3C5771"/>
                </a:solidFill>
                <a:latin typeface="Oswald" pitchFamily="2" charset="77"/>
              </a:rPr>
              <a:t>Bathrooms</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31</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graphicFrame>
        <p:nvGraphicFramePr>
          <p:cNvPr id="7" name="Table 6">
            <a:extLst>
              <a:ext uri="{FF2B5EF4-FFF2-40B4-BE49-F238E27FC236}">
                <a16:creationId xmlns:a16="http://schemas.microsoft.com/office/drawing/2014/main" id="{719C70E4-6969-404A-8401-5162983885FB}"/>
              </a:ext>
            </a:extLst>
          </p:cNvPr>
          <p:cNvGraphicFramePr>
            <a:graphicFrameLocks noGrp="1"/>
          </p:cNvGraphicFramePr>
          <p:nvPr>
            <p:extLst>
              <p:ext uri="{D42A27DB-BD31-4B8C-83A1-F6EECF244321}">
                <p14:modId xmlns:p14="http://schemas.microsoft.com/office/powerpoint/2010/main" val="1807222254"/>
              </p:ext>
            </p:extLst>
          </p:nvPr>
        </p:nvGraphicFramePr>
        <p:xfrm>
          <a:off x="4548850" y="2166838"/>
          <a:ext cx="7019262" cy="3701528"/>
        </p:xfrm>
        <a:graphic>
          <a:graphicData uri="http://schemas.openxmlformats.org/drawingml/2006/table">
            <a:tbl>
              <a:tblPr firstRow="1" bandRow="1">
                <a:tableStyleId>{5C22544A-7EE6-4342-B048-85BDC9FD1C3A}</a:tableStyleId>
              </a:tblPr>
              <a:tblGrid>
                <a:gridCol w="1541426">
                  <a:extLst>
                    <a:ext uri="{9D8B030D-6E8A-4147-A177-3AD203B41FA5}">
                      <a16:colId xmlns:a16="http://schemas.microsoft.com/office/drawing/2014/main" val="3787143887"/>
                    </a:ext>
                  </a:extLst>
                </a:gridCol>
                <a:gridCol w="2738918">
                  <a:extLst>
                    <a:ext uri="{9D8B030D-6E8A-4147-A177-3AD203B41FA5}">
                      <a16:colId xmlns:a16="http://schemas.microsoft.com/office/drawing/2014/main" val="684819506"/>
                    </a:ext>
                  </a:extLst>
                </a:gridCol>
                <a:gridCol w="2738918">
                  <a:extLst>
                    <a:ext uri="{9D8B030D-6E8A-4147-A177-3AD203B41FA5}">
                      <a16:colId xmlns:a16="http://schemas.microsoft.com/office/drawing/2014/main" val="879889853"/>
                    </a:ext>
                  </a:extLst>
                </a:gridCol>
              </a:tblGrid>
              <a:tr h="23466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Facility / Disinfectant Crew</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Disinfectant supplies are provided for employees to clean up after themselves</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Bathrooms are disinfected at least four time per day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Urinal and sink stations have been marked for non-use so that the distance between each is 2 meters (6 feet) where multiple exist. Alternatively, capacity limits must be observed</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Max capacity is posted</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One or two employees will be stationed to observe the distancing minimum</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24673241"/>
                  </a:ext>
                </a:extLst>
              </a:tr>
              <a:tr h="1354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All Employees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Wash hands</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When possible, use elbow to open doors or press buttons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Ensure Physical Distancing is maintained</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sp>
        <p:nvSpPr>
          <p:cNvPr id="2" name="Rectangle 1">
            <a:extLst>
              <a:ext uri="{FF2B5EF4-FFF2-40B4-BE49-F238E27FC236}">
                <a16:creationId xmlns:a16="http://schemas.microsoft.com/office/drawing/2014/main" id="{4D5CEE87-F3FA-0E48-9C18-71527799B4F4}"/>
              </a:ext>
            </a:extLst>
          </p:cNvPr>
          <p:cNvSpPr/>
          <p:nvPr/>
        </p:nvSpPr>
        <p:spPr>
          <a:xfrm>
            <a:off x="527048" y="2139949"/>
            <a:ext cx="3367088" cy="1061829"/>
          </a:xfrm>
          <a:prstGeom prst="rect">
            <a:avLst/>
          </a:prstGeom>
        </p:spPr>
        <p:txBody>
          <a:bodyPr wrap="square">
            <a:spAutoFit/>
          </a:bodyPr>
          <a:lstStyle/>
          <a:p>
            <a:pPr defTabSz="1219170">
              <a:lnSpc>
                <a:spcPct val="90000"/>
              </a:lnSpc>
              <a:spcAft>
                <a:spcPts val="800"/>
              </a:spcAft>
            </a:pPr>
            <a:r>
              <a:rPr lang="en-US" sz="1400" b="1" dirty="0">
                <a:solidFill>
                  <a:srgbClr val="1C37AE"/>
                </a:solidFill>
                <a:latin typeface="Libre Franklin" pitchFamily="2" charset="77"/>
                <a:cs typeface="Times New Roman" panose="02020603050405020304" pitchFamily="18" charset="0"/>
              </a:rPr>
              <a:t>Physical Distancing in the Site is intended to provide a safe environment reducing risk of any potential person-to-person infection. </a:t>
            </a:r>
          </a:p>
        </p:txBody>
      </p:sp>
      <p:sp>
        <p:nvSpPr>
          <p:cNvPr id="19" name="Rectangle 18">
            <a:extLst>
              <a:ext uri="{FF2B5EF4-FFF2-40B4-BE49-F238E27FC236}">
                <a16:creationId xmlns:a16="http://schemas.microsoft.com/office/drawing/2014/main" id="{CF9C5A26-D519-0748-833F-0AED61AC6AF0}"/>
              </a:ext>
            </a:extLst>
          </p:cNvPr>
          <p:cNvSpPr/>
          <p:nvPr/>
        </p:nvSpPr>
        <p:spPr>
          <a:xfrm>
            <a:off x="0" y="0"/>
            <a:ext cx="12192000" cy="6858000"/>
          </a:xfrm>
          <a:prstGeom prst="rect">
            <a:avLst/>
          </a:prstGeom>
          <a:noFill/>
          <a:ln w="76200">
            <a:solidFill>
              <a:srgbClr val="1C3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D36647F9-6E60-5741-84BA-963381AA08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2620" y="1186320"/>
            <a:ext cx="444800" cy="444800"/>
          </a:xfrm>
          <a:prstGeom prst="rect">
            <a:avLst/>
          </a:prstGeom>
        </p:spPr>
      </p:pic>
      <p:pic>
        <p:nvPicPr>
          <p:cNvPr id="26" name="Graphic 25">
            <a:extLst>
              <a:ext uri="{FF2B5EF4-FFF2-40B4-BE49-F238E27FC236}">
                <a16:creationId xmlns:a16="http://schemas.microsoft.com/office/drawing/2014/main" id="{9092375B-C68C-5C4F-880F-1F96212677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7898" y="1157874"/>
            <a:ext cx="376846" cy="502461"/>
          </a:xfrm>
          <a:prstGeom prst="rect">
            <a:avLst/>
          </a:prstGeom>
        </p:spPr>
      </p:pic>
      <p:sp>
        <p:nvSpPr>
          <p:cNvPr id="27" name="Oval 26">
            <a:extLst>
              <a:ext uri="{FF2B5EF4-FFF2-40B4-BE49-F238E27FC236}">
                <a16:creationId xmlns:a16="http://schemas.microsoft.com/office/drawing/2014/main" id="{5628E535-877A-954D-A1D9-38085BD6A006}"/>
              </a:ext>
            </a:extLst>
          </p:cNvPr>
          <p:cNvSpPr>
            <a:spLocks noChangeAspect="1"/>
          </p:cNvSpPr>
          <p:nvPr/>
        </p:nvSpPr>
        <p:spPr>
          <a:xfrm>
            <a:off x="6893782" y="935334"/>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4C34DFA-3902-6344-B7C1-A8EEFCBBD4B0}"/>
              </a:ext>
            </a:extLst>
          </p:cNvPr>
          <p:cNvSpPr>
            <a:spLocks noChangeAspect="1"/>
          </p:cNvSpPr>
          <p:nvPr/>
        </p:nvSpPr>
        <p:spPr>
          <a:xfrm>
            <a:off x="9574228" y="926369"/>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10194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Physical Distancing &amp; Disinfecting</a:t>
            </a:r>
          </a:p>
          <a:p>
            <a:pPr>
              <a:lnSpc>
                <a:spcPct val="110000"/>
              </a:lnSpc>
            </a:pPr>
            <a:r>
              <a:rPr lang="en-US" sz="2000" dirty="0">
                <a:solidFill>
                  <a:srgbClr val="3C5771"/>
                </a:solidFill>
                <a:latin typeface="Oswald" pitchFamily="2" charset="77"/>
              </a:rPr>
              <a:t>Offices</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32</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graphicFrame>
        <p:nvGraphicFramePr>
          <p:cNvPr id="7" name="Table 6">
            <a:extLst>
              <a:ext uri="{FF2B5EF4-FFF2-40B4-BE49-F238E27FC236}">
                <a16:creationId xmlns:a16="http://schemas.microsoft.com/office/drawing/2014/main" id="{719C70E4-6969-404A-8401-5162983885FB}"/>
              </a:ext>
            </a:extLst>
          </p:cNvPr>
          <p:cNvGraphicFramePr>
            <a:graphicFrameLocks noGrp="1"/>
          </p:cNvGraphicFramePr>
          <p:nvPr>
            <p:extLst>
              <p:ext uri="{D42A27DB-BD31-4B8C-83A1-F6EECF244321}">
                <p14:modId xmlns:p14="http://schemas.microsoft.com/office/powerpoint/2010/main" val="3298042138"/>
              </p:ext>
            </p:extLst>
          </p:nvPr>
        </p:nvGraphicFramePr>
        <p:xfrm>
          <a:off x="3540125" y="2140231"/>
          <a:ext cx="8027987" cy="4203391"/>
        </p:xfrm>
        <a:graphic>
          <a:graphicData uri="http://schemas.openxmlformats.org/drawingml/2006/table">
            <a:tbl>
              <a:tblPr firstRow="1" bandRow="1">
                <a:tableStyleId>{5C22544A-7EE6-4342-B048-85BDC9FD1C3A}</a:tableStyleId>
              </a:tblPr>
              <a:tblGrid>
                <a:gridCol w="1762941">
                  <a:extLst>
                    <a:ext uri="{9D8B030D-6E8A-4147-A177-3AD203B41FA5}">
                      <a16:colId xmlns:a16="http://schemas.microsoft.com/office/drawing/2014/main" val="3787143887"/>
                    </a:ext>
                  </a:extLst>
                </a:gridCol>
                <a:gridCol w="2765169">
                  <a:extLst>
                    <a:ext uri="{9D8B030D-6E8A-4147-A177-3AD203B41FA5}">
                      <a16:colId xmlns:a16="http://schemas.microsoft.com/office/drawing/2014/main" val="684819506"/>
                    </a:ext>
                  </a:extLst>
                </a:gridCol>
                <a:gridCol w="3499877">
                  <a:extLst>
                    <a:ext uri="{9D8B030D-6E8A-4147-A177-3AD203B41FA5}">
                      <a16:colId xmlns:a16="http://schemas.microsoft.com/office/drawing/2014/main" val="879889853"/>
                    </a:ext>
                  </a:extLst>
                </a:gridCol>
              </a:tblGrid>
              <a:tr h="23705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Facility / Disinfectant Crew</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All general walls and floors disinfected periodic, where frequently touched</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Hard surfaces mopped daily</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Doors, windows and other commonly touched objects disinfected at least four times per day</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Desks reassigned or blocked to ensure separation of employees between 2 meters (6 feet)</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Cubicles have dividers when minimum distance can not be met</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Meeting rooms organized to hold no more than the approved number of chairs with appropriate spacing between people</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Remote work may be assigned when possible to reduce number of employees in facility</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24673241"/>
                  </a:ext>
                </a:extLst>
              </a:tr>
              <a:tr h="1728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All Employees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When possible, use elbow to open doors or press buttons</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Self-cleaning of the work space is encouraged multiple times during the shift with special attention of the most used surfaces such keyboards, monitors, chair arm rest, desks, cubicle divider among others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Ensure Physical Distancing is maintained</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Do not share office equipment</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Do not share paper</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sp>
        <p:nvSpPr>
          <p:cNvPr id="2" name="Rectangle 1">
            <a:extLst>
              <a:ext uri="{FF2B5EF4-FFF2-40B4-BE49-F238E27FC236}">
                <a16:creationId xmlns:a16="http://schemas.microsoft.com/office/drawing/2014/main" id="{22C214EC-6637-0347-BB99-C41BC7B0591F}"/>
              </a:ext>
            </a:extLst>
          </p:cNvPr>
          <p:cNvSpPr/>
          <p:nvPr/>
        </p:nvSpPr>
        <p:spPr>
          <a:xfrm>
            <a:off x="532093" y="2128183"/>
            <a:ext cx="2439707" cy="1255728"/>
          </a:xfrm>
          <a:prstGeom prst="rect">
            <a:avLst/>
          </a:prstGeom>
        </p:spPr>
        <p:txBody>
          <a:bodyPr wrap="square">
            <a:spAutoFit/>
          </a:bodyPr>
          <a:lstStyle/>
          <a:p>
            <a:pPr defTabSz="1219170">
              <a:lnSpc>
                <a:spcPct val="90000"/>
              </a:lnSpc>
              <a:spcAft>
                <a:spcPts val="800"/>
              </a:spcAft>
            </a:pPr>
            <a:r>
              <a:rPr lang="en-US" sz="1400" b="1" dirty="0">
                <a:solidFill>
                  <a:srgbClr val="24259D"/>
                </a:solidFill>
                <a:latin typeface="Libre Franklin" pitchFamily="2" charset="77"/>
                <a:cs typeface="Times New Roman" panose="02020603050405020304" pitchFamily="18" charset="0"/>
              </a:rPr>
              <a:t>Physical Distancing in the Site is intended to provide a safe environment reducing risk of any potential person-to-person infection. </a:t>
            </a:r>
          </a:p>
        </p:txBody>
      </p:sp>
      <p:sp>
        <p:nvSpPr>
          <p:cNvPr id="22" name="Rectangle 21">
            <a:extLst>
              <a:ext uri="{FF2B5EF4-FFF2-40B4-BE49-F238E27FC236}">
                <a16:creationId xmlns:a16="http://schemas.microsoft.com/office/drawing/2014/main" id="{86188474-54D2-FB4A-9268-A5049D22702B}"/>
              </a:ext>
            </a:extLst>
          </p:cNvPr>
          <p:cNvSpPr/>
          <p:nvPr/>
        </p:nvSpPr>
        <p:spPr>
          <a:xfrm>
            <a:off x="0" y="0"/>
            <a:ext cx="12192000" cy="6858000"/>
          </a:xfrm>
          <a:prstGeom prst="rect">
            <a:avLst/>
          </a:prstGeom>
          <a:noFill/>
          <a:ln w="76200">
            <a:solidFill>
              <a:srgbClr val="1C3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40BACF99-3561-434C-B1AC-39B1375E9A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2620" y="1186320"/>
            <a:ext cx="444800" cy="444800"/>
          </a:xfrm>
          <a:prstGeom prst="rect">
            <a:avLst/>
          </a:prstGeom>
        </p:spPr>
      </p:pic>
      <p:pic>
        <p:nvPicPr>
          <p:cNvPr id="24" name="Graphic 23">
            <a:extLst>
              <a:ext uri="{FF2B5EF4-FFF2-40B4-BE49-F238E27FC236}">
                <a16:creationId xmlns:a16="http://schemas.microsoft.com/office/drawing/2014/main" id="{41CEEDFB-EE80-C340-954A-983913D46C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0673" y="1157874"/>
            <a:ext cx="376846" cy="502461"/>
          </a:xfrm>
          <a:prstGeom prst="rect">
            <a:avLst/>
          </a:prstGeom>
        </p:spPr>
      </p:pic>
      <p:sp>
        <p:nvSpPr>
          <p:cNvPr id="25" name="Oval 24">
            <a:extLst>
              <a:ext uri="{FF2B5EF4-FFF2-40B4-BE49-F238E27FC236}">
                <a16:creationId xmlns:a16="http://schemas.microsoft.com/office/drawing/2014/main" id="{BF5D599C-B11E-F84A-9937-04257D9C9BE1}"/>
              </a:ext>
            </a:extLst>
          </p:cNvPr>
          <p:cNvSpPr>
            <a:spLocks noChangeAspect="1"/>
          </p:cNvSpPr>
          <p:nvPr/>
        </p:nvSpPr>
        <p:spPr>
          <a:xfrm>
            <a:off x="6236557" y="935334"/>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28BCBCD-FFA2-D44A-A23F-821D834A0B35}"/>
              </a:ext>
            </a:extLst>
          </p:cNvPr>
          <p:cNvSpPr>
            <a:spLocks noChangeAspect="1"/>
          </p:cNvSpPr>
          <p:nvPr/>
        </p:nvSpPr>
        <p:spPr>
          <a:xfrm>
            <a:off x="9574228" y="926369"/>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147146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sz="1600" b="1" dirty="0">
              <a:solidFill>
                <a:srgbClr val="1C37AE"/>
              </a:solidFill>
              <a:latin typeface="Libre Franklin" pitchFamily="2"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Physical Distancing &amp; Disinfecting</a:t>
            </a:r>
          </a:p>
          <a:p>
            <a:pPr>
              <a:lnSpc>
                <a:spcPct val="110000"/>
              </a:lnSpc>
            </a:pPr>
            <a:r>
              <a:rPr lang="en-US" sz="2000" dirty="0">
                <a:solidFill>
                  <a:srgbClr val="3C5771"/>
                </a:solidFill>
                <a:latin typeface="Oswald" pitchFamily="2" charset="77"/>
              </a:rPr>
              <a:t>Workstations</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33</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graphicFrame>
        <p:nvGraphicFramePr>
          <p:cNvPr id="7" name="Table 6">
            <a:extLst>
              <a:ext uri="{FF2B5EF4-FFF2-40B4-BE49-F238E27FC236}">
                <a16:creationId xmlns:a16="http://schemas.microsoft.com/office/drawing/2014/main" id="{719C70E4-6969-404A-8401-5162983885FB}"/>
              </a:ext>
            </a:extLst>
          </p:cNvPr>
          <p:cNvGraphicFramePr>
            <a:graphicFrameLocks noGrp="1"/>
          </p:cNvGraphicFramePr>
          <p:nvPr>
            <p:extLst>
              <p:ext uri="{D42A27DB-BD31-4B8C-83A1-F6EECF244321}">
                <p14:modId xmlns:p14="http://schemas.microsoft.com/office/powerpoint/2010/main" val="2928006442"/>
              </p:ext>
            </p:extLst>
          </p:nvPr>
        </p:nvGraphicFramePr>
        <p:xfrm>
          <a:off x="4548850" y="2166837"/>
          <a:ext cx="7019262" cy="3630230"/>
        </p:xfrm>
        <a:graphic>
          <a:graphicData uri="http://schemas.openxmlformats.org/drawingml/2006/table">
            <a:tbl>
              <a:tblPr firstRow="1" bandRow="1">
                <a:tableStyleId>{5C22544A-7EE6-4342-B048-85BDC9FD1C3A}</a:tableStyleId>
              </a:tblPr>
              <a:tblGrid>
                <a:gridCol w="1541426">
                  <a:extLst>
                    <a:ext uri="{9D8B030D-6E8A-4147-A177-3AD203B41FA5}">
                      <a16:colId xmlns:a16="http://schemas.microsoft.com/office/drawing/2014/main" val="3787143887"/>
                    </a:ext>
                  </a:extLst>
                </a:gridCol>
                <a:gridCol w="2738918">
                  <a:extLst>
                    <a:ext uri="{9D8B030D-6E8A-4147-A177-3AD203B41FA5}">
                      <a16:colId xmlns:a16="http://schemas.microsoft.com/office/drawing/2014/main" val="684819506"/>
                    </a:ext>
                  </a:extLst>
                </a:gridCol>
                <a:gridCol w="2738918">
                  <a:extLst>
                    <a:ext uri="{9D8B030D-6E8A-4147-A177-3AD203B41FA5}">
                      <a16:colId xmlns:a16="http://schemas.microsoft.com/office/drawing/2014/main" val="879889853"/>
                    </a:ext>
                  </a:extLst>
                </a:gridCol>
              </a:tblGrid>
              <a:tr h="17426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Facility / Disinfectant Crew</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Common surfaces in the workstation disinfected at the end of each shift (minimum)</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Work stations have been arranged 2 meters apart</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Signage placed in workstation about the desired position of the operators </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Floor limits for workstations are placed on the floor</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24673241"/>
                  </a:ext>
                </a:extLst>
              </a:tr>
              <a:tr h="1887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All Employees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Self-cleaning of the work space is encouraged multiple times during the shift with special attention of the most used surfaces </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Avoid touching your face and wash thoroughly with soap and water several times during the work hours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Ensure Physical Distancing is maintained</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sp>
        <p:nvSpPr>
          <p:cNvPr id="27" name="Rectangle 26">
            <a:extLst>
              <a:ext uri="{FF2B5EF4-FFF2-40B4-BE49-F238E27FC236}">
                <a16:creationId xmlns:a16="http://schemas.microsoft.com/office/drawing/2014/main" id="{4DE5B433-5233-8844-A688-A100FCB8D121}"/>
              </a:ext>
            </a:extLst>
          </p:cNvPr>
          <p:cNvSpPr/>
          <p:nvPr/>
        </p:nvSpPr>
        <p:spPr>
          <a:xfrm>
            <a:off x="545914" y="2168525"/>
            <a:ext cx="2994212" cy="1061829"/>
          </a:xfrm>
          <a:prstGeom prst="rect">
            <a:avLst/>
          </a:prstGeom>
        </p:spPr>
        <p:txBody>
          <a:bodyPr wrap="square">
            <a:spAutoFit/>
          </a:bodyPr>
          <a:lstStyle/>
          <a:p>
            <a:pPr defTabSz="1219170">
              <a:lnSpc>
                <a:spcPct val="90000"/>
              </a:lnSpc>
              <a:spcAft>
                <a:spcPts val="800"/>
              </a:spcAft>
            </a:pPr>
            <a:r>
              <a:rPr lang="en-US" sz="1400" b="1" dirty="0">
                <a:solidFill>
                  <a:srgbClr val="1C37AE"/>
                </a:solidFill>
                <a:latin typeface="Libre Franklin" pitchFamily="2" charset="77"/>
                <a:cs typeface="Times New Roman" panose="02020603050405020304" pitchFamily="18" charset="0"/>
              </a:rPr>
              <a:t>Physical Distancing in the Site is intended to provide a safe environment reducing risk of any potential person-to-person infection. </a:t>
            </a:r>
          </a:p>
        </p:txBody>
      </p:sp>
      <p:sp>
        <p:nvSpPr>
          <p:cNvPr id="22" name="Rectangle 21">
            <a:extLst>
              <a:ext uri="{FF2B5EF4-FFF2-40B4-BE49-F238E27FC236}">
                <a16:creationId xmlns:a16="http://schemas.microsoft.com/office/drawing/2014/main" id="{7D96D52D-ED20-A042-B0A0-34862992D34B}"/>
              </a:ext>
            </a:extLst>
          </p:cNvPr>
          <p:cNvSpPr/>
          <p:nvPr/>
        </p:nvSpPr>
        <p:spPr>
          <a:xfrm>
            <a:off x="0" y="0"/>
            <a:ext cx="12192000" cy="6858000"/>
          </a:xfrm>
          <a:prstGeom prst="rect">
            <a:avLst/>
          </a:prstGeom>
          <a:noFill/>
          <a:ln w="76200">
            <a:solidFill>
              <a:srgbClr val="1C3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F7B84246-3342-A34E-B2A0-F85FC98EFB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2620" y="1186320"/>
            <a:ext cx="444800" cy="444800"/>
          </a:xfrm>
          <a:prstGeom prst="rect">
            <a:avLst/>
          </a:prstGeom>
        </p:spPr>
      </p:pic>
      <p:pic>
        <p:nvPicPr>
          <p:cNvPr id="24" name="Graphic 23">
            <a:extLst>
              <a:ext uri="{FF2B5EF4-FFF2-40B4-BE49-F238E27FC236}">
                <a16:creationId xmlns:a16="http://schemas.microsoft.com/office/drawing/2014/main" id="{2C633837-EFED-334B-85F9-05CAD9BB4C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7898" y="1157874"/>
            <a:ext cx="376846" cy="502461"/>
          </a:xfrm>
          <a:prstGeom prst="rect">
            <a:avLst/>
          </a:prstGeom>
        </p:spPr>
      </p:pic>
      <p:sp>
        <p:nvSpPr>
          <p:cNvPr id="25" name="Oval 24">
            <a:extLst>
              <a:ext uri="{FF2B5EF4-FFF2-40B4-BE49-F238E27FC236}">
                <a16:creationId xmlns:a16="http://schemas.microsoft.com/office/drawing/2014/main" id="{6EF43096-678E-734A-8F36-0F80F5426B6F}"/>
              </a:ext>
            </a:extLst>
          </p:cNvPr>
          <p:cNvSpPr>
            <a:spLocks noChangeAspect="1"/>
          </p:cNvSpPr>
          <p:nvPr/>
        </p:nvSpPr>
        <p:spPr>
          <a:xfrm>
            <a:off x="6893782" y="935334"/>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542FCD0-564E-784C-A50A-B9A74253F929}"/>
              </a:ext>
            </a:extLst>
          </p:cNvPr>
          <p:cNvSpPr>
            <a:spLocks noChangeAspect="1"/>
          </p:cNvSpPr>
          <p:nvPr/>
        </p:nvSpPr>
        <p:spPr>
          <a:xfrm>
            <a:off x="9574228" y="926369"/>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5096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Physical Distancing &amp; Disinfecting</a:t>
            </a:r>
          </a:p>
          <a:p>
            <a:pPr>
              <a:lnSpc>
                <a:spcPct val="110000"/>
              </a:lnSpc>
            </a:pPr>
            <a:r>
              <a:rPr lang="en-US" sz="2000" dirty="0">
                <a:solidFill>
                  <a:srgbClr val="3C5771"/>
                </a:solidFill>
                <a:latin typeface="Oswald" pitchFamily="2" charset="77"/>
              </a:rPr>
              <a:t>Change &amp; Locker Rooms</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34</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graphicFrame>
        <p:nvGraphicFramePr>
          <p:cNvPr id="7" name="Table 6">
            <a:extLst>
              <a:ext uri="{FF2B5EF4-FFF2-40B4-BE49-F238E27FC236}">
                <a16:creationId xmlns:a16="http://schemas.microsoft.com/office/drawing/2014/main" id="{719C70E4-6969-404A-8401-5162983885FB}"/>
              </a:ext>
            </a:extLst>
          </p:cNvPr>
          <p:cNvGraphicFramePr>
            <a:graphicFrameLocks noGrp="1"/>
          </p:cNvGraphicFramePr>
          <p:nvPr>
            <p:extLst>
              <p:ext uri="{D42A27DB-BD31-4B8C-83A1-F6EECF244321}">
                <p14:modId xmlns:p14="http://schemas.microsoft.com/office/powerpoint/2010/main" val="672044807"/>
              </p:ext>
            </p:extLst>
          </p:nvPr>
        </p:nvGraphicFramePr>
        <p:xfrm>
          <a:off x="4548850" y="2166837"/>
          <a:ext cx="7019262" cy="3796586"/>
        </p:xfrm>
        <a:graphic>
          <a:graphicData uri="http://schemas.openxmlformats.org/drawingml/2006/table">
            <a:tbl>
              <a:tblPr firstRow="1" bandRow="1">
                <a:tableStyleId>{5C22544A-7EE6-4342-B048-85BDC9FD1C3A}</a:tableStyleId>
              </a:tblPr>
              <a:tblGrid>
                <a:gridCol w="1541426">
                  <a:extLst>
                    <a:ext uri="{9D8B030D-6E8A-4147-A177-3AD203B41FA5}">
                      <a16:colId xmlns:a16="http://schemas.microsoft.com/office/drawing/2014/main" val="3787143887"/>
                    </a:ext>
                  </a:extLst>
                </a:gridCol>
                <a:gridCol w="2738918">
                  <a:extLst>
                    <a:ext uri="{9D8B030D-6E8A-4147-A177-3AD203B41FA5}">
                      <a16:colId xmlns:a16="http://schemas.microsoft.com/office/drawing/2014/main" val="684819506"/>
                    </a:ext>
                  </a:extLst>
                </a:gridCol>
                <a:gridCol w="2738918">
                  <a:extLst>
                    <a:ext uri="{9D8B030D-6E8A-4147-A177-3AD203B41FA5}">
                      <a16:colId xmlns:a16="http://schemas.microsoft.com/office/drawing/2014/main" val="879889853"/>
                    </a:ext>
                  </a:extLst>
                </a:gridCol>
              </a:tblGrid>
              <a:tr h="17426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Facility / Disinfectant Crew</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All general walls and floors disinfected periodic, where frequently touched</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Hard surfaces mopped daily</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Doors, windows and other commonly touched objects disinfected at least four times per day</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Where they exist, Lockers reassigned to limit capacity and increase distancing</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Lockers limited to only employees with accommodations</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Shelves placed in lunch room to keep lunch boxes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24673241"/>
                  </a:ext>
                </a:extLst>
              </a:tr>
              <a:tr h="1887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rPr>
                        <a:t>All Employees</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When possible, use elbow to open doors or press buttons </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Follow shift start and end times and break and lunch schedule</a:t>
                      </a:r>
                    </a:p>
                    <a:p>
                      <a:pPr marL="171450" marR="0" lvl="0" indent="-17145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Char char="•"/>
                        <a:tabLst/>
                        <a:defRPr/>
                      </a:pPr>
                      <a:r>
                        <a:rPr kumimoji="0" lang="en-CA" sz="1050" b="0" i="0" u="none" strike="noStrike" kern="1200" cap="none" spc="0" normalizeH="0" baseline="0" noProof="0" dirty="0">
                          <a:ln>
                            <a:noFill/>
                          </a:ln>
                          <a:solidFill>
                            <a:prstClr val="black"/>
                          </a:solidFill>
                          <a:effectLst/>
                          <a:uLnTx/>
                          <a:uFillTx/>
                          <a:latin typeface="Libre Franklin" pitchFamily="2" charset="77"/>
                          <a:ea typeface="+mn-ea"/>
                          <a:cs typeface="+mn-cs"/>
                        </a:rPr>
                        <a:t>Ensure Physical Distancing is maintained</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sp>
        <p:nvSpPr>
          <p:cNvPr id="26" name="Rectangle 25">
            <a:extLst>
              <a:ext uri="{FF2B5EF4-FFF2-40B4-BE49-F238E27FC236}">
                <a16:creationId xmlns:a16="http://schemas.microsoft.com/office/drawing/2014/main" id="{A1845FA7-3392-4047-8D0D-2C1489A86C9B}"/>
              </a:ext>
            </a:extLst>
          </p:cNvPr>
          <p:cNvSpPr/>
          <p:nvPr/>
        </p:nvSpPr>
        <p:spPr>
          <a:xfrm>
            <a:off x="545540" y="2168525"/>
            <a:ext cx="3048000" cy="1061829"/>
          </a:xfrm>
          <a:prstGeom prst="rect">
            <a:avLst/>
          </a:prstGeom>
        </p:spPr>
        <p:txBody>
          <a:bodyPr wrap="square">
            <a:spAutoFit/>
          </a:bodyPr>
          <a:lstStyle/>
          <a:p>
            <a:pPr defTabSz="1219170">
              <a:lnSpc>
                <a:spcPct val="90000"/>
              </a:lnSpc>
              <a:spcAft>
                <a:spcPts val="800"/>
              </a:spcAft>
            </a:pPr>
            <a:r>
              <a:rPr lang="en-US" sz="1400" b="1" dirty="0">
                <a:solidFill>
                  <a:srgbClr val="24259D"/>
                </a:solidFill>
                <a:latin typeface="Libre Franklin" pitchFamily="2" charset="77"/>
                <a:cs typeface="Times New Roman" panose="02020603050405020304" pitchFamily="18" charset="0"/>
              </a:rPr>
              <a:t>Physical Distancing in the Site is intended to provide a safe environment reducing risk of any potential person-to-person infection. </a:t>
            </a:r>
          </a:p>
        </p:txBody>
      </p:sp>
      <p:sp>
        <p:nvSpPr>
          <p:cNvPr id="27" name="Rectangle 26">
            <a:extLst>
              <a:ext uri="{FF2B5EF4-FFF2-40B4-BE49-F238E27FC236}">
                <a16:creationId xmlns:a16="http://schemas.microsoft.com/office/drawing/2014/main" id="{7F2FB017-C5F2-504E-9CA9-606AD8277853}"/>
              </a:ext>
            </a:extLst>
          </p:cNvPr>
          <p:cNvSpPr/>
          <p:nvPr/>
        </p:nvSpPr>
        <p:spPr>
          <a:xfrm>
            <a:off x="0" y="0"/>
            <a:ext cx="12192000" cy="6858000"/>
          </a:xfrm>
          <a:prstGeom prst="rect">
            <a:avLst/>
          </a:prstGeom>
          <a:noFill/>
          <a:ln w="76200">
            <a:solidFill>
              <a:srgbClr val="1C3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D221E1A8-8F32-E447-A254-62517365D7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2620" y="1186320"/>
            <a:ext cx="444800" cy="444800"/>
          </a:xfrm>
          <a:prstGeom prst="rect">
            <a:avLst/>
          </a:prstGeom>
        </p:spPr>
      </p:pic>
      <p:pic>
        <p:nvPicPr>
          <p:cNvPr id="29" name="Graphic 28">
            <a:extLst>
              <a:ext uri="{FF2B5EF4-FFF2-40B4-BE49-F238E27FC236}">
                <a16:creationId xmlns:a16="http://schemas.microsoft.com/office/drawing/2014/main" id="{EB8005CC-07BA-1440-82CC-7D7916A4F8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7898" y="1157874"/>
            <a:ext cx="376846" cy="502461"/>
          </a:xfrm>
          <a:prstGeom prst="rect">
            <a:avLst/>
          </a:prstGeom>
        </p:spPr>
      </p:pic>
      <p:sp>
        <p:nvSpPr>
          <p:cNvPr id="30" name="Oval 29">
            <a:extLst>
              <a:ext uri="{FF2B5EF4-FFF2-40B4-BE49-F238E27FC236}">
                <a16:creationId xmlns:a16="http://schemas.microsoft.com/office/drawing/2014/main" id="{6FA9F4FB-4177-9B4D-94B9-6385213E9096}"/>
              </a:ext>
            </a:extLst>
          </p:cNvPr>
          <p:cNvSpPr>
            <a:spLocks noChangeAspect="1"/>
          </p:cNvSpPr>
          <p:nvPr/>
        </p:nvSpPr>
        <p:spPr>
          <a:xfrm>
            <a:off x="6893782" y="935334"/>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752DFD3-10D2-3E4E-9F92-EBB1814F8B43}"/>
              </a:ext>
            </a:extLst>
          </p:cNvPr>
          <p:cNvSpPr>
            <a:spLocks noChangeAspect="1"/>
          </p:cNvSpPr>
          <p:nvPr/>
        </p:nvSpPr>
        <p:spPr>
          <a:xfrm>
            <a:off x="9574228" y="926369"/>
            <a:ext cx="945854" cy="945854"/>
          </a:xfrm>
          <a:prstGeom prst="ellipse">
            <a:avLst/>
          </a:prstGeom>
          <a:no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64357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p:nvSpPr>
          <p:cNvPr id="2" name="Rectangle 1">
            <a:extLst>
              <a:ext uri="{FF2B5EF4-FFF2-40B4-BE49-F238E27FC236}">
                <a16:creationId xmlns:a16="http://schemas.microsoft.com/office/drawing/2014/main" id="{05A7D48C-B94D-3F46-850B-92132553040A}"/>
              </a:ext>
            </a:extLst>
          </p:cNvPr>
          <p:cNvSpPr/>
          <p:nvPr/>
        </p:nvSpPr>
        <p:spPr>
          <a:xfrm>
            <a:off x="0" y="0"/>
            <a:ext cx="12192000" cy="6858000"/>
          </a:xfrm>
          <a:prstGeom prst="rect">
            <a:avLst/>
          </a:prstGeom>
          <a:solidFill>
            <a:srgbClr val="242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E591119-0F18-894A-8EFB-F43A22CFCC5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5701259" cy="6858000"/>
          </a:xfrm>
          <a:prstGeom prst="rect">
            <a:avLst/>
          </a:prstGeom>
        </p:spPr>
      </p:pic>
      <p:sp>
        <p:nvSpPr>
          <p:cNvPr id="14" name="Title 3">
            <a:extLst>
              <a:ext uri="{FF2B5EF4-FFF2-40B4-BE49-F238E27FC236}">
                <a16:creationId xmlns:a16="http://schemas.microsoft.com/office/drawing/2014/main" id="{E10C33B4-FAD7-9F4E-9391-2AAA54C6C4AA}"/>
              </a:ext>
            </a:extLst>
          </p:cNvPr>
          <p:cNvSpPr txBox="1">
            <a:spLocks/>
          </p:cNvSpPr>
          <p:nvPr/>
        </p:nvSpPr>
        <p:spPr>
          <a:xfrm>
            <a:off x="6264067" y="2994931"/>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5400" dirty="0">
                <a:solidFill>
                  <a:schemeClr val="bg1"/>
                </a:solidFill>
                <a:latin typeface="Oswald" pitchFamily="2" charset="77"/>
              </a:rPr>
              <a:t>Personal </a:t>
            </a:r>
            <a:br>
              <a:rPr lang="en-US" sz="5400" dirty="0">
                <a:solidFill>
                  <a:schemeClr val="bg1"/>
                </a:solidFill>
                <a:latin typeface="Oswald" pitchFamily="2" charset="77"/>
              </a:rPr>
            </a:br>
            <a:r>
              <a:rPr lang="en-US" sz="5400" dirty="0">
                <a:solidFill>
                  <a:schemeClr val="bg1"/>
                </a:solidFill>
                <a:latin typeface="Oswald" pitchFamily="2" charset="77"/>
              </a:rPr>
              <a:t>Hygiene</a:t>
            </a:r>
          </a:p>
        </p:txBody>
      </p:sp>
      <p:pic>
        <p:nvPicPr>
          <p:cNvPr id="16" name="Graphic 15">
            <a:extLst>
              <a:ext uri="{FF2B5EF4-FFF2-40B4-BE49-F238E27FC236}">
                <a16:creationId xmlns:a16="http://schemas.microsoft.com/office/drawing/2014/main" id="{BB74F56B-2913-0D46-877B-814D813AE007}"/>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3403" t="35059" r="35543" b="-2419"/>
          <a:stretch/>
        </p:blipFill>
        <p:spPr>
          <a:xfrm>
            <a:off x="9500260" y="0"/>
            <a:ext cx="2691740" cy="2671948"/>
          </a:xfrm>
          <a:prstGeom prst="rect">
            <a:avLst/>
          </a:prstGeom>
        </p:spPr>
      </p:pic>
      <p:pic>
        <p:nvPicPr>
          <p:cNvPr id="17" name="Graphic 16">
            <a:extLst>
              <a:ext uri="{FF2B5EF4-FFF2-40B4-BE49-F238E27FC236}">
                <a16:creationId xmlns:a16="http://schemas.microsoft.com/office/drawing/2014/main" id="{BA158889-5F82-5B41-81E2-FB24DE16A2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7536" y="318766"/>
            <a:ext cx="557636" cy="571882"/>
          </a:xfrm>
          <a:prstGeom prst="rect">
            <a:avLst/>
          </a:prstGeom>
        </p:spPr>
      </p:pic>
      <p:sp>
        <p:nvSpPr>
          <p:cNvPr id="19" name="Rectangle 18">
            <a:extLst>
              <a:ext uri="{FF2B5EF4-FFF2-40B4-BE49-F238E27FC236}">
                <a16:creationId xmlns:a16="http://schemas.microsoft.com/office/drawing/2014/main" id="{933AF097-8959-624D-B042-E741312F1708}"/>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5059475-2E40-244D-A499-38C4BA62F34C}"/>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35</a:t>
            </a:fld>
            <a:r>
              <a:rPr lang="en-CA" sz="1050" dirty="0">
                <a:solidFill>
                  <a:prstClr val="black"/>
                </a:solidFill>
                <a:latin typeface="Manrope" pitchFamily="2" charset="0"/>
              </a:rPr>
              <a:t>  </a:t>
            </a:r>
            <a:endParaRPr lang="en-US" sz="1050"/>
          </a:p>
        </p:txBody>
      </p:sp>
      <p:pic>
        <p:nvPicPr>
          <p:cNvPr id="21" name="Picture 20">
            <a:extLst>
              <a:ext uri="{FF2B5EF4-FFF2-40B4-BE49-F238E27FC236}">
                <a16:creationId xmlns:a16="http://schemas.microsoft.com/office/drawing/2014/main" id="{594184F3-5E0C-784E-A97F-AD970714F99A}"/>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84010" y="5871366"/>
            <a:ext cx="1273892" cy="1135640"/>
          </a:xfrm>
          <a:prstGeom prst="rect">
            <a:avLst/>
          </a:prstGeom>
        </p:spPr>
      </p:pic>
    </p:spTree>
    <p:extLst>
      <p:ext uri="{BB962C8B-B14F-4D97-AF65-F5344CB8AC3E}">
        <p14:creationId xmlns:p14="http://schemas.microsoft.com/office/powerpoint/2010/main" val="95150070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D3197-BE6D-2740-BC21-32A9EC035C8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139659" y="0"/>
            <a:ext cx="4052341" cy="4262084"/>
          </a:xfrm>
          <a:prstGeom prst="rect">
            <a:avLst/>
          </a:prstGeom>
        </p:spPr>
      </p:pic>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1C37AE"/>
                </a:solidFill>
                <a:latin typeface="Oswald" pitchFamily="2" charset="77"/>
              </a:rPr>
              <a:t> </a:t>
            </a:r>
          </a:p>
          <a:p>
            <a:pPr>
              <a:lnSpc>
                <a:spcPct val="110000"/>
              </a:lnSpc>
            </a:pPr>
            <a:r>
              <a:rPr lang="en-US" sz="2000" dirty="0">
                <a:solidFill>
                  <a:schemeClr val="tx1">
                    <a:lumMod val="50000"/>
                    <a:lumOff val="50000"/>
                  </a:schemeClr>
                </a:solidFill>
                <a:latin typeface="Oswald" pitchFamily="2" charset="77"/>
              </a:rPr>
              <a:t> </a:t>
            </a:r>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36</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
        <p:nvSpPr>
          <p:cNvPr id="2" name="Rectangle 1">
            <a:extLst>
              <a:ext uri="{FF2B5EF4-FFF2-40B4-BE49-F238E27FC236}">
                <a16:creationId xmlns:a16="http://schemas.microsoft.com/office/drawing/2014/main" id="{ACDD8271-1DC3-014F-9F42-F0611BE88377}"/>
              </a:ext>
            </a:extLst>
          </p:cNvPr>
          <p:cNvSpPr/>
          <p:nvPr/>
        </p:nvSpPr>
        <p:spPr>
          <a:xfrm>
            <a:off x="8122024" y="4572000"/>
            <a:ext cx="3858390" cy="1164421"/>
          </a:xfrm>
          <a:prstGeom prst="rect">
            <a:avLst/>
          </a:prstGeom>
        </p:spPr>
        <p:txBody>
          <a:bodyPr wrap="square">
            <a:spAutoFit/>
          </a:bodyPr>
          <a:lstStyle/>
          <a:p>
            <a:pPr defTabSz="1219170">
              <a:lnSpc>
                <a:spcPct val="90000"/>
              </a:lnSpc>
              <a:spcAft>
                <a:spcPts val="800"/>
              </a:spcAft>
            </a:pPr>
            <a:r>
              <a:rPr lang="en-US" sz="1400" b="1" dirty="0">
                <a:solidFill>
                  <a:srgbClr val="24259D"/>
                </a:solidFill>
                <a:latin typeface="Libre Franklin" pitchFamily="2" charset="77"/>
                <a:cs typeface="Times New Roman" panose="02020603050405020304" pitchFamily="18" charset="0"/>
              </a:rPr>
              <a:t>NOTE:  </a:t>
            </a:r>
          </a:p>
          <a:p>
            <a:pPr defTabSz="1219170">
              <a:lnSpc>
                <a:spcPct val="90000"/>
              </a:lnSpc>
              <a:spcAft>
                <a:spcPts val="800"/>
              </a:spcAft>
            </a:pPr>
            <a:r>
              <a:rPr lang="en-US" sz="1400" b="1" dirty="0">
                <a:solidFill>
                  <a:srgbClr val="24259D"/>
                </a:solidFill>
                <a:latin typeface="Libre Franklin" pitchFamily="2" charset="77"/>
                <a:cs typeface="Times New Roman" panose="02020603050405020304" pitchFamily="18" charset="0"/>
              </a:rPr>
              <a:t>Presume your hands are contaminated with viruses and bacteria after touching common surfaces, as well as any surfaces you touch thereafter.  </a:t>
            </a:r>
          </a:p>
        </p:txBody>
      </p:sp>
      <p:sp>
        <p:nvSpPr>
          <p:cNvPr id="17" name="Rectangle 16">
            <a:extLst>
              <a:ext uri="{FF2B5EF4-FFF2-40B4-BE49-F238E27FC236}">
                <a16:creationId xmlns:a16="http://schemas.microsoft.com/office/drawing/2014/main" id="{DCB5935A-ABBC-6143-935F-11F7ED5D8EE0}"/>
              </a:ext>
            </a:extLst>
          </p:cNvPr>
          <p:cNvSpPr/>
          <p:nvPr/>
        </p:nvSpPr>
        <p:spPr>
          <a:xfrm>
            <a:off x="642938" y="665351"/>
            <a:ext cx="6685709" cy="5884560"/>
          </a:xfrm>
          <a:prstGeom prst="rect">
            <a:avLst/>
          </a:prstGeom>
        </p:spPr>
        <p:txBody>
          <a:bodyPr wrap="square" lIns="0" tIns="0" rIns="0" bIns="0">
            <a:spAutoFit/>
          </a:bodyPr>
          <a:lstStyle/>
          <a:p>
            <a:pPr marL="223838" lvl="0" indent="-223838" defTabSz="1219170">
              <a:lnSpc>
                <a:spcPct val="90000"/>
              </a:lnSpc>
              <a:spcAft>
                <a:spcPts val="300"/>
              </a:spcAft>
            </a:pPr>
            <a:r>
              <a:rPr lang="en-GB" sz="1600" b="1" dirty="0">
                <a:solidFill>
                  <a:srgbClr val="24259D"/>
                </a:solidFill>
                <a:latin typeface="Libre Franklin" pitchFamily="2" charset="77"/>
                <a:cs typeface="Times New Roman" panose="02020603050405020304" pitchFamily="18" charset="0"/>
              </a:rPr>
              <a:t>1) Washing hands is the most effective way to reduce the spread of  infectious diseases</a:t>
            </a:r>
          </a:p>
          <a:p>
            <a:pPr marL="223838" lvl="0" indent="-46038">
              <a:lnSpc>
                <a:spcPct val="110000"/>
              </a:lnSpc>
              <a:spcAft>
                <a:spcPts val="300"/>
              </a:spcAft>
              <a:buClr>
                <a:srgbClr val="1C37AE"/>
              </a:buClr>
              <a:defRPr/>
            </a:pPr>
            <a:r>
              <a:rPr lang="en-CA" sz="1100" b="1" dirty="0">
                <a:solidFill>
                  <a:srgbClr val="24259D"/>
                </a:solidFill>
                <a:latin typeface="Libre Franklin" pitchFamily="2" charset="77"/>
              </a:rPr>
              <a:t>When washing hand with soap and water:</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Wet your hands with clean running water and apply soap — use warm water if it is available</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Rub hands together to make a lather and scrub all surfaces. Continue rubbing hands for 20 seconds: Sing the "Happy Birthday Song!</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Rinse hands well under running water</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Dry your hands using a paper towel or air-dryer</a:t>
            </a:r>
          </a:p>
          <a:p>
            <a:pPr indent="177800">
              <a:lnSpc>
                <a:spcPct val="110000"/>
              </a:lnSpc>
              <a:spcAft>
                <a:spcPts val="300"/>
              </a:spcAft>
              <a:buClr>
                <a:srgbClr val="1C37AE"/>
              </a:buClr>
              <a:defRPr/>
            </a:pPr>
            <a:r>
              <a:rPr lang="en-CA" sz="1100" b="1" dirty="0">
                <a:solidFill>
                  <a:srgbClr val="24259D"/>
                </a:solidFill>
                <a:latin typeface="Libre Franklin" pitchFamily="2" charset="77"/>
              </a:rPr>
              <a:t>Use alcohol-based hand sanitizer liberally if soap and water are not available</a:t>
            </a:r>
            <a:r>
              <a:rPr lang="en-CA" sz="1100" b="1" dirty="0">
                <a:solidFill>
                  <a:srgbClr val="1C37AE"/>
                </a:solidFill>
                <a:latin typeface="Libre Franklin" pitchFamily="2" charset="77"/>
              </a:rPr>
              <a:t>.</a:t>
            </a:r>
          </a:p>
          <a:p>
            <a:pPr>
              <a:lnSpc>
                <a:spcPct val="110000"/>
              </a:lnSpc>
              <a:spcAft>
                <a:spcPts val="300"/>
              </a:spcAft>
              <a:buClr>
                <a:srgbClr val="1C37AE"/>
              </a:buClr>
              <a:defRPr/>
            </a:pPr>
            <a:endParaRPr lang="en-CA" sz="1100" b="1" dirty="0">
              <a:solidFill>
                <a:srgbClr val="1C37AE"/>
              </a:solidFill>
              <a:latin typeface="Libre Franklin" pitchFamily="2" charset="77"/>
            </a:endParaRPr>
          </a:p>
          <a:p>
            <a:pPr lvl="0" defTabSz="1219170">
              <a:lnSpc>
                <a:spcPct val="90000"/>
              </a:lnSpc>
              <a:spcAft>
                <a:spcPts val="300"/>
              </a:spcAft>
            </a:pPr>
            <a:r>
              <a:rPr lang="en-GB" sz="1600" b="1" dirty="0">
                <a:solidFill>
                  <a:srgbClr val="24259D"/>
                </a:solidFill>
                <a:latin typeface="Libre Franklin" pitchFamily="2" charset="77"/>
                <a:cs typeface="Times New Roman" panose="02020603050405020304" pitchFamily="18" charset="0"/>
              </a:rPr>
              <a:t>When should you wash your hands?</a:t>
            </a:r>
            <a:r>
              <a:rPr lang="en-GB" sz="2000" dirty="0">
                <a:solidFill>
                  <a:srgbClr val="1C37AE"/>
                </a:solidFill>
                <a:latin typeface="Oswald" pitchFamily="2" charset="77"/>
                <a:cs typeface="Times New Roman" panose="02020603050405020304" pitchFamily="18" charset="0"/>
              </a:rPr>
              <a:t> </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Presume your hands are contaminated with viruses and bacteria after touching common surfaces, as well as any surfaces you touch thereafter</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Entering the Site and back to home</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Before and after food preparation and before eating and drinking</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Before and after treating a cut or wound </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After touching your nose or mouth</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Before and after toilet use</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After processing garbage</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After blowing your nose, coughing or sneezing </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After handling an animal or animal waste</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After changing diapers or cleaning up a child who has gone to the bathroom</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After visiting sick people</a:t>
            </a:r>
          </a:p>
          <a:p>
            <a:pPr marL="171450" lvl="0" indent="-171450">
              <a:lnSpc>
                <a:spcPct val="110000"/>
              </a:lnSpc>
              <a:spcAft>
                <a:spcPts val="300"/>
              </a:spcAft>
              <a:buClr>
                <a:srgbClr val="1C37AE"/>
              </a:buClr>
              <a:buFont typeface="Arial" panose="020B0604020202020204" pitchFamily="34" charset="0"/>
              <a:buChar char="•"/>
              <a:defRPr/>
            </a:pPr>
            <a:r>
              <a:rPr lang="en-CA" sz="1100" dirty="0">
                <a:solidFill>
                  <a:prstClr val="black"/>
                </a:solidFill>
                <a:latin typeface="Libre Franklin" pitchFamily="2" charset="77"/>
              </a:rPr>
              <a:t>Before taking medication</a:t>
            </a:r>
          </a:p>
          <a:p>
            <a:pPr>
              <a:lnSpc>
                <a:spcPct val="110000"/>
              </a:lnSpc>
              <a:spcAft>
                <a:spcPts val="300"/>
              </a:spcAft>
              <a:buClr>
                <a:srgbClr val="1C37AE"/>
              </a:buClr>
              <a:defRPr/>
            </a:pPr>
            <a:endParaRPr lang="en-CA" sz="1100" b="1" dirty="0">
              <a:solidFill>
                <a:srgbClr val="1C37AE"/>
              </a:solidFill>
              <a:latin typeface="Libre Franklin" pitchFamily="2" charset="77"/>
            </a:endParaRPr>
          </a:p>
          <a:p>
            <a:pPr lvl="0">
              <a:lnSpc>
                <a:spcPct val="110000"/>
              </a:lnSpc>
              <a:spcAft>
                <a:spcPts val="300"/>
              </a:spcAft>
              <a:buClr>
                <a:srgbClr val="1C37AE"/>
              </a:buClr>
              <a:defRPr/>
            </a:pPr>
            <a:endParaRPr lang="en-CA" sz="1400" dirty="0">
              <a:solidFill>
                <a:prstClr val="black"/>
              </a:solidFill>
              <a:latin typeface="Libre Franklin" pitchFamily="2" charset="77"/>
            </a:endParaRPr>
          </a:p>
        </p:txBody>
      </p:sp>
    </p:spTree>
    <p:extLst>
      <p:ext uri="{BB962C8B-B14F-4D97-AF65-F5344CB8AC3E}">
        <p14:creationId xmlns:p14="http://schemas.microsoft.com/office/powerpoint/2010/main" val="166803652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1C37AE"/>
                </a:solidFill>
                <a:latin typeface="Oswald" pitchFamily="2" charset="77"/>
              </a:rPr>
              <a:t> </a:t>
            </a:r>
            <a:endParaRPr lang="en-US" sz="2000" dirty="0">
              <a:solidFill>
                <a:schemeClr val="tx1">
                  <a:lumMod val="50000"/>
                  <a:lumOff val="50000"/>
                </a:schemeClr>
              </a:solidFill>
              <a:latin typeface="Oswald" pitchFamily="2" charset="77"/>
            </a:endParaRPr>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37</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sp>
        <p:nvSpPr>
          <p:cNvPr id="12" name="Rectangle 11">
            <a:extLst>
              <a:ext uri="{FF2B5EF4-FFF2-40B4-BE49-F238E27FC236}">
                <a16:creationId xmlns:a16="http://schemas.microsoft.com/office/drawing/2014/main" id="{ABCF8B99-5539-2D41-B19B-10FF39847C61}"/>
              </a:ext>
            </a:extLst>
          </p:cNvPr>
          <p:cNvSpPr/>
          <p:nvPr/>
        </p:nvSpPr>
        <p:spPr>
          <a:xfrm>
            <a:off x="642939" y="3217660"/>
            <a:ext cx="3257550" cy="2382191"/>
          </a:xfrm>
          <a:prstGeom prst="rect">
            <a:avLst/>
          </a:prstGeom>
        </p:spPr>
        <p:txBody>
          <a:bodyPr wrap="square" lIns="0" tIns="0" rIns="0" bIns="0">
            <a:spAutoFit/>
          </a:bodyPr>
          <a:lstStyle/>
          <a:p>
            <a:pPr marL="227013" lvl="0" indent="-227013" defTabSz="1219170">
              <a:lnSpc>
                <a:spcPct val="90000"/>
              </a:lnSpc>
              <a:spcAft>
                <a:spcPts val="800"/>
              </a:spcAft>
            </a:pPr>
            <a:r>
              <a:rPr lang="en-GB" sz="1400" b="1" dirty="0">
                <a:solidFill>
                  <a:srgbClr val="24259D"/>
                </a:solidFill>
                <a:latin typeface="Libre Franklin" pitchFamily="2" charset="77"/>
                <a:cs typeface="Times New Roman" panose="02020603050405020304" pitchFamily="18" charset="0"/>
              </a:rPr>
              <a:t>2) Do NOT touch your FACE, including your mouth, eyes, nose or ears</a:t>
            </a:r>
          </a:p>
          <a:p>
            <a:pPr marL="223838" lvl="0" indent="-223838">
              <a:lnSpc>
                <a:spcPct val="110000"/>
              </a:lnSpc>
              <a:spcAft>
                <a:spcPts val="600"/>
              </a:spcAft>
              <a:buClr>
                <a:srgbClr val="1C37AE"/>
              </a:buClr>
              <a:buFont typeface="Arial" panose="020B0604020202020204" pitchFamily="34" charset="0"/>
              <a:buChar char="•"/>
              <a:defRPr/>
            </a:pPr>
            <a:r>
              <a:rPr lang="en-CA" sz="1200" dirty="0">
                <a:solidFill>
                  <a:prstClr val="black"/>
                </a:solidFill>
                <a:latin typeface="Libre Franklin" pitchFamily="2" charset="77"/>
              </a:rPr>
              <a:t>Viruses that get onto your hands by touching common surfaces cannot harm you unless you physically transfer them to an entry portal into the body, so do not touch your face</a:t>
            </a:r>
          </a:p>
          <a:p>
            <a:pPr marL="223838" lvl="0" indent="-223838">
              <a:lnSpc>
                <a:spcPct val="110000"/>
              </a:lnSpc>
              <a:spcAft>
                <a:spcPts val="600"/>
              </a:spcAft>
              <a:buClr>
                <a:srgbClr val="1C37AE"/>
              </a:buClr>
              <a:buFont typeface="Arial" panose="020B0604020202020204" pitchFamily="34" charset="0"/>
              <a:buChar char="•"/>
              <a:defRPr/>
            </a:pPr>
            <a:r>
              <a:rPr lang="en-CA" sz="1200" dirty="0">
                <a:solidFill>
                  <a:prstClr val="black"/>
                </a:solidFill>
                <a:latin typeface="Libre Franklin" pitchFamily="2" charset="77"/>
              </a:rPr>
              <a:t>If you are sick, touching your face will contaminate your hands and any common surfaces you touch – continuing the chain of infection</a:t>
            </a:r>
          </a:p>
        </p:txBody>
      </p:sp>
      <p:sp>
        <p:nvSpPr>
          <p:cNvPr id="19" name="Rectangle 18">
            <a:extLst>
              <a:ext uri="{FF2B5EF4-FFF2-40B4-BE49-F238E27FC236}">
                <a16:creationId xmlns:a16="http://schemas.microsoft.com/office/drawing/2014/main" id="{465F241B-46F6-BF46-BBB9-F6BAD6597D02}"/>
              </a:ext>
            </a:extLst>
          </p:cNvPr>
          <p:cNvSpPr/>
          <p:nvPr/>
        </p:nvSpPr>
        <p:spPr>
          <a:xfrm>
            <a:off x="4538663" y="3217660"/>
            <a:ext cx="3257550" cy="3434786"/>
          </a:xfrm>
          <a:prstGeom prst="rect">
            <a:avLst/>
          </a:prstGeom>
        </p:spPr>
        <p:txBody>
          <a:bodyPr wrap="square" lIns="0" tIns="0" rIns="0" bIns="0">
            <a:spAutoFit/>
          </a:bodyPr>
          <a:lstStyle/>
          <a:p>
            <a:pPr lvl="0" defTabSz="1219170">
              <a:lnSpc>
                <a:spcPct val="90000"/>
              </a:lnSpc>
              <a:spcAft>
                <a:spcPts val="800"/>
              </a:spcAft>
            </a:pPr>
            <a:r>
              <a:rPr lang="en-GB" sz="1400" b="1" dirty="0">
                <a:solidFill>
                  <a:srgbClr val="24259D"/>
                </a:solidFill>
                <a:latin typeface="Libre Franklin" pitchFamily="2" charset="77"/>
                <a:cs typeface="Times New Roman" panose="02020603050405020304" pitchFamily="18" charset="0"/>
              </a:rPr>
              <a:t>3) Cover coughs/sneezes</a:t>
            </a:r>
          </a:p>
          <a:p>
            <a:pPr marL="223838" lvl="0" indent="-223838">
              <a:lnSpc>
                <a:spcPct val="110000"/>
              </a:lnSpc>
              <a:spcAft>
                <a:spcPts val="600"/>
              </a:spcAft>
              <a:buClr>
                <a:srgbClr val="1C37AE"/>
              </a:buClr>
              <a:buFont typeface="Arial" panose="020B0604020202020204" pitchFamily="34" charset="0"/>
              <a:buChar char="•"/>
              <a:defRPr/>
            </a:pPr>
            <a:r>
              <a:rPr lang="en-CA" sz="1200" dirty="0">
                <a:solidFill>
                  <a:prstClr val="black"/>
                </a:solidFill>
                <a:latin typeface="Libre Franklin" pitchFamily="2" charset="77"/>
              </a:rPr>
              <a:t>Never cough or sneeze into your hands, as they then pass viruses to common surfaces and infect others</a:t>
            </a:r>
          </a:p>
          <a:p>
            <a:pPr marL="223838" lvl="0" indent="-223838">
              <a:lnSpc>
                <a:spcPct val="110000"/>
              </a:lnSpc>
              <a:spcAft>
                <a:spcPts val="600"/>
              </a:spcAft>
              <a:buClr>
                <a:srgbClr val="1C37AE"/>
              </a:buClr>
              <a:buFont typeface="Arial" panose="020B0604020202020204" pitchFamily="34" charset="0"/>
              <a:buChar char="•"/>
              <a:defRPr/>
            </a:pPr>
            <a:r>
              <a:rPr lang="en-CA" sz="1200" dirty="0">
                <a:solidFill>
                  <a:prstClr val="black"/>
                </a:solidFill>
                <a:latin typeface="Libre Franklin" pitchFamily="2" charset="77"/>
              </a:rPr>
              <a:t>Use a tissue or cough and sneeze into the bend of your elbow</a:t>
            </a:r>
          </a:p>
          <a:p>
            <a:pPr marL="223838" lvl="0" indent="-223838">
              <a:lnSpc>
                <a:spcPct val="110000"/>
              </a:lnSpc>
              <a:spcAft>
                <a:spcPts val="600"/>
              </a:spcAft>
              <a:buClr>
                <a:srgbClr val="1C37AE"/>
              </a:buClr>
              <a:buFont typeface="Arial" panose="020B0604020202020204" pitchFamily="34" charset="0"/>
              <a:buChar char="•"/>
              <a:defRPr/>
            </a:pPr>
            <a:r>
              <a:rPr lang="en-CA" sz="1200" dirty="0">
                <a:solidFill>
                  <a:prstClr val="black"/>
                </a:solidFill>
                <a:latin typeface="Libre Franklin" pitchFamily="2" charset="77"/>
              </a:rPr>
              <a:t>COVID-19 on your hands causes no harm, until you touch your face, or contaminate others who do so</a:t>
            </a:r>
          </a:p>
          <a:p>
            <a:pPr marL="223838" lvl="0" indent="-223838">
              <a:lnSpc>
                <a:spcPct val="110000"/>
              </a:lnSpc>
              <a:spcAft>
                <a:spcPts val="600"/>
              </a:spcAft>
              <a:buClr>
                <a:srgbClr val="1C37AE"/>
              </a:buClr>
              <a:buFont typeface="Arial" panose="020B0604020202020204" pitchFamily="34" charset="0"/>
              <a:buChar char="•"/>
              <a:defRPr/>
            </a:pPr>
            <a:r>
              <a:rPr lang="en-CA" sz="1200" dirty="0">
                <a:solidFill>
                  <a:prstClr val="black"/>
                </a:solidFill>
                <a:latin typeface="Libre Franklin" pitchFamily="2" charset="77"/>
              </a:rPr>
              <a:t>Your eyes, nose, and mouth are the primary entry points for this and many other viruses and bacteria </a:t>
            </a:r>
          </a:p>
          <a:p>
            <a:pPr marL="223838" lvl="0" indent="-223838">
              <a:lnSpc>
                <a:spcPct val="110000"/>
              </a:lnSpc>
              <a:spcAft>
                <a:spcPts val="600"/>
              </a:spcAft>
              <a:buClr>
                <a:srgbClr val="1C37AE"/>
              </a:buClr>
              <a:buFont typeface="Arial" panose="020B0604020202020204" pitchFamily="34" charset="0"/>
              <a:buChar char="•"/>
              <a:defRPr/>
            </a:pPr>
            <a:r>
              <a:rPr lang="en-CA" sz="1200" dirty="0">
                <a:solidFill>
                  <a:prstClr val="black"/>
                </a:solidFill>
                <a:latin typeface="Libre Franklin" pitchFamily="2" charset="77"/>
              </a:rPr>
              <a:t>If the face is inadvertently touched, it should be rinsed with soap and warm water</a:t>
            </a:r>
          </a:p>
        </p:txBody>
      </p:sp>
      <p:sp>
        <p:nvSpPr>
          <p:cNvPr id="20" name="Rectangle 19">
            <a:extLst>
              <a:ext uri="{FF2B5EF4-FFF2-40B4-BE49-F238E27FC236}">
                <a16:creationId xmlns:a16="http://schemas.microsoft.com/office/drawing/2014/main" id="{F04CF0D2-EDB5-1E44-B3F2-098BADA40C5A}"/>
              </a:ext>
            </a:extLst>
          </p:cNvPr>
          <p:cNvSpPr/>
          <p:nvPr/>
        </p:nvSpPr>
        <p:spPr>
          <a:xfrm>
            <a:off x="8434388" y="3217660"/>
            <a:ext cx="3257550" cy="1890646"/>
          </a:xfrm>
          <a:prstGeom prst="rect">
            <a:avLst/>
          </a:prstGeom>
        </p:spPr>
        <p:txBody>
          <a:bodyPr wrap="square" lIns="0" tIns="0" rIns="0" bIns="0">
            <a:spAutoFit/>
          </a:bodyPr>
          <a:lstStyle/>
          <a:p>
            <a:pPr lvl="0" defTabSz="1219170">
              <a:lnSpc>
                <a:spcPct val="90000"/>
              </a:lnSpc>
              <a:spcAft>
                <a:spcPts val="800"/>
              </a:spcAft>
            </a:pPr>
            <a:r>
              <a:rPr lang="en-GB" sz="1400" b="1" dirty="0">
                <a:solidFill>
                  <a:srgbClr val="24259D"/>
                </a:solidFill>
                <a:latin typeface="Libre Franklin" pitchFamily="2" charset="77"/>
                <a:cs typeface="Times New Roman" panose="02020603050405020304" pitchFamily="18" charset="0"/>
              </a:rPr>
              <a:t>4) Keep personal devices clean</a:t>
            </a:r>
          </a:p>
          <a:p>
            <a:pPr marL="223838" lvl="0" indent="-223838">
              <a:lnSpc>
                <a:spcPct val="110000"/>
              </a:lnSpc>
              <a:spcAft>
                <a:spcPts val="600"/>
              </a:spcAft>
              <a:buClr>
                <a:srgbClr val="1C37AE"/>
              </a:buClr>
              <a:buFont typeface="Arial" panose="020B0604020202020204" pitchFamily="34" charset="0"/>
              <a:buChar char="•"/>
              <a:defRPr/>
            </a:pPr>
            <a:r>
              <a:rPr lang="en-CA" sz="1200" dirty="0">
                <a:solidFill>
                  <a:prstClr val="black"/>
                </a:solidFill>
                <a:latin typeface="Libre Franklin" pitchFamily="2" charset="77"/>
              </a:rPr>
              <a:t>Ensure personal items that are touched, and especially those that touch your face (e.g. mobile phone) are kept clean</a:t>
            </a:r>
          </a:p>
          <a:p>
            <a:pPr marL="223838" lvl="0" indent="-223838">
              <a:lnSpc>
                <a:spcPct val="110000"/>
              </a:lnSpc>
              <a:spcAft>
                <a:spcPts val="600"/>
              </a:spcAft>
              <a:buClr>
                <a:srgbClr val="1C37AE"/>
              </a:buClr>
              <a:buFont typeface="Arial" panose="020B0604020202020204" pitchFamily="34" charset="0"/>
              <a:buChar char="•"/>
              <a:defRPr/>
            </a:pPr>
            <a:r>
              <a:rPr lang="en-CA" sz="1200" dirty="0">
                <a:solidFill>
                  <a:prstClr val="black"/>
                </a:solidFill>
                <a:latin typeface="Libre Franklin" pitchFamily="2" charset="77"/>
              </a:rPr>
              <a:t>Avoid touching them after you have touched common surfaces and clean them frequently as needed</a:t>
            </a:r>
          </a:p>
          <a:p>
            <a:pPr lvl="0">
              <a:lnSpc>
                <a:spcPct val="110000"/>
              </a:lnSpc>
              <a:spcAft>
                <a:spcPts val="600"/>
              </a:spcAft>
              <a:buClr>
                <a:srgbClr val="1C37AE"/>
              </a:buClr>
              <a:defRPr/>
            </a:pPr>
            <a:endParaRPr lang="en-CA" sz="1400" dirty="0">
              <a:solidFill>
                <a:prstClr val="black"/>
              </a:solidFill>
              <a:latin typeface="Libre Franklin" pitchFamily="2" charset="77"/>
            </a:endParaRPr>
          </a:p>
        </p:txBody>
      </p:sp>
      <p:pic>
        <p:nvPicPr>
          <p:cNvPr id="37" name="Picture 36">
            <a:extLst>
              <a:ext uri="{FF2B5EF4-FFF2-40B4-BE49-F238E27FC236}">
                <a16:creationId xmlns:a16="http://schemas.microsoft.com/office/drawing/2014/main" id="{32D69EBC-5D87-B844-914F-32ABB3EF2E0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73111" y="404736"/>
            <a:ext cx="2484000" cy="2484000"/>
          </a:xfrm>
          <a:prstGeom prst="ellipse">
            <a:avLst/>
          </a:prstGeom>
          <a:noFill/>
          <a:ln>
            <a:solidFill>
              <a:srgbClr val="1C37AE"/>
            </a:solidFill>
          </a:ln>
        </p:spPr>
      </p:pic>
      <p:pic>
        <p:nvPicPr>
          <p:cNvPr id="38" name="Picture 37">
            <a:extLst>
              <a:ext uri="{FF2B5EF4-FFF2-40B4-BE49-F238E27FC236}">
                <a16:creationId xmlns:a16="http://schemas.microsoft.com/office/drawing/2014/main" id="{B2D37ABF-2030-8449-8CE8-FA025C39156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852755" y="404736"/>
            <a:ext cx="2482122" cy="2482122"/>
          </a:xfrm>
          <a:prstGeom prst="ellipse">
            <a:avLst/>
          </a:prstGeom>
          <a:noFill/>
          <a:ln>
            <a:solidFill>
              <a:srgbClr val="1C37AE"/>
            </a:solidFill>
          </a:ln>
        </p:spPr>
      </p:pic>
      <p:pic>
        <p:nvPicPr>
          <p:cNvPr id="43" name="Picture 42">
            <a:extLst>
              <a:ext uri="{FF2B5EF4-FFF2-40B4-BE49-F238E27FC236}">
                <a16:creationId xmlns:a16="http://schemas.microsoft.com/office/drawing/2014/main" id="{974755C1-6015-6C47-B98E-B88C4E49157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730521" y="404736"/>
            <a:ext cx="2484000" cy="2484000"/>
          </a:xfrm>
          <a:prstGeom prst="ellipse">
            <a:avLst/>
          </a:prstGeom>
          <a:noFill/>
          <a:ln>
            <a:solidFill>
              <a:srgbClr val="1C37AE"/>
            </a:solidFill>
          </a:ln>
        </p:spPr>
      </p:pic>
    </p:spTree>
    <p:extLst>
      <p:ext uri="{BB962C8B-B14F-4D97-AF65-F5344CB8AC3E}">
        <p14:creationId xmlns:p14="http://schemas.microsoft.com/office/powerpoint/2010/main" val="362215766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E7F02-4E2D-2F45-B2AA-40AFF34E010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495081" y="0"/>
            <a:ext cx="4696919" cy="6858000"/>
          </a:xfrm>
          <a:prstGeom prst="rect">
            <a:avLst/>
          </a:prstGeom>
        </p:spPr>
      </p:pic>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PPE</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38</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
        <p:nvSpPr>
          <p:cNvPr id="14" name="Rectangle 13">
            <a:extLst>
              <a:ext uri="{FF2B5EF4-FFF2-40B4-BE49-F238E27FC236}">
                <a16:creationId xmlns:a16="http://schemas.microsoft.com/office/drawing/2014/main" id="{693786F2-434C-0E4D-ABBC-6197E17CAE07}"/>
              </a:ext>
            </a:extLst>
          </p:cNvPr>
          <p:cNvSpPr/>
          <p:nvPr/>
        </p:nvSpPr>
        <p:spPr>
          <a:xfrm>
            <a:off x="612775" y="1341439"/>
            <a:ext cx="6850343" cy="4763484"/>
          </a:xfrm>
          <a:prstGeom prst="rect">
            <a:avLst/>
          </a:prstGeom>
        </p:spPr>
        <p:txBody>
          <a:bodyPr wrap="square" lIns="0" tIns="0" rIns="0" bIns="0">
            <a:spAutoFit/>
          </a:bodyPr>
          <a:lstStyle/>
          <a:p>
            <a:pPr lvl="0" defTabSz="1219170">
              <a:lnSpc>
                <a:spcPct val="90000"/>
              </a:lnSpc>
              <a:spcAft>
                <a:spcPts val="300"/>
              </a:spcAft>
            </a:pPr>
            <a:r>
              <a:rPr lang="en-GB" sz="1600" b="1" dirty="0">
                <a:solidFill>
                  <a:srgbClr val="24259D"/>
                </a:solidFill>
                <a:latin typeface="Libre Franklin" pitchFamily="2" charset="77"/>
                <a:cs typeface="Times New Roman" panose="02020603050405020304" pitchFamily="18" charset="0"/>
              </a:rPr>
              <a:t>Some employees may be required to use Personal Protective Equipment</a:t>
            </a:r>
          </a:p>
          <a:p>
            <a:pPr lvl="0" defTabSz="1219170">
              <a:lnSpc>
                <a:spcPct val="90000"/>
              </a:lnSpc>
              <a:spcAft>
                <a:spcPts val="300"/>
              </a:spcAft>
            </a:pPr>
            <a:endParaRPr lang="en-CA" sz="1050" b="1" dirty="0">
              <a:solidFill>
                <a:srgbClr val="24259D"/>
              </a:solidFill>
              <a:latin typeface="Libre Franklin" pitchFamily="2" charset="77"/>
            </a:endParaRPr>
          </a:p>
          <a:p>
            <a:pPr lvl="0">
              <a:lnSpc>
                <a:spcPct val="110000"/>
              </a:lnSpc>
              <a:spcAft>
                <a:spcPts val="300"/>
              </a:spcAft>
              <a:buClr>
                <a:srgbClr val="1C37AE"/>
              </a:buClr>
              <a:defRPr/>
            </a:pPr>
            <a:r>
              <a:rPr lang="en-CA" sz="1200" b="1" dirty="0">
                <a:solidFill>
                  <a:srgbClr val="24259D"/>
                </a:solidFill>
                <a:latin typeface="Libre Franklin" pitchFamily="2" charset="77"/>
              </a:rPr>
              <a:t>PPE is used for employees that may come into direct contact with COVID-19 positive employees and for Disinfectant Team members to protect their skin from regular use of cleaning chemicals. </a:t>
            </a:r>
          </a:p>
          <a:p>
            <a:pPr lvl="0">
              <a:lnSpc>
                <a:spcPct val="110000"/>
              </a:lnSpc>
              <a:spcAft>
                <a:spcPts val="300"/>
              </a:spcAft>
              <a:buClr>
                <a:srgbClr val="1C37AE"/>
              </a:buClr>
              <a:defRPr/>
            </a:pPr>
            <a:br>
              <a:rPr lang="en-CA" sz="1200" b="1" dirty="0">
                <a:solidFill>
                  <a:srgbClr val="24259D"/>
                </a:solidFill>
                <a:latin typeface="Libre Franklin" pitchFamily="2" charset="77"/>
              </a:rPr>
            </a:br>
            <a:r>
              <a:rPr lang="en-CA" sz="1200" b="1" dirty="0">
                <a:solidFill>
                  <a:srgbClr val="24259D"/>
                </a:solidFill>
                <a:latin typeface="Libre Franklin" pitchFamily="2" charset="77"/>
              </a:rPr>
              <a:t>Face Masks are required PPE for a limited number of Pandemic Response and Management Personnel at each Site: </a:t>
            </a:r>
          </a:p>
          <a:p>
            <a:pPr marL="171450" lvl="0" indent="-171450">
              <a:lnSpc>
                <a:spcPct val="110000"/>
              </a:lnSpc>
              <a:spcAft>
                <a:spcPts val="300"/>
              </a:spcAft>
              <a:buClr>
                <a:srgbClr val="1C37AE"/>
              </a:buClr>
              <a:buFont typeface="Arial" panose="020B0604020202020204" pitchFamily="34" charset="0"/>
              <a:buChar char="•"/>
              <a:defRPr/>
            </a:pPr>
            <a:r>
              <a:rPr lang="en-CA" sz="1200" dirty="0">
                <a:solidFill>
                  <a:prstClr val="black"/>
                </a:solidFill>
                <a:latin typeface="Libre Franklin" pitchFamily="2" charset="77"/>
              </a:rPr>
              <a:t>Wet your hands with clean running water and apply soap — use warm water if it is available</a:t>
            </a:r>
          </a:p>
          <a:p>
            <a:pPr marL="171450" lvl="0" indent="-171450">
              <a:lnSpc>
                <a:spcPct val="110000"/>
              </a:lnSpc>
              <a:spcAft>
                <a:spcPts val="300"/>
              </a:spcAft>
              <a:buClr>
                <a:srgbClr val="1C37AE"/>
              </a:buClr>
              <a:buFont typeface="Arial" panose="020B0604020202020204" pitchFamily="34" charset="0"/>
              <a:buChar char="•"/>
              <a:defRPr/>
            </a:pPr>
            <a:r>
              <a:rPr lang="en-CA" sz="1200" dirty="0">
                <a:solidFill>
                  <a:prstClr val="black"/>
                </a:solidFill>
                <a:latin typeface="Libre Franklin" pitchFamily="2" charset="77"/>
              </a:rPr>
              <a:t>Rub hands together to make a lather and scrub all surfaces. Continue rubbing hands for 20 seconds: Sing the “Happy Birthday Song”!</a:t>
            </a:r>
          </a:p>
          <a:p>
            <a:pPr marL="171450" lvl="0" indent="-171450">
              <a:lnSpc>
                <a:spcPct val="110000"/>
              </a:lnSpc>
              <a:spcAft>
                <a:spcPts val="300"/>
              </a:spcAft>
              <a:buClr>
                <a:srgbClr val="1C37AE"/>
              </a:buClr>
              <a:buFont typeface="Arial" panose="020B0604020202020204" pitchFamily="34" charset="0"/>
              <a:buChar char="•"/>
              <a:defRPr/>
            </a:pPr>
            <a:r>
              <a:rPr lang="en-CA" sz="1200" dirty="0">
                <a:solidFill>
                  <a:prstClr val="black"/>
                </a:solidFill>
                <a:latin typeface="Libre Franklin" pitchFamily="2" charset="77"/>
              </a:rPr>
              <a:t>Rinse hands well under running water</a:t>
            </a:r>
          </a:p>
          <a:p>
            <a:pPr marL="171450" lvl="0" indent="-171450">
              <a:lnSpc>
                <a:spcPct val="110000"/>
              </a:lnSpc>
              <a:spcAft>
                <a:spcPts val="300"/>
              </a:spcAft>
              <a:buClr>
                <a:srgbClr val="1C37AE"/>
              </a:buClr>
              <a:buFont typeface="Arial" panose="020B0604020202020204" pitchFamily="34" charset="0"/>
              <a:buChar char="•"/>
              <a:defRPr/>
            </a:pPr>
            <a:r>
              <a:rPr lang="en-CA" sz="1200" dirty="0">
                <a:solidFill>
                  <a:prstClr val="black"/>
                </a:solidFill>
                <a:latin typeface="Libre Franklin" pitchFamily="2" charset="77"/>
              </a:rPr>
              <a:t>Dry your hands using a paper towel or air-dryer</a:t>
            </a:r>
          </a:p>
          <a:p>
            <a:pPr marL="171450" lvl="0" indent="-171450">
              <a:lnSpc>
                <a:spcPct val="110000"/>
              </a:lnSpc>
              <a:spcAft>
                <a:spcPts val="300"/>
              </a:spcAft>
              <a:buClr>
                <a:srgbClr val="1C37AE"/>
              </a:buClr>
              <a:buFont typeface="Arial" panose="020B0604020202020204" pitchFamily="34" charset="0"/>
              <a:buChar char="•"/>
              <a:defRPr/>
            </a:pPr>
            <a:endParaRPr lang="en-CA" sz="1200" dirty="0">
              <a:solidFill>
                <a:prstClr val="black"/>
              </a:solidFill>
              <a:latin typeface="Libre Franklin" pitchFamily="2" charset="77"/>
            </a:endParaRPr>
          </a:p>
          <a:p>
            <a:pPr>
              <a:lnSpc>
                <a:spcPct val="110000"/>
              </a:lnSpc>
              <a:spcAft>
                <a:spcPts val="300"/>
              </a:spcAft>
              <a:buClr>
                <a:srgbClr val="1C37AE"/>
              </a:buClr>
              <a:defRPr/>
            </a:pPr>
            <a:r>
              <a:rPr lang="en-CA" sz="1200" b="1" dirty="0">
                <a:solidFill>
                  <a:srgbClr val="24259D"/>
                </a:solidFill>
                <a:latin typeface="Libre Franklin" pitchFamily="2" charset="77"/>
              </a:rPr>
              <a:t>Gloves </a:t>
            </a:r>
          </a:p>
          <a:p>
            <a:pPr marL="171450" lvl="0" indent="-171450">
              <a:lnSpc>
                <a:spcPct val="110000"/>
              </a:lnSpc>
              <a:spcAft>
                <a:spcPts val="300"/>
              </a:spcAft>
              <a:buClr>
                <a:srgbClr val="1C37AE"/>
              </a:buClr>
              <a:buFont typeface="Arial" panose="020B0604020202020204" pitchFamily="34" charset="0"/>
              <a:buChar char="•"/>
              <a:defRPr/>
            </a:pPr>
            <a:r>
              <a:rPr lang="en-CA" sz="1200" dirty="0">
                <a:solidFill>
                  <a:prstClr val="black"/>
                </a:solidFill>
                <a:latin typeface="Libre Franklin" pitchFamily="2" charset="77"/>
              </a:rPr>
              <a:t>Gloves are for Isolation Team Members and those members performing disinfection of common and shared areas </a:t>
            </a:r>
          </a:p>
          <a:p>
            <a:pPr marL="171450" lvl="0" indent="-171450">
              <a:lnSpc>
                <a:spcPct val="110000"/>
              </a:lnSpc>
              <a:spcAft>
                <a:spcPts val="300"/>
              </a:spcAft>
              <a:buClr>
                <a:srgbClr val="1C37AE"/>
              </a:buClr>
              <a:buFont typeface="Arial" panose="020B0604020202020204" pitchFamily="34" charset="0"/>
              <a:buChar char="•"/>
              <a:defRPr/>
            </a:pPr>
            <a:r>
              <a:rPr lang="en-CA" sz="1200" dirty="0">
                <a:solidFill>
                  <a:prstClr val="black"/>
                </a:solidFill>
                <a:latin typeface="Libre Franklin" pitchFamily="2" charset="77"/>
              </a:rPr>
              <a:t>Gloves are not generally recommended for use unless mandated by local laws </a:t>
            </a:r>
          </a:p>
          <a:p>
            <a:pPr marL="171450" lvl="0" indent="-171450">
              <a:lnSpc>
                <a:spcPct val="110000"/>
              </a:lnSpc>
              <a:spcAft>
                <a:spcPts val="300"/>
              </a:spcAft>
              <a:buClr>
                <a:srgbClr val="1C37AE"/>
              </a:buClr>
              <a:buFont typeface="Arial" panose="020B0604020202020204" pitchFamily="34" charset="0"/>
              <a:buChar char="•"/>
              <a:defRPr/>
            </a:pPr>
            <a:r>
              <a:rPr lang="en-CA" sz="1200" dirty="0">
                <a:solidFill>
                  <a:prstClr val="black"/>
                </a:solidFill>
                <a:latin typeface="Libre Franklin" pitchFamily="2" charset="77"/>
              </a:rPr>
              <a:t>If mandated, the Company should provide gloves </a:t>
            </a:r>
          </a:p>
          <a:p>
            <a:pPr lvl="0">
              <a:lnSpc>
                <a:spcPct val="110000"/>
              </a:lnSpc>
              <a:spcAft>
                <a:spcPts val="300"/>
              </a:spcAft>
              <a:buClr>
                <a:srgbClr val="1C37AE"/>
              </a:buClr>
              <a:defRPr/>
            </a:pPr>
            <a:endParaRPr lang="en-CA" sz="1400" dirty="0">
              <a:solidFill>
                <a:prstClr val="black"/>
              </a:solidFill>
              <a:latin typeface="Libre Franklin" pitchFamily="2" charset="77"/>
            </a:endParaRPr>
          </a:p>
        </p:txBody>
      </p:sp>
    </p:spTree>
    <p:extLst>
      <p:ext uri="{BB962C8B-B14F-4D97-AF65-F5344CB8AC3E}">
        <p14:creationId xmlns:p14="http://schemas.microsoft.com/office/powerpoint/2010/main" val="77393258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p:nvSpPr>
          <p:cNvPr id="2" name="Rectangle 1">
            <a:extLst>
              <a:ext uri="{FF2B5EF4-FFF2-40B4-BE49-F238E27FC236}">
                <a16:creationId xmlns:a16="http://schemas.microsoft.com/office/drawing/2014/main" id="{05A7D48C-B94D-3F46-850B-92132553040A}"/>
              </a:ext>
            </a:extLst>
          </p:cNvPr>
          <p:cNvSpPr/>
          <p:nvPr/>
        </p:nvSpPr>
        <p:spPr>
          <a:xfrm>
            <a:off x="0" y="0"/>
            <a:ext cx="12192000" cy="6858000"/>
          </a:xfrm>
          <a:prstGeom prst="rect">
            <a:avLst/>
          </a:prstGeom>
          <a:solidFill>
            <a:srgbClr val="242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94545E-6B48-024B-BA30-B30D21E51D0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2192000" cy="2807047"/>
          </a:xfrm>
          <a:prstGeom prst="rect">
            <a:avLst/>
          </a:prstGeom>
        </p:spPr>
      </p:pic>
      <p:sp>
        <p:nvSpPr>
          <p:cNvPr id="14" name="Title 3">
            <a:extLst>
              <a:ext uri="{FF2B5EF4-FFF2-40B4-BE49-F238E27FC236}">
                <a16:creationId xmlns:a16="http://schemas.microsoft.com/office/drawing/2014/main" id="{E10C33B4-FAD7-9F4E-9391-2AAA54C6C4AA}"/>
              </a:ext>
            </a:extLst>
          </p:cNvPr>
          <p:cNvSpPr txBox="1">
            <a:spLocks/>
          </p:cNvSpPr>
          <p:nvPr/>
        </p:nvSpPr>
        <p:spPr>
          <a:xfrm>
            <a:off x="1179991" y="3729449"/>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4800" dirty="0">
                <a:solidFill>
                  <a:schemeClr val="bg1"/>
                </a:solidFill>
                <a:latin typeface="Oswald" pitchFamily="2" charset="77"/>
              </a:rPr>
              <a:t>Self Quarantine &amp; </a:t>
            </a:r>
            <a:br>
              <a:rPr lang="en-US" sz="4800" dirty="0">
                <a:solidFill>
                  <a:schemeClr val="bg1"/>
                </a:solidFill>
                <a:latin typeface="Oswald" pitchFamily="2" charset="77"/>
              </a:rPr>
            </a:br>
            <a:r>
              <a:rPr lang="en-US" sz="4800" dirty="0">
                <a:solidFill>
                  <a:schemeClr val="bg1"/>
                </a:solidFill>
                <a:latin typeface="Oswald" pitchFamily="2" charset="77"/>
              </a:rPr>
              <a:t>Return to Work Protocol</a:t>
            </a:r>
          </a:p>
        </p:txBody>
      </p:sp>
      <p:pic>
        <p:nvPicPr>
          <p:cNvPr id="16" name="Graphic 15">
            <a:extLst>
              <a:ext uri="{FF2B5EF4-FFF2-40B4-BE49-F238E27FC236}">
                <a16:creationId xmlns:a16="http://schemas.microsoft.com/office/drawing/2014/main" id="{2E8B7204-9CB1-3648-A55C-D923DF15B68D}"/>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3403" t="35059" r="35543" b="-2419"/>
          <a:stretch/>
        </p:blipFill>
        <p:spPr>
          <a:xfrm>
            <a:off x="9500260" y="0"/>
            <a:ext cx="2691740" cy="2671948"/>
          </a:xfrm>
          <a:prstGeom prst="rect">
            <a:avLst/>
          </a:prstGeom>
        </p:spPr>
      </p:pic>
      <p:pic>
        <p:nvPicPr>
          <p:cNvPr id="17" name="Graphic 16">
            <a:extLst>
              <a:ext uri="{FF2B5EF4-FFF2-40B4-BE49-F238E27FC236}">
                <a16:creationId xmlns:a16="http://schemas.microsoft.com/office/drawing/2014/main" id="{47715B00-7EE4-9A43-8A77-D9996C1455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7536" y="318766"/>
            <a:ext cx="557636" cy="571882"/>
          </a:xfrm>
          <a:prstGeom prst="rect">
            <a:avLst/>
          </a:prstGeom>
        </p:spPr>
      </p:pic>
      <p:sp>
        <p:nvSpPr>
          <p:cNvPr id="19" name="Rectangle 18">
            <a:extLst>
              <a:ext uri="{FF2B5EF4-FFF2-40B4-BE49-F238E27FC236}">
                <a16:creationId xmlns:a16="http://schemas.microsoft.com/office/drawing/2014/main" id="{7B96C046-8747-2446-8D01-54B2D5556ED8}"/>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2264A1F-A463-1745-B9EF-BC08E0F34B29}"/>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39</a:t>
            </a:fld>
            <a:r>
              <a:rPr lang="en-CA" sz="1050" dirty="0">
                <a:solidFill>
                  <a:prstClr val="black"/>
                </a:solidFill>
                <a:latin typeface="Manrope" pitchFamily="2" charset="0"/>
              </a:rPr>
              <a:t>  </a:t>
            </a:r>
            <a:endParaRPr lang="en-US" sz="1050"/>
          </a:p>
        </p:txBody>
      </p:sp>
      <p:pic>
        <p:nvPicPr>
          <p:cNvPr id="21" name="Picture 20">
            <a:extLst>
              <a:ext uri="{FF2B5EF4-FFF2-40B4-BE49-F238E27FC236}">
                <a16:creationId xmlns:a16="http://schemas.microsoft.com/office/drawing/2014/main" id="{036F93AC-B8B6-0C40-99C7-FD7C7A6DF2C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84010" y="5871366"/>
            <a:ext cx="1273892" cy="1135640"/>
          </a:xfrm>
          <a:prstGeom prst="rect">
            <a:avLst/>
          </a:prstGeom>
        </p:spPr>
      </p:pic>
    </p:spTree>
    <p:extLst>
      <p:ext uri="{BB962C8B-B14F-4D97-AF65-F5344CB8AC3E}">
        <p14:creationId xmlns:p14="http://schemas.microsoft.com/office/powerpoint/2010/main" val="61499580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p:nvSpPr>
          <p:cNvPr id="2" name="Rectangle 1">
            <a:extLst>
              <a:ext uri="{FF2B5EF4-FFF2-40B4-BE49-F238E27FC236}">
                <a16:creationId xmlns:a16="http://schemas.microsoft.com/office/drawing/2014/main" id="{05A7D48C-B94D-3F46-850B-92132553040A}"/>
              </a:ext>
            </a:extLst>
          </p:cNvPr>
          <p:cNvSpPr/>
          <p:nvPr/>
        </p:nvSpPr>
        <p:spPr>
          <a:xfrm>
            <a:off x="0" y="0"/>
            <a:ext cx="12192000" cy="6858000"/>
          </a:xfrm>
          <a:prstGeom prst="rect">
            <a:avLst/>
          </a:prstGeom>
          <a:solidFill>
            <a:srgbClr val="242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E10C33B4-FAD7-9F4E-9391-2AAA54C6C4AA}"/>
              </a:ext>
            </a:extLst>
          </p:cNvPr>
          <p:cNvSpPr txBox="1">
            <a:spLocks/>
          </p:cNvSpPr>
          <p:nvPr/>
        </p:nvSpPr>
        <p:spPr>
          <a:xfrm>
            <a:off x="1179991" y="2994931"/>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5400" dirty="0">
                <a:solidFill>
                  <a:schemeClr val="bg1"/>
                </a:solidFill>
                <a:latin typeface="Oswald" pitchFamily="2" charset="77"/>
              </a:rPr>
              <a:t>Agenda</a:t>
            </a:r>
          </a:p>
        </p:txBody>
      </p:sp>
      <p:graphicFrame>
        <p:nvGraphicFramePr>
          <p:cNvPr id="4" name="Table 3">
            <a:extLst>
              <a:ext uri="{FF2B5EF4-FFF2-40B4-BE49-F238E27FC236}">
                <a16:creationId xmlns:a16="http://schemas.microsoft.com/office/drawing/2014/main" id="{7D14DC27-767A-E24D-A990-8A8E6191C183}"/>
              </a:ext>
            </a:extLst>
          </p:cNvPr>
          <p:cNvGraphicFramePr>
            <a:graphicFrameLocks noGrp="1"/>
          </p:cNvGraphicFramePr>
          <p:nvPr>
            <p:extLst>
              <p:ext uri="{D42A27DB-BD31-4B8C-83A1-F6EECF244321}">
                <p14:modId xmlns:p14="http://schemas.microsoft.com/office/powerpoint/2010/main" val="3767751133"/>
              </p:ext>
            </p:extLst>
          </p:nvPr>
        </p:nvGraphicFramePr>
        <p:xfrm>
          <a:off x="4329953" y="868680"/>
          <a:ext cx="6321098" cy="5120640"/>
        </p:xfrm>
        <a:graphic>
          <a:graphicData uri="http://schemas.openxmlformats.org/drawingml/2006/table">
            <a:tbl>
              <a:tblPr firstRow="1" bandRow="1">
                <a:tableStyleId>{5C22544A-7EE6-4342-B048-85BDC9FD1C3A}</a:tableStyleId>
              </a:tblPr>
              <a:tblGrid>
                <a:gridCol w="514191">
                  <a:extLst>
                    <a:ext uri="{9D8B030D-6E8A-4147-A177-3AD203B41FA5}">
                      <a16:colId xmlns:a16="http://schemas.microsoft.com/office/drawing/2014/main" val="1126529026"/>
                    </a:ext>
                  </a:extLst>
                </a:gridCol>
                <a:gridCol w="5806907">
                  <a:extLst>
                    <a:ext uri="{9D8B030D-6E8A-4147-A177-3AD203B41FA5}">
                      <a16:colId xmlns:a16="http://schemas.microsoft.com/office/drawing/2014/main" val="3660296229"/>
                    </a:ext>
                  </a:extLst>
                </a:gridCol>
              </a:tblGrid>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A95D4"/>
                          </a:solidFill>
                          <a:effectLst/>
                          <a:uLnTx/>
                          <a:uFillTx/>
                          <a:latin typeface="Libre Franklin" pitchFamily="2" charset="77"/>
                          <a:ea typeface="+mn-ea"/>
                          <a:cs typeface="+mn-cs"/>
                        </a:rPr>
                        <a:t>1</a:t>
                      </a:r>
                      <a:endParaRPr lang="en-US" sz="1100" b="1" i="0">
                        <a:solidFill>
                          <a:srgbClr val="3A95D4"/>
                        </a:solidFill>
                        <a:latin typeface="Libre Franklin" pitchFamily="2" charset="77"/>
                      </a:endParaRPr>
                    </a:p>
                  </a:txBody>
                  <a:tcPr marR="360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800" b="1" i="0" u="none" strike="noStrike" kern="1200" cap="none" spc="0" normalizeH="0" baseline="0" noProof="0" dirty="0">
                          <a:ln>
                            <a:noFill/>
                          </a:ln>
                          <a:solidFill>
                            <a:prstClr val="white"/>
                          </a:solidFill>
                          <a:effectLst/>
                          <a:uLnTx/>
                          <a:uFillTx/>
                          <a:latin typeface="Libre Franklin" pitchFamily="2" charset="77"/>
                          <a:ea typeface="+mn-ea"/>
                          <a:cs typeface="Kartika" panose="02020503030404060203" pitchFamily="18" charset="0"/>
                        </a:rPr>
                        <a:t>Our COVID-19 Response</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1377166"/>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A95D4"/>
                          </a:solidFill>
                          <a:effectLst/>
                          <a:uLnTx/>
                          <a:uFillTx/>
                          <a:latin typeface="Libre Franklin" pitchFamily="2" charset="77"/>
                          <a:ea typeface="+mn-ea"/>
                          <a:cs typeface="+mn-cs"/>
                        </a:rPr>
                        <a:t>2</a:t>
                      </a:r>
                      <a:endParaRPr kumimoji="0" lang="en-US" sz="1100" b="1" i="0" u="none" strike="noStrike" kern="1200" cap="none" spc="0" normalizeH="0" baseline="0" noProof="0">
                        <a:ln>
                          <a:noFill/>
                        </a:ln>
                        <a:solidFill>
                          <a:srgbClr val="3A95D4"/>
                        </a:solidFill>
                        <a:effectLst/>
                        <a:uLnTx/>
                        <a:uFillTx/>
                        <a:latin typeface="Libre Franklin" pitchFamily="2" charset="77"/>
                        <a:ea typeface="+mn-ea"/>
                        <a:cs typeface="+mn-cs"/>
                      </a:endParaRPr>
                    </a:p>
                  </a:txBody>
                  <a:tcPr marR="360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800" b="1" i="0" u="none" strike="noStrike" kern="1200" cap="none" spc="0" normalizeH="0" baseline="0" noProof="0" dirty="0">
                          <a:ln>
                            <a:noFill/>
                          </a:ln>
                          <a:solidFill>
                            <a:prstClr val="white"/>
                          </a:solidFill>
                          <a:effectLst/>
                          <a:uLnTx/>
                          <a:uFillTx/>
                          <a:latin typeface="Libre Franklin" pitchFamily="2" charset="77"/>
                          <a:ea typeface="+mn-ea"/>
                          <a:cs typeface="Kartika" panose="02020503030404060203" pitchFamily="18" charset="0"/>
                        </a:rPr>
                        <a:t>Signs &amp; Symptoms of COVID-19</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42049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A95D4"/>
                          </a:solidFill>
                          <a:effectLst/>
                          <a:uLnTx/>
                          <a:uFillTx/>
                          <a:latin typeface="Libre Franklin" pitchFamily="2" charset="77"/>
                          <a:ea typeface="+mn-ea"/>
                          <a:cs typeface="+mn-cs"/>
                        </a:rPr>
                        <a:t>3</a:t>
                      </a:r>
                      <a:endParaRPr kumimoji="0" lang="en-US" sz="1100" b="1" i="0" u="none" strike="noStrike" kern="1200" cap="none" spc="0" normalizeH="0" baseline="0" noProof="0">
                        <a:ln>
                          <a:noFill/>
                        </a:ln>
                        <a:solidFill>
                          <a:srgbClr val="3A95D4"/>
                        </a:solidFill>
                        <a:effectLst/>
                        <a:uLnTx/>
                        <a:uFillTx/>
                        <a:latin typeface="Libre Franklin" pitchFamily="2" charset="77"/>
                        <a:ea typeface="+mn-ea"/>
                        <a:cs typeface="+mn-cs"/>
                      </a:endParaRPr>
                    </a:p>
                  </a:txBody>
                  <a:tcPr marR="360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800" b="1" i="0" u="none" strike="noStrike" kern="1200" cap="none" spc="0" normalizeH="0" baseline="0" noProof="0" dirty="0">
                          <a:ln>
                            <a:noFill/>
                          </a:ln>
                          <a:solidFill>
                            <a:prstClr val="white"/>
                          </a:solidFill>
                          <a:effectLst/>
                          <a:uLnTx/>
                          <a:uFillTx/>
                          <a:latin typeface="Libre Franklin" pitchFamily="2" charset="77"/>
                          <a:ea typeface="+mn-ea"/>
                          <a:cs typeface="Kartika" panose="02020503030404060203" pitchFamily="18" charset="0"/>
                        </a:rPr>
                        <a:t>Daily Self-Screening for Symptoms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578599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A95D4"/>
                          </a:solidFill>
                          <a:effectLst/>
                          <a:uLnTx/>
                          <a:uFillTx/>
                          <a:latin typeface="Libre Franklin" pitchFamily="2" charset="77"/>
                          <a:ea typeface="+mn-ea"/>
                          <a:cs typeface="+mn-cs"/>
                        </a:rPr>
                        <a:t>4</a:t>
                      </a:r>
                      <a:endParaRPr kumimoji="0" lang="en-US" sz="1100" b="1" i="0" u="none" strike="noStrike" kern="1200" cap="none" spc="0" normalizeH="0" baseline="0" noProof="0">
                        <a:ln>
                          <a:noFill/>
                        </a:ln>
                        <a:solidFill>
                          <a:srgbClr val="3A95D4"/>
                        </a:solidFill>
                        <a:effectLst/>
                        <a:uLnTx/>
                        <a:uFillTx/>
                        <a:latin typeface="Libre Franklin" pitchFamily="2" charset="77"/>
                        <a:ea typeface="+mn-ea"/>
                        <a:cs typeface="+mn-cs"/>
                      </a:endParaRPr>
                    </a:p>
                  </a:txBody>
                  <a:tcPr marR="360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800" b="1" i="0" u="none" strike="noStrike" kern="1200" cap="none" spc="0" normalizeH="0" baseline="0" noProof="0" dirty="0">
                          <a:ln>
                            <a:noFill/>
                          </a:ln>
                          <a:solidFill>
                            <a:prstClr val="white"/>
                          </a:solidFill>
                          <a:effectLst/>
                          <a:uLnTx/>
                          <a:uFillTx/>
                          <a:latin typeface="Libre Franklin" pitchFamily="2" charset="77"/>
                          <a:ea typeface="+mn-ea"/>
                          <a:cs typeface="Kartika" panose="02020503030404060203" pitchFamily="18" charset="0"/>
                        </a:rPr>
                        <a:t>Isolation Protocol for Symptomatic Employees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4896140"/>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A95D4"/>
                          </a:solidFill>
                          <a:effectLst/>
                          <a:uLnTx/>
                          <a:uFillTx/>
                          <a:latin typeface="Libre Franklin" pitchFamily="2" charset="77"/>
                          <a:ea typeface="+mn-ea"/>
                          <a:cs typeface="+mn-cs"/>
                        </a:rPr>
                        <a:t>5</a:t>
                      </a:r>
                      <a:endParaRPr kumimoji="0" lang="en-US" sz="1100" b="1" i="0" u="none" strike="noStrike" kern="1200" cap="none" spc="0" normalizeH="0" baseline="0" noProof="0">
                        <a:ln>
                          <a:noFill/>
                        </a:ln>
                        <a:solidFill>
                          <a:srgbClr val="3A95D4"/>
                        </a:solidFill>
                        <a:effectLst/>
                        <a:uLnTx/>
                        <a:uFillTx/>
                        <a:latin typeface="Libre Franklin" pitchFamily="2" charset="77"/>
                        <a:ea typeface="+mn-ea"/>
                        <a:cs typeface="+mn-cs"/>
                      </a:endParaRPr>
                    </a:p>
                  </a:txBody>
                  <a:tcPr marR="360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800" b="1" i="0" u="none" strike="noStrike" kern="1200" cap="none" spc="0" normalizeH="0" baseline="0" noProof="0" dirty="0">
                          <a:ln>
                            <a:noFill/>
                          </a:ln>
                          <a:solidFill>
                            <a:prstClr val="white"/>
                          </a:solidFill>
                          <a:effectLst/>
                          <a:uLnTx/>
                          <a:uFillTx/>
                          <a:latin typeface="Libre Franklin" pitchFamily="2" charset="77"/>
                          <a:ea typeface="+mn-ea"/>
                          <a:cs typeface="Kartika" panose="02020503030404060203" pitchFamily="18" charset="0"/>
                        </a:rPr>
                        <a:t>Physical Distancing Measures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171483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A95D4"/>
                          </a:solidFill>
                          <a:effectLst/>
                          <a:uLnTx/>
                          <a:uFillTx/>
                          <a:latin typeface="Libre Franklin" pitchFamily="2" charset="77"/>
                          <a:ea typeface="+mn-ea"/>
                          <a:cs typeface="+mn-cs"/>
                        </a:rPr>
                        <a:t>6</a:t>
                      </a:r>
                      <a:endParaRPr kumimoji="0" lang="en-US" sz="1100" b="1" i="0" u="none" strike="noStrike" kern="1200" cap="none" spc="0" normalizeH="0" baseline="0" noProof="0">
                        <a:ln>
                          <a:noFill/>
                        </a:ln>
                        <a:solidFill>
                          <a:srgbClr val="3A95D4"/>
                        </a:solidFill>
                        <a:effectLst/>
                        <a:uLnTx/>
                        <a:uFillTx/>
                        <a:latin typeface="Libre Franklin" pitchFamily="2" charset="77"/>
                        <a:ea typeface="+mn-ea"/>
                        <a:cs typeface="+mn-cs"/>
                      </a:endParaRPr>
                    </a:p>
                  </a:txBody>
                  <a:tcPr marR="360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800" b="1" i="0" u="none" strike="noStrike" kern="1200" cap="none" spc="0" normalizeH="0" baseline="0" noProof="0" dirty="0">
                          <a:ln>
                            <a:noFill/>
                          </a:ln>
                          <a:solidFill>
                            <a:prstClr val="white"/>
                          </a:solidFill>
                          <a:effectLst/>
                          <a:uLnTx/>
                          <a:uFillTx/>
                          <a:latin typeface="Libre Franklin" pitchFamily="2" charset="77"/>
                          <a:ea typeface="+mn-ea"/>
                          <a:cs typeface="Kartika" panose="02020503030404060203" pitchFamily="18" charset="0"/>
                        </a:rPr>
                        <a:t>Disinfection Measures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307585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A95D4"/>
                          </a:solidFill>
                          <a:effectLst/>
                          <a:uLnTx/>
                          <a:uFillTx/>
                          <a:latin typeface="Libre Franklin" pitchFamily="2" charset="77"/>
                          <a:ea typeface="+mn-ea"/>
                          <a:cs typeface="+mn-cs"/>
                        </a:rPr>
                        <a:t>7</a:t>
                      </a:r>
                      <a:endParaRPr kumimoji="0" lang="en-US" sz="1100" b="1" i="0" u="none" strike="noStrike" kern="1200" cap="none" spc="0" normalizeH="0" baseline="0" noProof="0">
                        <a:ln>
                          <a:noFill/>
                        </a:ln>
                        <a:solidFill>
                          <a:srgbClr val="3A95D4"/>
                        </a:solidFill>
                        <a:effectLst/>
                        <a:uLnTx/>
                        <a:uFillTx/>
                        <a:latin typeface="Libre Franklin" pitchFamily="2" charset="77"/>
                        <a:ea typeface="+mn-ea"/>
                        <a:cs typeface="+mn-cs"/>
                      </a:endParaRPr>
                    </a:p>
                  </a:txBody>
                  <a:tcPr marR="360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800" b="1" i="0" u="none" strike="noStrike" kern="1200" cap="none" spc="0" normalizeH="0" baseline="0" noProof="0" dirty="0">
                          <a:ln>
                            <a:noFill/>
                          </a:ln>
                          <a:solidFill>
                            <a:prstClr val="white"/>
                          </a:solidFill>
                          <a:effectLst/>
                          <a:uLnTx/>
                          <a:uFillTx/>
                          <a:latin typeface="Libre Franklin" pitchFamily="2" charset="77"/>
                          <a:ea typeface="+mn-ea"/>
                          <a:cs typeface="Kartika" panose="02020503030404060203" pitchFamily="18" charset="0"/>
                        </a:rPr>
                        <a:t>Personal Hygiene</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9230676"/>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A95D4"/>
                          </a:solidFill>
                          <a:effectLst/>
                          <a:uLnTx/>
                          <a:uFillTx/>
                          <a:latin typeface="Libre Franklin" pitchFamily="2" charset="77"/>
                          <a:ea typeface="+mn-ea"/>
                          <a:cs typeface="+mn-cs"/>
                        </a:rPr>
                        <a:t>8</a:t>
                      </a:r>
                      <a:endParaRPr kumimoji="0" lang="en-US" sz="1100" b="1" i="0" u="none" strike="noStrike" kern="1200" cap="none" spc="0" normalizeH="0" baseline="0" noProof="0">
                        <a:ln>
                          <a:noFill/>
                        </a:ln>
                        <a:solidFill>
                          <a:srgbClr val="3A95D4"/>
                        </a:solidFill>
                        <a:effectLst/>
                        <a:uLnTx/>
                        <a:uFillTx/>
                        <a:latin typeface="Libre Franklin" pitchFamily="2" charset="77"/>
                        <a:ea typeface="+mn-ea"/>
                        <a:cs typeface="+mn-cs"/>
                      </a:endParaRPr>
                    </a:p>
                  </a:txBody>
                  <a:tcPr marR="360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kumimoji="0" lang="en-US" sz="1800" b="1" i="0" u="none" strike="noStrike" kern="1200" cap="none" spc="0" normalizeH="0" baseline="0" noProof="0" dirty="0">
                          <a:ln>
                            <a:noFill/>
                          </a:ln>
                          <a:solidFill>
                            <a:prstClr val="white"/>
                          </a:solidFill>
                          <a:effectLst/>
                          <a:uLnTx/>
                          <a:uFillTx/>
                          <a:latin typeface="Libre Franklin" pitchFamily="2" charset="77"/>
                          <a:ea typeface="+mn-ea"/>
                          <a:cs typeface="Kartika" panose="02020503030404060203" pitchFamily="18" charset="0"/>
                        </a:rPr>
                        <a:t>Self Quarantine and Return to Work Protocol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7096447"/>
                  </a:ext>
                </a:extLst>
              </a:tr>
            </a:tbl>
          </a:graphicData>
        </a:graphic>
      </p:graphicFrame>
      <p:pic>
        <p:nvPicPr>
          <p:cNvPr id="16" name="Graphic 15">
            <a:extLst>
              <a:ext uri="{FF2B5EF4-FFF2-40B4-BE49-F238E27FC236}">
                <a16:creationId xmlns:a16="http://schemas.microsoft.com/office/drawing/2014/main" id="{B689A5E4-FD08-3146-8A39-8256100DF69E}"/>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3403" t="35059" r="35543" b="-2419"/>
          <a:stretch/>
        </p:blipFill>
        <p:spPr>
          <a:xfrm>
            <a:off x="9500260" y="0"/>
            <a:ext cx="2691740" cy="2671948"/>
          </a:xfrm>
          <a:prstGeom prst="rect">
            <a:avLst/>
          </a:prstGeom>
        </p:spPr>
      </p:pic>
      <p:pic>
        <p:nvPicPr>
          <p:cNvPr id="17" name="Graphic 16">
            <a:extLst>
              <a:ext uri="{FF2B5EF4-FFF2-40B4-BE49-F238E27FC236}">
                <a16:creationId xmlns:a16="http://schemas.microsoft.com/office/drawing/2014/main" id="{5C71196F-7C47-0648-91FC-3524D3CE1E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7536" y="318766"/>
            <a:ext cx="557636" cy="571882"/>
          </a:xfrm>
          <a:prstGeom prst="rect">
            <a:avLst/>
          </a:prstGeom>
        </p:spPr>
      </p:pic>
      <p:sp>
        <p:nvSpPr>
          <p:cNvPr id="18" name="Rectangle 17">
            <a:extLst>
              <a:ext uri="{FF2B5EF4-FFF2-40B4-BE49-F238E27FC236}">
                <a16:creationId xmlns:a16="http://schemas.microsoft.com/office/drawing/2014/main" id="{A38157F0-5A04-7E48-8FEC-F66C8EC2B08C}"/>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5E2B1FA-3186-754F-83DE-5913897200D0}"/>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4</a:t>
            </a:fld>
            <a:r>
              <a:rPr lang="en-CA" sz="1050" dirty="0">
                <a:solidFill>
                  <a:prstClr val="black"/>
                </a:solidFill>
                <a:latin typeface="Manrope" pitchFamily="2" charset="0"/>
              </a:rPr>
              <a:t>  </a:t>
            </a:r>
            <a:endParaRPr lang="en-US" sz="1050"/>
          </a:p>
        </p:txBody>
      </p:sp>
      <p:pic>
        <p:nvPicPr>
          <p:cNvPr id="20" name="Picture 19">
            <a:extLst>
              <a:ext uri="{FF2B5EF4-FFF2-40B4-BE49-F238E27FC236}">
                <a16:creationId xmlns:a16="http://schemas.microsoft.com/office/drawing/2014/main" id="{C4719EC6-8786-5B4D-9F6C-88FC0335168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84010" y="5871366"/>
            <a:ext cx="1273892" cy="1135640"/>
          </a:xfrm>
          <a:prstGeom prst="rect">
            <a:avLst/>
          </a:prstGeom>
        </p:spPr>
      </p:pic>
    </p:spTree>
    <p:extLst>
      <p:ext uri="{BB962C8B-B14F-4D97-AF65-F5344CB8AC3E}">
        <p14:creationId xmlns:p14="http://schemas.microsoft.com/office/powerpoint/2010/main" val="63599789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CC48024-7BE5-164D-903B-DC3537831A3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615002" y="0"/>
            <a:ext cx="4576997" cy="4497049"/>
          </a:xfrm>
          <a:prstGeom prst="rect">
            <a:avLst/>
          </a:prstGeom>
        </p:spPr>
      </p:pic>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sz="2000" dirty="0">
              <a:solidFill>
                <a:srgbClr val="1C37AE"/>
              </a:solidFill>
              <a:latin typeface="Oswald" pitchFamily="2"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Self Quarantine &amp; Return to Work Protocol</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40</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
        <p:nvSpPr>
          <p:cNvPr id="15" name="Rectangle 14">
            <a:extLst>
              <a:ext uri="{FF2B5EF4-FFF2-40B4-BE49-F238E27FC236}">
                <a16:creationId xmlns:a16="http://schemas.microsoft.com/office/drawing/2014/main" id="{8AA6C40F-BC66-9F42-8AB5-FD987BEA704A}"/>
              </a:ext>
            </a:extLst>
          </p:cNvPr>
          <p:cNvSpPr/>
          <p:nvPr/>
        </p:nvSpPr>
        <p:spPr>
          <a:xfrm>
            <a:off x="685800" y="1633539"/>
            <a:ext cx="5853113" cy="3823483"/>
          </a:xfrm>
          <a:prstGeom prst="rect">
            <a:avLst/>
          </a:prstGeom>
        </p:spPr>
        <p:txBody>
          <a:bodyPr wrap="square" lIns="0" tIns="0" rIns="0" bIns="0">
            <a:spAutoFit/>
          </a:bodyPr>
          <a:lstStyle/>
          <a:p>
            <a:pPr lvl="0" defTabSz="1219170">
              <a:lnSpc>
                <a:spcPct val="90000"/>
              </a:lnSpc>
              <a:spcAft>
                <a:spcPts val="800"/>
              </a:spcAft>
            </a:pPr>
            <a:r>
              <a:rPr lang="en-US" sz="2000" b="1" dirty="0">
                <a:solidFill>
                  <a:srgbClr val="24259D"/>
                </a:solidFill>
                <a:latin typeface="Libre Franklin" pitchFamily="2" charset="77"/>
                <a:cs typeface="Times New Roman" panose="02020603050405020304" pitchFamily="18" charset="0"/>
              </a:rPr>
              <a:t>Self-Quarantining:</a:t>
            </a:r>
            <a:endParaRPr lang="en-CA" sz="1100" b="1" dirty="0">
              <a:solidFill>
                <a:srgbClr val="24259D"/>
              </a:solidFill>
              <a:latin typeface="Libre Franklin" pitchFamily="2" charset="77"/>
            </a:endParaRPr>
          </a:p>
          <a:p>
            <a:pPr marL="171450" lvl="0" indent="-171450">
              <a:lnSpc>
                <a:spcPct val="110000"/>
              </a:lnSpc>
              <a:spcAft>
                <a:spcPts val="600"/>
              </a:spcAft>
              <a:buClr>
                <a:srgbClr val="1C37AE"/>
              </a:buClr>
              <a:buFont typeface="Arial" panose="020B0604020202020204" pitchFamily="34" charset="0"/>
              <a:buChar char="•"/>
              <a:defRPr/>
            </a:pPr>
            <a:r>
              <a:rPr lang="en-CA" sz="1400" b="1" dirty="0">
                <a:solidFill>
                  <a:srgbClr val="24259D"/>
                </a:solidFill>
                <a:latin typeface="Libre Franklin" pitchFamily="2" charset="77"/>
              </a:rPr>
              <a:t>Employees are requested to remain off Company Property for 14 days if they have:</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COVID-19 symptoms (see COVID-19 Self-Screening Information)</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Been directly exposed to COVID-19</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Have a positive test for COVID-19</a:t>
            </a:r>
          </a:p>
          <a:p>
            <a:pPr marL="171450" lvl="0" indent="-171450">
              <a:lnSpc>
                <a:spcPct val="110000"/>
              </a:lnSpc>
              <a:spcAft>
                <a:spcPts val="600"/>
              </a:spcAft>
              <a:buClr>
                <a:srgbClr val="1C37AE"/>
              </a:buClr>
              <a:buFont typeface="Arial" panose="020B0604020202020204" pitchFamily="34" charset="0"/>
              <a:buChar char="•"/>
              <a:defRPr/>
            </a:pPr>
            <a:endParaRPr lang="en-CA" sz="1400" dirty="0">
              <a:solidFill>
                <a:prstClr val="black"/>
              </a:solidFill>
              <a:latin typeface="Libre Franklin" pitchFamily="2" charset="77"/>
            </a:endParaRPr>
          </a:p>
          <a:p>
            <a:pPr marL="171450" lvl="0" indent="-171450">
              <a:lnSpc>
                <a:spcPct val="110000"/>
              </a:lnSpc>
              <a:spcAft>
                <a:spcPts val="600"/>
              </a:spcAft>
              <a:buClr>
                <a:srgbClr val="1C37AE"/>
              </a:buClr>
              <a:buFont typeface="Arial" panose="020B0604020202020204" pitchFamily="34" charset="0"/>
              <a:buChar char="•"/>
              <a:defRPr/>
            </a:pPr>
            <a:r>
              <a:rPr lang="en-CA" sz="1400" b="1" dirty="0">
                <a:solidFill>
                  <a:srgbClr val="24259D"/>
                </a:solidFill>
                <a:latin typeface="Libre Franklin" pitchFamily="2" charset="77"/>
              </a:rPr>
              <a:t>Employees should avoid leaving home if possible</a:t>
            </a:r>
          </a:p>
          <a:p>
            <a:pPr marL="171450" lvl="0" indent="-171450">
              <a:lnSpc>
                <a:spcPct val="110000"/>
              </a:lnSpc>
              <a:spcAft>
                <a:spcPts val="600"/>
              </a:spcAft>
              <a:buClr>
                <a:srgbClr val="1C37AE"/>
              </a:buClr>
              <a:buFont typeface="Arial" panose="020B0604020202020204" pitchFamily="34" charset="0"/>
              <a:buChar char="•"/>
              <a:defRPr/>
            </a:pPr>
            <a:r>
              <a:rPr lang="en-CA" sz="1400" dirty="0">
                <a:solidFill>
                  <a:prstClr val="black"/>
                </a:solidFill>
                <a:latin typeface="Libre Franklin" pitchFamily="2" charset="77"/>
              </a:rPr>
              <a:t>If necessary, they should practice Physical Distancing, and the hygiene practices that Local Health Authorities provide guidance for</a:t>
            </a:r>
          </a:p>
          <a:p>
            <a:pPr marL="171450" lvl="0" indent="-171450">
              <a:lnSpc>
                <a:spcPct val="110000"/>
              </a:lnSpc>
              <a:spcAft>
                <a:spcPts val="600"/>
              </a:spcAft>
              <a:buClr>
                <a:srgbClr val="1C37AE"/>
              </a:buClr>
              <a:buFont typeface="Arial" panose="020B0604020202020204" pitchFamily="34" charset="0"/>
              <a:buChar char="•"/>
              <a:defRPr/>
            </a:pPr>
            <a:endParaRPr lang="en-CA" sz="1400" dirty="0">
              <a:solidFill>
                <a:prstClr val="black"/>
              </a:solidFill>
              <a:latin typeface="Libre Franklin" pitchFamily="2" charset="77"/>
            </a:endParaRPr>
          </a:p>
          <a:p>
            <a:pPr marL="171450" lvl="0" indent="-171450">
              <a:lnSpc>
                <a:spcPct val="110000"/>
              </a:lnSpc>
              <a:spcAft>
                <a:spcPts val="600"/>
              </a:spcAft>
              <a:buClr>
                <a:srgbClr val="1C37AE"/>
              </a:buClr>
              <a:buFont typeface="Arial" panose="020B0604020202020204" pitchFamily="34" charset="0"/>
              <a:buChar char="•"/>
              <a:defRPr/>
            </a:pPr>
            <a:r>
              <a:rPr lang="en-CA" sz="1400" b="1" dirty="0">
                <a:solidFill>
                  <a:srgbClr val="24259D"/>
                </a:solidFill>
                <a:latin typeface="Libre Franklin" pitchFamily="2" charset="77"/>
              </a:rPr>
              <a:t>Working from home is expected to continue when possible, per the direction of your Human Resource Lead</a:t>
            </a:r>
          </a:p>
        </p:txBody>
      </p:sp>
      <p:sp>
        <p:nvSpPr>
          <p:cNvPr id="2" name="Rectangle 1">
            <a:extLst>
              <a:ext uri="{FF2B5EF4-FFF2-40B4-BE49-F238E27FC236}">
                <a16:creationId xmlns:a16="http://schemas.microsoft.com/office/drawing/2014/main" id="{85D64F8F-13CF-6446-B1A9-56FC9297E400}"/>
              </a:ext>
            </a:extLst>
          </p:cNvPr>
          <p:cNvSpPr/>
          <p:nvPr/>
        </p:nvSpPr>
        <p:spPr>
          <a:xfrm>
            <a:off x="7585023" y="4698436"/>
            <a:ext cx="4315624" cy="840230"/>
          </a:xfrm>
          <a:prstGeom prst="rect">
            <a:avLst/>
          </a:prstGeom>
        </p:spPr>
        <p:txBody>
          <a:bodyPr wrap="square">
            <a:spAutoFit/>
          </a:bodyPr>
          <a:lstStyle/>
          <a:p>
            <a:pPr defTabSz="1219170">
              <a:lnSpc>
                <a:spcPct val="90000"/>
              </a:lnSpc>
              <a:spcAft>
                <a:spcPts val="800"/>
              </a:spcAft>
            </a:pPr>
            <a:r>
              <a:rPr lang="en-US" b="1" dirty="0">
                <a:solidFill>
                  <a:srgbClr val="24259D"/>
                </a:solidFill>
                <a:latin typeface="Libre Franklin" pitchFamily="2" charset="77"/>
                <a:cs typeface="Times New Roman" panose="02020603050405020304" pitchFamily="18" charset="0"/>
              </a:rPr>
              <a:t>Please follow the Local Health Authority for additional Self-Quarantine Guidance.</a:t>
            </a:r>
          </a:p>
        </p:txBody>
      </p:sp>
    </p:spTree>
    <p:extLst>
      <p:ext uri="{BB962C8B-B14F-4D97-AF65-F5344CB8AC3E}">
        <p14:creationId xmlns:p14="http://schemas.microsoft.com/office/powerpoint/2010/main" val="332096894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30B528-4738-CD4A-8285-EB3877EDEA0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480092" y="0"/>
            <a:ext cx="4711908" cy="4115926"/>
          </a:xfrm>
          <a:prstGeom prst="rect">
            <a:avLst/>
          </a:prstGeom>
        </p:spPr>
      </p:pic>
      <p:sp>
        <p:nvSpPr>
          <p:cNvPr id="5" name="Oval 4">
            <a:extLst>
              <a:ext uri="{FF2B5EF4-FFF2-40B4-BE49-F238E27FC236}">
                <a16:creationId xmlns:a16="http://schemas.microsoft.com/office/drawing/2014/main" id="{E3DAE79A-A411-9647-ADA8-A9417DD9D4F3}"/>
              </a:ext>
            </a:extLst>
          </p:cNvPr>
          <p:cNvSpPr/>
          <p:nvPr/>
        </p:nvSpPr>
        <p:spPr>
          <a:xfrm>
            <a:off x="877968" y="2242073"/>
            <a:ext cx="3113590"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sz="2000" dirty="0">
              <a:solidFill>
                <a:srgbClr val="1C37AE"/>
              </a:solidFill>
              <a:latin typeface="Oswald" pitchFamily="2"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Self Quarantine &amp; Return to Work Protocol</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41</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
        <p:nvSpPr>
          <p:cNvPr id="15" name="Rectangle 14">
            <a:extLst>
              <a:ext uri="{FF2B5EF4-FFF2-40B4-BE49-F238E27FC236}">
                <a16:creationId xmlns:a16="http://schemas.microsoft.com/office/drawing/2014/main" id="{8AA6C40F-BC66-9F42-8AB5-FD987BEA704A}"/>
              </a:ext>
            </a:extLst>
          </p:cNvPr>
          <p:cNvSpPr/>
          <p:nvPr/>
        </p:nvSpPr>
        <p:spPr>
          <a:xfrm>
            <a:off x="600635" y="1142789"/>
            <a:ext cx="5386388" cy="5387244"/>
          </a:xfrm>
          <a:prstGeom prst="rect">
            <a:avLst/>
          </a:prstGeom>
        </p:spPr>
        <p:txBody>
          <a:bodyPr wrap="square" lIns="0" tIns="0" rIns="0" bIns="0">
            <a:spAutoFit/>
          </a:bodyPr>
          <a:lstStyle/>
          <a:p>
            <a:pPr lvl="0" defTabSz="1219170">
              <a:lnSpc>
                <a:spcPct val="90000"/>
              </a:lnSpc>
              <a:spcAft>
                <a:spcPts val="800"/>
              </a:spcAft>
            </a:pPr>
            <a:r>
              <a:rPr lang="en-US" sz="2000" b="1" dirty="0">
                <a:solidFill>
                  <a:srgbClr val="24259D"/>
                </a:solidFill>
                <a:latin typeface="Libre Franklin" pitchFamily="2" charset="77"/>
                <a:cs typeface="Times New Roman" panose="02020603050405020304" pitchFamily="18" charset="0"/>
              </a:rPr>
              <a:t>Return to Work Protocol:</a:t>
            </a:r>
          </a:p>
          <a:p>
            <a:pPr lvl="0">
              <a:lnSpc>
                <a:spcPct val="110000"/>
              </a:lnSpc>
              <a:spcAft>
                <a:spcPts val="600"/>
              </a:spcAft>
              <a:buClr>
                <a:srgbClr val="1C37AE"/>
              </a:buClr>
              <a:defRPr/>
            </a:pPr>
            <a:r>
              <a:rPr lang="en-CA" sz="1100" b="1" dirty="0">
                <a:solidFill>
                  <a:srgbClr val="24259D"/>
                </a:solidFill>
                <a:latin typeface="Libre Franklin" pitchFamily="2" charset="77"/>
              </a:rPr>
              <a:t>Employees who have been under home isolation/quarantine can return to work after the mandated period under the following conditions:</a:t>
            </a:r>
          </a:p>
          <a:p>
            <a:pPr>
              <a:lnSpc>
                <a:spcPct val="110000"/>
              </a:lnSpc>
              <a:spcAft>
                <a:spcPts val="600"/>
              </a:spcAft>
              <a:buClr>
                <a:srgbClr val="1C37AE"/>
              </a:buClr>
              <a:defRPr/>
            </a:pPr>
            <a:r>
              <a:rPr lang="en-US" sz="1100" b="1" dirty="0">
                <a:solidFill>
                  <a:srgbClr val="24259D"/>
                </a:solidFill>
                <a:latin typeface="Libre Franklin" pitchFamily="2" charset="77"/>
              </a:rPr>
              <a:t>NOTE: Where Local Health Authority permits, everyone should be tested before returning to work and provide a medical certificate releasing them to return to work, as determined by the Executive Leadership.</a:t>
            </a:r>
            <a:br>
              <a:rPr lang="en-US" sz="1100" b="1" dirty="0">
                <a:solidFill>
                  <a:srgbClr val="24259D"/>
                </a:solidFill>
                <a:latin typeface="Libre Franklin" pitchFamily="2" charset="77"/>
              </a:rPr>
            </a:br>
            <a:endParaRPr lang="en-CA" sz="1100" b="1" dirty="0">
              <a:solidFill>
                <a:srgbClr val="24259D"/>
              </a:solidFill>
              <a:latin typeface="Libre Franklin" pitchFamily="2" charset="77"/>
            </a:endParaRPr>
          </a:p>
          <a:p>
            <a:pPr marL="184150" lvl="0" indent="-184150">
              <a:lnSpc>
                <a:spcPct val="110000"/>
              </a:lnSpc>
              <a:spcAft>
                <a:spcPts val="600"/>
              </a:spcAft>
              <a:buClr>
                <a:srgbClr val="1C37AE"/>
              </a:buClr>
              <a:defRPr/>
            </a:pPr>
            <a:r>
              <a:rPr lang="en-CA" sz="1100" b="1" dirty="0">
                <a:solidFill>
                  <a:srgbClr val="24259D"/>
                </a:solidFill>
                <a:latin typeface="Libre Franklin" pitchFamily="2" charset="77"/>
              </a:rPr>
              <a:t>A. If you will NOT be tested to determine if you are still contagious, you can leave home after 3 points have been met:</a:t>
            </a:r>
          </a:p>
          <a:p>
            <a:pPr marL="141288" lvl="0" indent="-141288">
              <a:lnSpc>
                <a:spcPct val="110000"/>
              </a:lnSpc>
              <a:spcAft>
                <a:spcPts val="600"/>
              </a:spcAft>
              <a:buClr>
                <a:srgbClr val="1C37AE"/>
              </a:buClr>
              <a:defRPr/>
            </a:pPr>
            <a:r>
              <a:rPr lang="en-CA" sz="1100" dirty="0">
                <a:solidFill>
                  <a:prstClr val="black"/>
                </a:solidFill>
                <a:latin typeface="Libre Franklin" pitchFamily="2" charset="77"/>
              </a:rPr>
              <a:t>1. You have had no fever for at least 72 hours (3 full days of no fever without the use of medication to reduce fevers), AND</a:t>
            </a:r>
          </a:p>
          <a:p>
            <a:pPr marL="141288" lvl="0" indent="-141288">
              <a:lnSpc>
                <a:spcPct val="110000"/>
              </a:lnSpc>
              <a:spcAft>
                <a:spcPts val="600"/>
              </a:spcAft>
              <a:buClr>
                <a:srgbClr val="1C37AE"/>
              </a:buClr>
              <a:defRPr/>
            </a:pPr>
            <a:r>
              <a:rPr lang="en-CA" sz="1100" dirty="0">
                <a:solidFill>
                  <a:prstClr val="black"/>
                </a:solidFill>
                <a:latin typeface="Libre Franklin" pitchFamily="2" charset="77"/>
              </a:rPr>
              <a:t>2. Other identified symptoms have improved (for example respiratory, gastrointestinal and systemic have improved), AND</a:t>
            </a:r>
          </a:p>
          <a:p>
            <a:pPr lvl="0">
              <a:lnSpc>
                <a:spcPct val="110000"/>
              </a:lnSpc>
              <a:spcAft>
                <a:spcPts val="600"/>
              </a:spcAft>
              <a:buClr>
                <a:srgbClr val="1C37AE"/>
              </a:buClr>
              <a:defRPr/>
            </a:pPr>
            <a:r>
              <a:rPr lang="en-CA" sz="1100" dirty="0">
                <a:solidFill>
                  <a:prstClr val="black"/>
                </a:solidFill>
                <a:latin typeface="Libre Franklin" pitchFamily="2" charset="77"/>
              </a:rPr>
              <a:t>3. At least 10 days have passed since your symptoms first appeared</a:t>
            </a:r>
          </a:p>
          <a:p>
            <a:pPr lvl="0">
              <a:lnSpc>
                <a:spcPct val="110000"/>
              </a:lnSpc>
              <a:spcAft>
                <a:spcPts val="600"/>
              </a:spcAft>
              <a:buClr>
                <a:srgbClr val="1C37AE"/>
              </a:buClr>
              <a:defRPr/>
            </a:pPr>
            <a:endParaRPr lang="en-CA" sz="1100" dirty="0">
              <a:solidFill>
                <a:prstClr val="black"/>
              </a:solidFill>
              <a:latin typeface="Libre Franklin" pitchFamily="2" charset="77"/>
            </a:endParaRPr>
          </a:p>
          <a:p>
            <a:pPr marL="184150" lvl="0" indent="-184150">
              <a:lnSpc>
                <a:spcPct val="110000"/>
              </a:lnSpc>
              <a:spcAft>
                <a:spcPts val="600"/>
              </a:spcAft>
              <a:buClr>
                <a:srgbClr val="1C37AE"/>
              </a:buClr>
              <a:defRPr/>
            </a:pPr>
            <a:r>
              <a:rPr lang="en-CA" sz="1100" b="1" dirty="0">
                <a:solidFill>
                  <a:srgbClr val="24259D"/>
                </a:solidFill>
                <a:latin typeface="Libre Franklin" pitchFamily="2" charset="77"/>
              </a:rPr>
              <a:t>B. If you WILL be tested to determine if are still contagious, you can leave home after 3 points have been met:</a:t>
            </a:r>
          </a:p>
          <a:p>
            <a:pPr lvl="0">
              <a:lnSpc>
                <a:spcPct val="110000"/>
              </a:lnSpc>
              <a:spcAft>
                <a:spcPts val="600"/>
              </a:spcAft>
              <a:buClr>
                <a:srgbClr val="1C37AE"/>
              </a:buClr>
              <a:defRPr/>
            </a:pPr>
            <a:r>
              <a:rPr lang="en-CA" sz="1100" dirty="0">
                <a:solidFill>
                  <a:prstClr val="black"/>
                </a:solidFill>
                <a:latin typeface="Libre Franklin" pitchFamily="2" charset="77"/>
              </a:rPr>
              <a:t>1. You no longer have a fever (without the use of medication to reduce fevers), AND</a:t>
            </a:r>
          </a:p>
          <a:p>
            <a:pPr marL="141288" lvl="0" indent="-141288">
              <a:lnSpc>
                <a:spcPct val="110000"/>
              </a:lnSpc>
              <a:spcAft>
                <a:spcPts val="600"/>
              </a:spcAft>
              <a:buClr>
                <a:srgbClr val="1C37AE"/>
              </a:buClr>
              <a:defRPr/>
            </a:pPr>
            <a:r>
              <a:rPr lang="en-CA" sz="1100" dirty="0">
                <a:solidFill>
                  <a:prstClr val="black"/>
                </a:solidFill>
                <a:latin typeface="Libre Franklin" pitchFamily="2" charset="77"/>
              </a:rPr>
              <a:t>2. Other identified symptoms have improved (for example respiratory, gastrointestinal and systemic have improved), AND</a:t>
            </a:r>
          </a:p>
          <a:p>
            <a:pPr lvl="0">
              <a:lnSpc>
                <a:spcPct val="110000"/>
              </a:lnSpc>
              <a:spcAft>
                <a:spcPts val="600"/>
              </a:spcAft>
              <a:buClr>
                <a:srgbClr val="1C37AE"/>
              </a:buClr>
              <a:defRPr/>
            </a:pPr>
            <a:r>
              <a:rPr lang="en-CA" sz="1100" dirty="0">
                <a:solidFill>
                  <a:prstClr val="black"/>
                </a:solidFill>
                <a:latin typeface="Libre Franklin" pitchFamily="2" charset="77"/>
              </a:rPr>
              <a:t>3. You receive 2 negative tests in a row — 24 hours apart</a:t>
            </a:r>
          </a:p>
          <a:p>
            <a:pPr marL="171450" lvl="0" indent="-171450">
              <a:lnSpc>
                <a:spcPct val="110000"/>
              </a:lnSpc>
              <a:spcAft>
                <a:spcPts val="600"/>
              </a:spcAft>
              <a:buClr>
                <a:srgbClr val="1C37AE"/>
              </a:buClr>
              <a:buFont typeface="Arial" panose="020B0604020202020204" pitchFamily="34" charset="0"/>
              <a:buChar char="•"/>
              <a:defRPr/>
            </a:pPr>
            <a:endParaRPr lang="en-CA" sz="1100" dirty="0">
              <a:solidFill>
                <a:prstClr val="black"/>
              </a:solidFill>
              <a:latin typeface="Libre Franklin" pitchFamily="2" charset="77"/>
            </a:endParaRPr>
          </a:p>
          <a:p>
            <a:pPr marL="171450" lvl="0" indent="-171450">
              <a:lnSpc>
                <a:spcPct val="110000"/>
              </a:lnSpc>
              <a:spcAft>
                <a:spcPts val="600"/>
              </a:spcAft>
              <a:buClr>
                <a:srgbClr val="1C37AE"/>
              </a:buClr>
              <a:buFont typeface="Arial" panose="020B0604020202020204" pitchFamily="34" charset="0"/>
              <a:buChar char="•"/>
              <a:defRPr/>
            </a:pPr>
            <a:endParaRPr lang="en-CA" sz="1100" dirty="0">
              <a:solidFill>
                <a:prstClr val="black"/>
              </a:solidFill>
              <a:latin typeface="Libre Franklin" pitchFamily="2" charset="77"/>
            </a:endParaRPr>
          </a:p>
        </p:txBody>
      </p:sp>
      <p:sp>
        <p:nvSpPr>
          <p:cNvPr id="2" name="Rectangle 1">
            <a:extLst>
              <a:ext uri="{FF2B5EF4-FFF2-40B4-BE49-F238E27FC236}">
                <a16:creationId xmlns:a16="http://schemas.microsoft.com/office/drawing/2014/main" id="{85D64F8F-13CF-6446-B1A9-56FC9297E400}"/>
              </a:ext>
            </a:extLst>
          </p:cNvPr>
          <p:cNvSpPr/>
          <p:nvPr/>
        </p:nvSpPr>
        <p:spPr>
          <a:xfrm>
            <a:off x="7405141" y="4377129"/>
            <a:ext cx="4186224" cy="1358321"/>
          </a:xfrm>
          <a:prstGeom prst="rect">
            <a:avLst/>
          </a:prstGeom>
        </p:spPr>
        <p:txBody>
          <a:bodyPr wrap="square">
            <a:spAutoFit/>
          </a:bodyPr>
          <a:lstStyle/>
          <a:p>
            <a:pPr defTabSz="1219170">
              <a:lnSpc>
                <a:spcPct val="90000"/>
              </a:lnSpc>
              <a:spcAft>
                <a:spcPts val="800"/>
              </a:spcAft>
            </a:pPr>
            <a:r>
              <a:rPr lang="en-US" sz="1200" b="1" dirty="0">
                <a:solidFill>
                  <a:srgbClr val="24259D"/>
                </a:solidFill>
                <a:latin typeface="Libre Franklin" pitchFamily="2" charset="77"/>
                <a:cs typeface="Times New Roman" panose="02020603050405020304" pitchFamily="18" charset="0"/>
              </a:rPr>
              <a:t>Please ensure your local Human Resource Team has been contacted prior to Returning to Work, to discuss and ensure that all requirements have been met before you return to the company premises. </a:t>
            </a:r>
          </a:p>
          <a:p>
            <a:pPr defTabSz="1219170">
              <a:lnSpc>
                <a:spcPct val="90000"/>
              </a:lnSpc>
              <a:spcAft>
                <a:spcPts val="800"/>
              </a:spcAft>
            </a:pPr>
            <a:r>
              <a:rPr lang="en-US" sz="1200" b="1" dirty="0">
                <a:solidFill>
                  <a:srgbClr val="24259D"/>
                </a:solidFill>
                <a:latin typeface="Libre Franklin" pitchFamily="2" charset="77"/>
                <a:cs typeface="Times New Roman" panose="02020603050405020304" pitchFamily="18" charset="0"/>
              </a:rPr>
              <a:t>Confirmation of adherence to the listed criterion and consistency with Local Guidelines and the Public Health Agency of Canada is essential.</a:t>
            </a:r>
          </a:p>
        </p:txBody>
      </p:sp>
    </p:spTree>
    <p:extLst>
      <p:ext uri="{BB962C8B-B14F-4D97-AF65-F5344CB8AC3E}">
        <p14:creationId xmlns:p14="http://schemas.microsoft.com/office/powerpoint/2010/main" val="349920490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E630A1A-94FC-6F4A-8655-199A9E0CAD98}"/>
              </a:ext>
            </a:extLst>
          </p:cNvPr>
          <p:cNvPicPr>
            <a:picLocks noChangeAspect="1"/>
          </p:cNvPicPr>
          <p:nvPr/>
        </p:nvPicPr>
        <p:blipFill rotWithShape="1">
          <a:blip r:embed="rId2">
            <a:extLst>
              <a:ext uri="{28A0092B-C50C-407E-A947-70E740481C1C}">
                <a14:useLocalDpi xmlns:a14="http://schemas.microsoft.com/office/drawing/2010/main"/>
              </a:ext>
            </a:extLst>
          </a:blip>
          <a:srcRect l="-68" t="-1"/>
          <a:stretch/>
        </p:blipFill>
        <p:spPr>
          <a:xfrm>
            <a:off x="5606321" y="404733"/>
            <a:ext cx="5936106" cy="2878113"/>
          </a:xfrm>
          <a:prstGeom prst="rect">
            <a:avLst/>
          </a:prstGeom>
        </p:spPr>
      </p:pic>
      <p:sp>
        <p:nvSpPr>
          <p:cNvPr id="5" name="Oval 4">
            <a:extLst>
              <a:ext uri="{FF2B5EF4-FFF2-40B4-BE49-F238E27FC236}">
                <a16:creationId xmlns:a16="http://schemas.microsoft.com/office/drawing/2014/main" id="{E3DAE79A-A411-9647-ADA8-A9417DD9D4F3}"/>
              </a:ext>
            </a:extLst>
          </p:cNvPr>
          <p:cNvSpPr/>
          <p:nvPr/>
        </p:nvSpPr>
        <p:spPr>
          <a:xfrm>
            <a:off x="877967" y="2242073"/>
            <a:ext cx="4079795" cy="31135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90000"/>
              </a:lnSpc>
              <a:spcAft>
                <a:spcPts val="800"/>
              </a:spcAft>
            </a:pPr>
            <a:endParaRPr lang="en-US" dirty="0">
              <a:solidFill>
                <a:srgbClr val="1C37AE"/>
              </a:solidFill>
              <a:latin typeface="Oswald" pitchFamily="2" charset="77"/>
              <a:cs typeface="Times New Roman" panose="02020603050405020304" pitchFamily="18" charset="0"/>
            </a:endParaRPr>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Employee Surveys</a:t>
            </a:r>
            <a:endParaRPr lang="en-US" sz="2000" dirty="0">
              <a:solidFill>
                <a:srgbClr val="24259D"/>
              </a:solidFill>
              <a:latin typeface="Oswald" pitchFamily="2" charset="77"/>
            </a:endParaRPr>
          </a:p>
        </p:txBody>
      </p:sp>
      <p:graphicFrame>
        <p:nvGraphicFramePr>
          <p:cNvPr id="7" name="Table 6">
            <a:extLst>
              <a:ext uri="{FF2B5EF4-FFF2-40B4-BE49-F238E27FC236}">
                <a16:creationId xmlns:a16="http://schemas.microsoft.com/office/drawing/2014/main" id="{719C70E4-6969-404A-8401-5162983885FB}"/>
              </a:ext>
            </a:extLst>
          </p:cNvPr>
          <p:cNvGraphicFramePr>
            <a:graphicFrameLocks noGrp="1"/>
          </p:cNvGraphicFramePr>
          <p:nvPr>
            <p:extLst>
              <p:ext uri="{D42A27DB-BD31-4B8C-83A1-F6EECF244321}">
                <p14:modId xmlns:p14="http://schemas.microsoft.com/office/powerpoint/2010/main" val="1143530878"/>
              </p:ext>
            </p:extLst>
          </p:nvPr>
        </p:nvGraphicFramePr>
        <p:xfrm>
          <a:off x="5591837" y="3332270"/>
          <a:ext cx="5966456" cy="2584011"/>
        </p:xfrm>
        <a:graphic>
          <a:graphicData uri="http://schemas.openxmlformats.org/drawingml/2006/table">
            <a:tbl>
              <a:tblPr firstRow="1" bandRow="1">
                <a:tableStyleId>{5C22544A-7EE6-4342-B048-85BDC9FD1C3A}</a:tableStyleId>
              </a:tblPr>
              <a:tblGrid>
                <a:gridCol w="1491614">
                  <a:extLst>
                    <a:ext uri="{9D8B030D-6E8A-4147-A177-3AD203B41FA5}">
                      <a16:colId xmlns:a16="http://schemas.microsoft.com/office/drawing/2014/main" val="684819506"/>
                    </a:ext>
                  </a:extLst>
                </a:gridCol>
                <a:gridCol w="1491614">
                  <a:extLst>
                    <a:ext uri="{9D8B030D-6E8A-4147-A177-3AD203B41FA5}">
                      <a16:colId xmlns:a16="http://schemas.microsoft.com/office/drawing/2014/main" val="879889853"/>
                    </a:ext>
                  </a:extLst>
                </a:gridCol>
                <a:gridCol w="1491614">
                  <a:extLst>
                    <a:ext uri="{9D8B030D-6E8A-4147-A177-3AD203B41FA5}">
                      <a16:colId xmlns:a16="http://schemas.microsoft.com/office/drawing/2014/main" val="1072024033"/>
                    </a:ext>
                  </a:extLst>
                </a:gridCol>
                <a:gridCol w="1491614">
                  <a:extLst>
                    <a:ext uri="{9D8B030D-6E8A-4147-A177-3AD203B41FA5}">
                      <a16:colId xmlns:a16="http://schemas.microsoft.com/office/drawing/2014/main" val="3497799582"/>
                    </a:ext>
                  </a:extLst>
                </a:gridCol>
              </a:tblGrid>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Libre Franklin" pitchFamily="2" charset="77"/>
                          <a:ea typeface="+mn-ea"/>
                          <a:cs typeface="+mn-cs"/>
                        </a:rPr>
                        <a:t>There will be 4 surveys in circulation </a:t>
                      </a:r>
                    </a:p>
                  </a:txBody>
                  <a:tcPr marL="180000" marR="180000" marT="180000" marB="180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259D"/>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marL="180000" marR="180000" marT="180000" marB="180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C37AE"/>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marL="180000" marR="180000" marT="180000" marB="180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C37AE"/>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marL="180000" marR="180000" marT="180000" marB="180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C37AE"/>
                    </a:solidFill>
                  </a:tcPr>
                </a:tc>
                <a:extLst>
                  <a:ext uri="{0D108BD9-81ED-4DB2-BD59-A6C34878D82A}">
                    <a16:rowId xmlns:a16="http://schemas.microsoft.com/office/drawing/2014/main" val="1824673241"/>
                  </a:ext>
                </a:extLst>
              </a:tr>
              <a:tr h="482464">
                <a:tc>
                  <a:txBody>
                    <a:bodyPr/>
                    <a:lstStyle/>
                    <a:p>
                      <a:pPr marL="0" marR="0" lvl="0" indent="0" algn="ctr" defTabSz="457200" rtl="0" eaLnBrk="1" fontAlgn="auto" latinLnBrk="0" hangingPunct="1">
                        <a:lnSpc>
                          <a:spcPct val="110000"/>
                        </a:lnSpc>
                        <a:spcBef>
                          <a:spcPts val="0"/>
                        </a:spcBef>
                        <a:spcAft>
                          <a:spcPts val="1200"/>
                        </a:spcAft>
                        <a:buClr>
                          <a:srgbClr val="1C37AE"/>
                        </a:buClr>
                        <a:buSzTx/>
                        <a:buFont typeface="Arial" panose="020B0604020202020204" pitchFamily="34" charset="0"/>
                        <a:buNone/>
                        <a:tabLst/>
                        <a:defRPr/>
                      </a:pPr>
                      <a:r>
                        <a:rPr kumimoji="0" lang="en-US" sz="2800" b="1" i="0" u="none" strike="noStrike" kern="1200" cap="none" spc="0" normalizeH="0" baseline="0" noProof="0" dirty="0">
                          <a:ln>
                            <a:noFill/>
                          </a:ln>
                          <a:solidFill>
                            <a:srgbClr val="24259D"/>
                          </a:solidFill>
                          <a:effectLst/>
                          <a:uLnTx/>
                          <a:uFillTx/>
                          <a:latin typeface="Libre Franklin" pitchFamily="2" charset="77"/>
                          <a:ea typeface="+mn-ea"/>
                          <a:cs typeface="+mn-cs"/>
                        </a:rPr>
                        <a:t>1</a:t>
                      </a:r>
                      <a:endParaRPr kumimoji="0" lang="en-CA" sz="1050" b="1" i="0" u="none" strike="noStrike" kern="1200" cap="none" spc="0" normalizeH="0" baseline="0" noProof="0" dirty="0">
                        <a:ln>
                          <a:noFill/>
                        </a:ln>
                        <a:solidFill>
                          <a:srgbClr val="24259D"/>
                        </a:solidFill>
                        <a:effectLst/>
                        <a:uLnTx/>
                        <a:uFillTx/>
                        <a:latin typeface="Libre Franklin" pitchFamily="2" charset="77"/>
                        <a:ea typeface="+mn-ea"/>
                        <a:cs typeface="+mn-cs"/>
                      </a:endParaRPr>
                    </a:p>
                  </a:txBody>
                  <a:tcPr marL="180000" marR="180000" marT="180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10000"/>
                        </a:lnSpc>
                        <a:spcBef>
                          <a:spcPts val="0"/>
                        </a:spcBef>
                        <a:spcAft>
                          <a:spcPts val="1200"/>
                        </a:spcAft>
                        <a:buClr>
                          <a:srgbClr val="1C37AE"/>
                        </a:buClr>
                        <a:buSzTx/>
                        <a:buFont typeface="Arial" panose="020B0604020202020204" pitchFamily="34" charset="0"/>
                        <a:buNone/>
                        <a:tabLst/>
                        <a:defRPr/>
                      </a:pPr>
                      <a:r>
                        <a:rPr kumimoji="0" lang="en-US" sz="2800" b="1" i="0" u="none" strike="noStrike" kern="1200" cap="none" spc="0" normalizeH="0" baseline="0" noProof="0" dirty="0">
                          <a:ln>
                            <a:noFill/>
                          </a:ln>
                          <a:solidFill>
                            <a:srgbClr val="24259D"/>
                          </a:solidFill>
                          <a:effectLst/>
                          <a:uLnTx/>
                          <a:uFillTx/>
                          <a:latin typeface="Libre Franklin" pitchFamily="2" charset="77"/>
                          <a:ea typeface="+mn-ea"/>
                          <a:cs typeface="+mn-cs"/>
                        </a:rPr>
                        <a:t>2</a:t>
                      </a:r>
                      <a:endParaRPr kumimoji="0" lang="en-CA" sz="1050" b="1" i="0" u="none" strike="noStrike" kern="1200" cap="none" spc="0" normalizeH="0" baseline="0" noProof="0" dirty="0">
                        <a:ln>
                          <a:noFill/>
                        </a:ln>
                        <a:solidFill>
                          <a:srgbClr val="24259D"/>
                        </a:solidFill>
                        <a:effectLst/>
                        <a:uLnTx/>
                        <a:uFillTx/>
                        <a:latin typeface="Libre Franklin" pitchFamily="2" charset="77"/>
                        <a:ea typeface="+mn-ea"/>
                        <a:cs typeface="+mn-cs"/>
                      </a:endParaRPr>
                    </a:p>
                  </a:txBody>
                  <a:tcPr marL="180000" marR="180000" marT="180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10000"/>
                        </a:lnSpc>
                        <a:spcBef>
                          <a:spcPts val="0"/>
                        </a:spcBef>
                        <a:spcAft>
                          <a:spcPts val="1200"/>
                        </a:spcAft>
                        <a:buClr>
                          <a:srgbClr val="1C37AE"/>
                        </a:buClr>
                        <a:buSzTx/>
                        <a:buFont typeface="Arial" panose="020B0604020202020204" pitchFamily="34" charset="0"/>
                        <a:buNone/>
                        <a:tabLst/>
                        <a:defRPr/>
                      </a:pPr>
                      <a:r>
                        <a:rPr kumimoji="0" lang="en-US" sz="2800" b="1" i="0" u="none" strike="noStrike" kern="1200" cap="none" spc="0" normalizeH="0" baseline="0" noProof="0" dirty="0">
                          <a:ln>
                            <a:noFill/>
                          </a:ln>
                          <a:solidFill>
                            <a:srgbClr val="24259D"/>
                          </a:solidFill>
                          <a:effectLst/>
                          <a:uLnTx/>
                          <a:uFillTx/>
                          <a:latin typeface="Libre Franklin" pitchFamily="2" charset="77"/>
                          <a:ea typeface="+mn-ea"/>
                          <a:cs typeface="+mn-cs"/>
                        </a:rPr>
                        <a:t>3</a:t>
                      </a:r>
                      <a:endParaRPr kumimoji="0" lang="en-CA" sz="1050" b="1" i="0" u="none" strike="noStrike" kern="1200" cap="none" spc="0" normalizeH="0" baseline="0" noProof="0" dirty="0">
                        <a:ln>
                          <a:noFill/>
                        </a:ln>
                        <a:solidFill>
                          <a:srgbClr val="24259D"/>
                        </a:solidFill>
                        <a:effectLst/>
                        <a:uLnTx/>
                        <a:uFillTx/>
                        <a:latin typeface="Libre Franklin" pitchFamily="2" charset="77"/>
                        <a:ea typeface="+mn-ea"/>
                        <a:cs typeface="+mn-cs"/>
                      </a:endParaRPr>
                    </a:p>
                  </a:txBody>
                  <a:tcPr marL="180000" marR="180000" marT="180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10000"/>
                        </a:lnSpc>
                        <a:spcBef>
                          <a:spcPts val="0"/>
                        </a:spcBef>
                        <a:spcAft>
                          <a:spcPts val="1200"/>
                        </a:spcAft>
                        <a:buClr>
                          <a:srgbClr val="1C37AE"/>
                        </a:buClr>
                        <a:buSzTx/>
                        <a:buFont typeface="Arial" panose="020B0604020202020204" pitchFamily="34" charset="0"/>
                        <a:buNone/>
                        <a:tabLst/>
                        <a:defRPr/>
                      </a:pPr>
                      <a:r>
                        <a:rPr kumimoji="0" lang="en-US" sz="2800" b="1" i="0" u="none" strike="noStrike" kern="1200" cap="none" spc="0" normalizeH="0" baseline="0" noProof="0" dirty="0">
                          <a:ln>
                            <a:noFill/>
                          </a:ln>
                          <a:solidFill>
                            <a:srgbClr val="24259D"/>
                          </a:solidFill>
                          <a:effectLst/>
                          <a:uLnTx/>
                          <a:uFillTx/>
                          <a:latin typeface="Libre Franklin" pitchFamily="2" charset="77"/>
                          <a:ea typeface="+mn-ea"/>
                          <a:cs typeface="+mn-cs"/>
                        </a:rPr>
                        <a:t>4</a:t>
                      </a:r>
                      <a:endParaRPr kumimoji="0" lang="en-CA" sz="1050" b="1" i="0" u="none" strike="noStrike" kern="1200" cap="none" spc="0" normalizeH="0" baseline="0" noProof="0" dirty="0">
                        <a:ln>
                          <a:noFill/>
                        </a:ln>
                        <a:solidFill>
                          <a:srgbClr val="24259D"/>
                        </a:solidFill>
                        <a:effectLst/>
                        <a:uLnTx/>
                        <a:uFillTx/>
                        <a:latin typeface="Libre Franklin" pitchFamily="2" charset="77"/>
                        <a:ea typeface="+mn-ea"/>
                        <a:cs typeface="+mn-cs"/>
                      </a:endParaRPr>
                    </a:p>
                  </a:txBody>
                  <a:tcPr marL="180000" marR="180000" marT="180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26761363"/>
                  </a:ext>
                </a:extLst>
              </a:tr>
              <a:tr h="1180618">
                <a:tc>
                  <a:txBody>
                    <a:bodyPr/>
                    <a:lstStyle/>
                    <a:p>
                      <a:pPr marL="0" marR="0" lvl="0" indent="0" algn="ctr" defTabSz="457200" rtl="0" eaLnBrk="1" fontAlgn="auto" latinLnBrk="0" hangingPunct="1">
                        <a:lnSpc>
                          <a:spcPct val="110000"/>
                        </a:lnSpc>
                        <a:spcBef>
                          <a:spcPts val="0"/>
                        </a:spcBef>
                        <a:spcAft>
                          <a:spcPts val="1200"/>
                        </a:spcAft>
                        <a:buClr>
                          <a:srgbClr val="1C37AE"/>
                        </a:buClr>
                        <a:buSzTx/>
                        <a:buFont typeface="Arial" panose="020B0604020202020204" pitchFamily="34" charset="0"/>
                        <a:buNone/>
                        <a:tabLst/>
                        <a:defRPr/>
                      </a:pPr>
                      <a:r>
                        <a:rPr kumimoji="0" lang="en-CA" sz="1050" b="1" i="0" u="none" strike="noStrike" kern="1200" cap="none" spc="0" normalizeH="0" baseline="0" noProof="0" dirty="0">
                          <a:ln>
                            <a:noFill/>
                          </a:ln>
                          <a:solidFill>
                            <a:prstClr val="black"/>
                          </a:solidFill>
                          <a:effectLst/>
                          <a:uLnTx/>
                          <a:uFillTx/>
                          <a:latin typeface="Libre Franklin" pitchFamily="2" charset="77"/>
                          <a:ea typeface="+mn-ea"/>
                          <a:cs typeface="+mn-cs"/>
                        </a:rPr>
                        <a:t>Employee Sentiment Around the COVID-19 Pandemic</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10000"/>
                        </a:lnSpc>
                        <a:spcBef>
                          <a:spcPts val="0"/>
                        </a:spcBef>
                        <a:spcAft>
                          <a:spcPts val="1200"/>
                        </a:spcAft>
                        <a:buClr>
                          <a:srgbClr val="1C37AE"/>
                        </a:buClr>
                        <a:buSzTx/>
                        <a:buFont typeface="Arial" panose="020B0604020202020204" pitchFamily="34" charset="0"/>
                        <a:buNone/>
                        <a:tabLst/>
                        <a:defRPr/>
                      </a:pPr>
                      <a:r>
                        <a:rPr kumimoji="0" lang="en-CA" sz="1050" b="1" i="0" u="none" strike="noStrike" kern="1200" cap="none" spc="0" normalizeH="0" baseline="0" noProof="0" dirty="0">
                          <a:ln>
                            <a:noFill/>
                          </a:ln>
                          <a:solidFill>
                            <a:prstClr val="black"/>
                          </a:solidFill>
                          <a:effectLst/>
                          <a:uLnTx/>
                          <a:uFillTx/>
                          <a:latin typeface="Libre Franklin" pitchFamily="2" charset="77"/>
                          <a:ea typeface="+mn-ea"/>
                          <a:cs typeface="+mn-cs"/>
                        </a:rPr>
                        <a:t>Employee Sentiment Around Remote Work</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10000"/>
                        </a:lnSpc>
                        <a:spcBef>
                          <a:spcPts val="0"/>
                        </a:spcBef>
                        <a:spcAft>
                          <a:spcPts val="1200"/>
                        </a:spcAft>
                        <a:buClr>
                          <a:srgbClr val="1C37AE"/>
                        </a:buClr>
                        <a:buSzTx/>
                        <a:buFont typeface="Arial" panose="020B0604020202020204" pitchFamily="34" charset="0"/>
                        <a:buNone/>
                        <a:tabLst/>
                        <a:defRPr/>
                      </a:pPr>
                      <a:r>
                        <a:rPr kumimoji="0" lang="en-CA" sz="1050" b="1" i="0" u="none" strike="noStrike" kern="1200" cap="none" spc="0" normalizeH="0" baseline="0" noProof="0" dirty="0">
                          <a:ln>
                            <a:noFill/>
                          </a:ln>
                          <a:solidFill>
                            <a:prstClr val="black"/>
                          </a:solidFill>
                          <a:effectLst/>
                          <a:uLnTx/>
                          <a:uFillTx/>
                          <a:latin typeface="Libre Franklin" pitchFamily="2" charset="77"/>
                          <a:ea typeface="+mn-ea"/>
                          <a:cs typeface="+mn-cs"/>
                        </a:rPr>
                        <a:t>Employee Sentiment Around  Returning to Work</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10000"/>
                        </a:lnSpc>
                        <a:spcBef>
                          <a:spcPts val="0"/>
                        </a:spcBef>
                        <a:spcAft>
                          <a:spcPts val="1200"/>
                        </a:spcAft>
                        <a:buClr>
                          <a:srgbClr val="1C37AE"/>
                        </a:buClr>
                        <a:buSzTx/>
                        <a:buFont typeface="Arial" panose="020B0604020202020204" pitchFamily="34" charset="0"/>
                        <a:buNone/>
                        <a:tabLst/>
                        <a:defRPr/>
                      </a:pPr>
                      <a:r>
                        <a:rPr kumimoji="0" lang="en-CA" sz="1050" b="1" i="0" u="none" strike="noStrike" kern="1200" cap="none" spc="0" normalizeH="0" baseline="0" noProof="0" dirty="0">
                          <a:ln>
                            <a:noFill/>
                          </a:ln>
                          <a:solidFill>
                            <a:prstClr val="black"/>
                          </a:solidFill>
                          <a:effectLst/>
                          <a:uLnTx/>
                          <a:uFillTx/>
                          <a:latin typeface="Libre Franklin" pitchFamily="2" charset="77"/>
                          <a:ea typeface="+mn-ea"/>
                          <a:cs typeface="+mn-cs"/>
                        </a:rPr>
                        <a:t>Psychological Health and Safety</a:t>
                      </a:r>
                    </a:p>
                  </a:txBody>
                  <a:tcPr marL="180000" marR="180000" marT="180000" marB="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2110615"/>
                  </a:ext>
                </a:extLst>
              </a:tr>
            </a:tbl>
          </a:graphicData>
        </a:graphic>
      </p:graphicFrame>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3DEFD-FD81-7045-85C0-6A1C7E0459F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42</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
        <p:nvSpPr>
          <p:cNvPr id="2" name="Rectangle 1">
            <a:extLst>
              <a:ext uri="{FF2B5EF4-FFF2-40B4-BE49-F238E27FC236}">
                <a16:creationId xmlns:a16="http://schemas.microsoft.com/office/drawing/2014/main" id="{8742D633-63A4-4F4C-A64B-CEE485FCC4EF}"/>
              </a:ext>
            </a:extLst>
          </p:cNvPr>
          <p:cNvSpPr/>
          <p:nvPr/>
        </p:nvSpPr>
        <p:spPr>
          <a:xfrm>
            <a:off x="612775" y="2205813"/>
            <a:ext cx="4241613" cy="1950277"/>
          </a:xfrm>
          <a:prstGeom prst="rect">
            <a:avLst/>
          </a:prstGeom>
        </p:spPr>
        <p:txBody>
          <a:bodyPr wrap="square" lIns="0" tIns="0" rIns="0" bIns="0">
            <a:spAutoFit/>
          </a:bodyPr>
          <a:lstStyle/>
          <a:p>
            <a:pPr defTabSz="1219170">
              <a:lnSpc>
                <a:spcPct val="90000"/>
              </a:lnSpc>
              <a:spcAft>
                <a:spcPts val="800"/>
              </a:spcAft>
            </a:pPr>
            <a:r>
              <a:rPr lang="en-US" sz="1400" b="1" dirty="0">
                <a:solidFill>
                  <a:srgbClr val="24259D"/>
                </a:solidFill>
                <a:latin typeface="Libre Franklin" pitchFamily="2" charset="77"/>
                <a:cs typeface="Times New Roman" panose="02020603050405020304" pitchFamily="18" charset="0"/>
              </a:rPr>
              <a:t>Surveys are an important form of feedback that will allow employees to openly communicate with Leadership about all sentiments related to work and changes brought upon by COVID-19.</a:t>
            </a:r>
          </a:p>
          <a:p>
            <a:pPr defTabSz="1219170">
              <a:lnSpc>
                <a:spcPct val="90000"/>
              </a:lnSpc>
              <a:spcAft>
                <a:spcPts val="800"/>
              </a:spcAft>
            </a:pPr>
            <a:endParaRPr lang="en-US" sz="1400" b="1" dirty="0">
              <a:solidFill>
                <a:srgbClr val="24259D"/>
              </a:solidFill>
              <a:latin typeface="Libre Franklin" pitchFamily="2" charset="77"/>
              <a:cs typeface="Times New Roman" panose="02020603050405020304" pitchFamily="18" charset="0"/>
            </a:endParaRPr>
          </a:p>
          <a:p>
            <a:pPr defTabSz="1219170">
              <a:lnSpc>
                <a:spcPct val="90000"/>
              </a:lnSpc>
              <a:spcAft>
                <a:spcPts val="800"/>
              </a:spcAft>
            </a:pPr>
            <a:r>
              <a:rPr lang="en-US" sz="1400" b="1" dirty="0">
                <a:solidFill>
                  <a:srgbClr val="24259D"/>
                </a:solidFill>
                <a:latin typeface="Libre Franklin" pitchFamily="2" charset="77"/>
                <a:cs typeface="Times New Roman" panose="02020603050405020304" pitchFamily="18" charset="0"/>
              </a:rPr>
              <a:t>We ask that all employees take 15 minutes out of their day to answer these questions honestly as the response can have an impact on how policy and protocol will continue in the future.</a:t>
            </a:r>
          </a:p>
        </p:txBody>
      </p:sp>
      <p:sp>
        <p:nvSpPr>
          <p:cNvPr id="16" name="Oval 15">
            <a:extLst>
              <a:ext uri="{FF2B5EF4-FFF2-40B4-BE49-F238E27FC236}">
                <a16:creationId xmlns:a16="http://schemas.microsoft.com/office/drawing/2014/main" id="{D631DE4F-9551-3643-9757-8B5F389D372B}"/>
              </a:ext>
            </a:extLst>
          </p:cNvPr>
          <p:cNvSpPr>
            <a:spLocks noChangeAspect="1"/>
          </p:cNvSpPr>
          <p:nvPr/>
        </p:nvSpPr>
        <p:spPr>
          <a:xfrm>
            <a:off x="5091875" y="3225302"/>
            <a:ext cx="945854" cy="945854"/>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40A7C293-C6E8-4644-9085-1CEEA61147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5717" y="3428486"/>
            <a:ext cx="390712" cy="509624"/>
          </a:xfrm>
          <a:prstGeom prst="rect">
            <a:avLst/>
          </a:prstGeom>
        </p:spPr>
      </p:pic>
    </p:spTree>
    <p:extLst>
      <p:ext uri="{BB962C8B-B14F-4D97-AF65-F5344CB8AC3E}">
        <p14:creationId xmlns:p14="http://schemas.microsoft.com/office/powerpoint/2010/main" val="224903506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p:nvSpPr>
          <p:cNvPr id="2" name="Rectangle 1">
            <a:extLst>
              <a:ext uri="{FF2B5EF4-FFF2-40B4-BE49-F238E27FC236}">
                <a16:creationId xmlns:a16="http://schemas.microsoft.com/office/drawing/2014/main" id="{05A7D48C-B94D-3F46-850B-92132553040A}"/>
              </a:ext>
            </a:extLst>
          </p:cNvPr>
          <p:cNvSpPr/>
          <p:nvPr/>
        </p:nvSpPr>
        <p:spPr>
          <a:xfrm>
            <a:off x="0" y="0"/>
            <a:ext cx="12192000" cy="6858000"/>
          </a:xfrm>
          <a:prstGeom prst="rect">
            <a:avLst/>
          </a:prstGeom>
          <a:solidFill>
            <a:srgbClr val="242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E10C33B4-FAD7-9F4E-9391-2AAA54C6C4AA}"/>
              </a:ext>
            </a:extLst>
          </p:cNvPr>
          <p:cNvSpPr txBox="1">
            <a:spLocks/>
          </p:cNvSpPr>
          <p:nvPr/>
        </p:nvSpPr>
        <p:spPr>
          <a:xfrm>
            <a:off x="1108072" y="386944"/>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3200" dirty="0">
                <a:solidFill>
                  <a:schemeClr val="bg1"/>
                </a:solidFill>
                <a:latin typeface="Oswald" pitchFamily="2" charset="77"/>
              </a:rPr>
              <a:t>Contact Information</a:t>
            </a:r>
          </a:p>
        </p:txBody>
      </p:sp>
      <p:sp>
        <p:nvSpPr>
          <p:cNvPr id="16" name="TextBox 15">
            <a:extLst>
              <a:ext uri="{FF2B5EF4-FFF2-40B4-BE49-F238E27FC236}">
                <a16:creationId xmlns:a16="http://schemas.microsoft.com/office/drawing/2014/main" id="{A26FD34E-6F88-C14F-BA34-A9AAD052E317}"/>
              </a:ext>
            </a:extLst>
          </p:cNvPr>
          <p:cNvSpPr txBox="1"/>
          <p:nvPr/>
        </p:nvSpPr>
        <p:spPr>
          <a:xfrm>
            <a:off x="1238249" y="1081992"/>
            <a:ext cx="10848975" cy="1696038"/>
          </a:xfrm>
          <a:prstGeom prst="rect">
            <a:avLst/>
          </a:prstGeom>
        </p:spPr>
        <p:txBody>
          <a:bodyPr vert="horz" lIns="0" tIns="0" rIns="0" bIns="0" rtlCol="0" anchor="t">
            <a:noAutofit/>
          </a:bodyPr>
          <a:lstStyle/>
          <a:p>
            <a:pPr defTabSz="1219170" fontAlgn="base">
              <a:lnSpc>
                <a:spcPct val="130000"/>
              </a:lnSpc>
              <a:spcAft>
                <a:spcPts val="1800"/>
              </a:spcAft>
            </a:pPr>
            <a:r>
              <a:rPr lang="en-US" sz="1400" b="1" dirty="0">
                <a:solidFill>
                  <a:schemeClr val="bg1"/>
                </a:solidFill>
                <a:latin typeface="Libre Franklin" pitchFamily="2" charset="77"/>
              </a:rPr>
              <a:t>Local Site Leader email / phone number:</a:t>
            </a:r>
            <a:r>
              <a:rPr lang="en-US" sz="1400" dirty="0">
                <a:solidFill>
                  <a:schemeClr val="bg1"/>
                </a:solidFill>
                <a:latin typeface="Libre Franklin" pitchFamily="2" charset="77"/>
              </a:rPr>
              <a:t> </a:t>
            </a:r>
            <a:br>
              <a:rPr lang="en-US" sz="1400" dirty="0">
                <a:solidFill>
                  <a:schemeClr val="bg1"/>
                </a:solidFill>
                <a:latin typeface="Libre Franklin" pitchFamily="2" charset="77"/>
              </a:rPr>
            </a:br>
            <a:r>
              <a:rPr lang="en-US" sz="1400" dirty="0">
                <a:solidFill>
                  <a:schemeClr val="bg1"/>
                </a:solidFill>
                <a:latin typeface="Libre Franklin" pitchFamily="2" charset="77"/>
              </a:rPr>
              <a:t>XXXX-1234-1234</a:t>
            </a:r>
          </a:p>
          <a:p>
            <a:pPr defTabSz="1219170" fontAlgn="base">
              <a:lnSpc>
                <a:spcPct val="130000"/>
              </a:lnSpc>
              <a:spcAft>
                <a:spcPts val="1800"/>
              </a:spcAft>
            </a:pPr>
            <a:r>
              <a:rPr lang="en-US" sz="1400" b="1" dirty="0">
                <a:solidFill>
                  <a:schemeClr val="bg1"/>
                </a:solidFill>
                <a:latin typeface="Libre Franklin" pitchFamily="2" charset="77"/>
              </a:rPr>
              <a:t>Local HR email / phone number:</a:t>
            </a:r>
            <a:r>
              <a:rPr lang="en-US" sz="1400" dirty="0">
                <a:solidFill>
                  <a:schemeClr val="bg1"/>
                </a:solidFill>
                <a:latin typeface="Libre Franklin" pitchFamily="2" charset="77"/>
              </a:rPr>
              <a:t> </a:t>
            </a:r>
            <a:br>
              <a:rPr lang="en-US" sz="1400" dirty="0">
                <a:solidFill>
                  <a:schemeClr val="bg1"/>
                </a:solidFill>
                <a:latin typeface="Libre Franklin" pitchFamily="2" charset="77"/>
              </a:rPr>
            </a:br>
            <a:r>
              <a:rPr lang="en-US" sz="1400" dirty="0">
                <a:solidFill>
                  <a:schemeClr val="bg1"/>
                </a:solidFill>
                <a:latin typeface="Libre Franklin" pitchFamily="2" charset="77"/>
              </a:rPr>
              <a:t>XXXX-1234-1234</a:t>
            </a:r>
          </a:p>
        </p:txBody>
      </p:sp>
      <p:pic>
        <p:nvPicPr>
          <p:cNvPr id="7" name="Graphic 6">
            <a:extLst>
              <a:ext uri="{FF2B5EF4-FFF2-40B4-BE49-F238E27FC236}">
                <a16:creationId xmlns:a16="http://schemas.microsoft.com/office/drawing/2014/main" id="{5F13C3C3-A1B1-BD4C-A3CC-58066FEE3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447" y="3726369"/>
            <a:ext cx="283797" cy="297987"/>
          </a:xfrm>
          <a:prstGeom prst="rect">
            <a:avLst/>
          </a:prstGeom>
        </p:spPr>
      </p:pic>
      <p:pic>
        <p:nvPicPr>
          <p:cNvPr id="17" name="Graphic 16">
            <a:extLst>
              <a:ext uri="{FF2B5EF4-FFF2-40B4-BE49-F238E27FC236}">
                <a16:creationId xmlns:a16="http://schemas.microsoft.com/office/drawing/2014/main" id="{EA2A2EF2-68F3-8B41-A799-83A787AA63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660" y="1141377"/>
            <a:ext cx="184468" cy="297987"/>
          </a:xfrm>
          <a:prstGeom prst="rect">
            <a:avLst/>
          </a:prstGeom>
        </p:spPr>
      </p:pic>
      <p:pic>
        <p:nvPicPr>
          <p:cNvPr id="20" name="Graphic 19">
            <a:extLst>
              <a:ext uri="{FF2B5EF4-FFF2-40B4-BE49-F238E27FC236}">
                <a16:creationId xmlns:a16="http://schemas.microsoft.com/office/drawing/2014/main" id="{B6E41A30-BC75-E741-9D0D-4102621100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1805" y="1935230"/>
            <a:ext cx="184468" cy="297987"/>
          </a:xfrm>
          <a:prstGeom prst="rect">
            <a:avLst/>
          </a:prstGeom>
        </p:spPr>
      </p:pic>
      <p:pic>
        <p:nvPicPr>
          <p:cNvPr id="18" name="Graphic 17">
            <a:extLst>
              <a:ext uri="{FF2B5EF4-FFF2-40B4-BE49-F238E27FC236}">
                <a16:creationId xmlns:a16="http://schemas.microsoft.com/office/drawing/2014/main" id="{86D9E375-7D38-E44B-86D4-F78630AD2DE7}"/>
              </a:ext>
            </a:extLst>
          </p:cNvPr>
          <p:cNvPicPr>
            <a:picLocks noChangeAspect="1"/>
          </p:cNvPicPr>
          <p:nvPr/>
        </p:nvPicPr>
        <p:blipFill rotWithShape="1">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l="-3403" t="35059" r="35543" b="-2419"/>
          <a:stretch/>
        </p:blipFill>
        <p:spPr>
          <a:xfrm>
            <a:off x="9500260" y="0"/>
            <a:ext cx="2691740" cy="2671948"/>
          </a:xfrm>
          <a:prstGeom prst="rect">
            <a:avLst/>
          </a:prstGeom>
        </p:spPr>
      </p:pic>
      <p:pic>
        <p:nvPicPr>
          <p:cNvPr id="21" name="Graphic 20">
            <a:extLst>
              <a:ext uri="{FF2B5EF4-FFF2-40B4-BE49-F238E27FC236}">
                <a16:creationId xmlns:a16="http://schemas.microsoft.com/office/drawing/2014/main" id="{A091C2B3-BA53-C44E-972D-D1277E8DF8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57536" y="318766"/>
            <a:ext cx="557636" cy="571882"/>
          </a:xfrm>
          <a:prstGeom prst="rect">
            <a:avLst/>
          </a:prstGeom>
        </p:spPr>
      </p:pic>
      <p:sp>
        <p:nvSpPr>
          <p:cNvPr id="23" name="Title 3">
            <a:extLst>
              <a:ext uri="{FF2B5EF4-FFF2-40B4-BE49-F238E27FC236}">
                <a16:creationId xmlns:a16="http://schemas.microsoft.com/office/drawing/2014/main" id="{60F3796E-FC1B-7D40-9ABB-7207CA484D47}"/>
              </a:ext>
            </a:extLst>
          </p:cNvPr>
          <p:cNvSpPr txBox="1">
            <a:spLocks/>
          </p:cNvSpPr>
          <p:nvPr/>
        </p:nvSpPr>
        <p:spPr>
          <a:xfrm>
            <a:off x="1106359" y="2970313"/>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3200" dirty="0">
                <a:solidFill>
                  <a:schemeClr val="bg1"/>
                </a:solidFill>
                <a:latin typeface="Oswald" pitchFamily="2" charset="77"/>
              </a:rPr>
              <a:t>Further Information</a:t>
            </a:r>
          </a:p>
        </p:txBody>
      </p:sp>
      <p:sp>
        <p:nvSpPr>
          <p:cNvPr id="24" name="TextBox 23">
            <a:extLst>
              <a:ext uri="{FF2B5EF4-FFF2-40B4-BE49-F238E27FC236}">
                <a16:creationId xmlns:a16="http://schemas.microsoft.com/office/drawing/2014/main" id="{3B9AA609-11DD-174A-BEF8-9A505E51E5B3}"/>
              </a:ext>
            </a:extLst>
          </p:cNvPr>
          <p:cNvSpPr txBox="1"/>
          <p:nvPr/>
        </p:nvSpPr>
        <p:spPr>
          <a:xfrm>
            <a:off x="1236536" y="3665361"/>
            <a:ext cx="10848975" cy="1696038"/>
          </a:xfrm>
          <a:prstGeom prst="rect">
            <a:avLst/>
          </a:prstGeom>
        </p:spPr>
        <p:txBody>
          <a:bodyPr vert="horz" lIns="0" tIns="0" rIns="0" bIns="0" rtlCol="0" anchor="t">
            <a:noAutofit/>
          </a:bodyPr>
          <a:lstStyle/>
          <a:p>
            <a:pPr defTabSz="1219170" fontAlgn="base">
              <a:lnSpc>
                <a:spcPct val="130000"/>
              </a:lnSpc>
              <a:spcAft>
                <a:spcPts val="1800"/>
              </a:spcAft>
            </a:pPr>
            <a:r>
              <a:rPr lang="en-US" sz="1400" b="1" dirty="0">
                <a:solidFill>
                  <a:schemeClr val="bg1"/>
                </a:solidFill>
                <a:latin typeface="Libre Franklin" pitchFamily="2" charset="77"/>
              </a:rPr>
              <a:t>Public Health Agency of Canada</a:t>
            </a:r>
            <a:br>
              <a:rPr lang="en-US" sz="1400" b="1" dirty="0">
                <a:solidFill>
                  <a:schemeClr val="bg1"/>
                </a:solidFill>
                <a:latin typeface="Libre Franklin" pitchFamily="2" charset="77"/>
              </a:rPr>
            </a:br>
            <a:r>
              <a:rPr lang="en-US" sz="1400" dirty="0">
                <a:solidFill>
                  <a:schemeClr val="bg1"/>
                </a:solidFill>
                <a:latin typeface="Libre Franklin" pitchFamily="2" charset="77"/>
                <a:hlinkClick r:id="rId13">
                  <a:extLst>
                    <a:ext uri="{A12FA001-AC4F-418D-AE19-62706E023703}">
                      <ahyp:hlinkClr xmlns:ahyp="http://schemas.microsoft.com/office/drawing/2018/hyperlinkcolor" val="tx"/>
                    </a:ext>
                  </a:extLst>
                </a:hlinkClick>
              </a:rPr>
              <a:t>https://www.canada.ca/en/public-health/services/diseases/coronavirus-disease-covid-19.html</a:t>
            </a:r>
            <a:endParaRPr lang="en-US" sz="1400" dirty="0">
              <a:solidFill>
                <a:schemeClr val="bg1"/>
              </a:solidFill>
              <a:latin typeface="Libre Franklin" pitchFamily="2" charset="77"/>
            </a:endParaRPr>
          </a:p>
          <a:p>
            <a:pPr defTabSz="1219170" fontAlgn="base">
              <a:lnSpc>
                <a:spcPct val="130000"/>
              </a:lnSpc>
              <a:spcAft>
                <a:spcPts val="1800"/>
              </a:spcAft>
            </a:pPr>
            <a:r>
              <a:rPr lang="en-US" sz="1400" b="1" dirty="0">
                <a:solidFill>
                  <a:schemeClr val="bg1"/>
                </a:solidFill>
                <a:latin typeface="Libre Franklin" pitchFamily="2" charset="77"/>
              </a:rPr>
              <a:t>World Health Organization (WHO)</a:t>
            </a:r>
            <a:r>
              <a:rPr lang="en-US" sz="1400" dirty="0">
                <a:solidFill>
                  <a:schemeClr val="bg1"/>
                </a:solidFill>
                <a:latin typeface="Libre Franklin" pitchFamily="2" charset="77"/>
              </a:rPr>
              <a:t> </a:t>
            </a:r>
            <a:br>
              <a:rPr lang="en-US" sz="1400" dirty="0">
                <a:solidFill>
                  <a:schemeClr val="bg1"/>
                </a:solidFill>
                <a:latin typeface="Libre Franklin" pitchFamily="2" charset="77"/>
              </a:rPr>
            </a:br>
            <a:r>
              <a:rPr lang="en-US" sz="1400" u="sng" dirty="0">
                <a:solidFill>
                  <a:schemeClr val="bg1"/>
                </a:solidFill>
                <a:latin typeface="Libre Franklin" pitchFamily="2" charset="77"/>
                <a:hlinkClick r:id="rId14">
                  <a:extLst>
                    <a:ext uri="{A12FA001-AC4F-418D-AE19-62706E023703}">
                      <ahyp:hlinkClr xmlns:ahyp="http://schemas.microsoft.com/office/drawing/2018/hyperlinkcolor" val="tx"/>
                    </a:ext>
                  </a:extLst>
                </a:hlinkClick>
              </a:rPr>
              <a:t>https://www.who.int/emergencies/diseases/novel-coronavirus-2019</a:t>
            </a:r>
            <a:endParaRPr lang="en-US" sz="1400" u="sng" dirty="0">
              <a:solidFill>
                <a:schemeClr val="bg1"/>
              </a:solidFill>
              <a:latin typeface="Libre Franklin" pitchFamily="2" charset="77"/>
            </a:endParaRPr>
          </a:p>
          <a:p>
            <a:pPr defTabSz="1219170" fontAlgn="base">
              <a:lnSpc>
                <a:spcPct val="130000"/>
              </a:lnSpc>
              <a:spcAft>
                <a:spcPts val="1800"/>
              </a:spcAft>
            </a:pPr>
            <a:r>
              <a:rPr lang="en-US" sz="1400" b="1" dirty="0">
                <a:solidFill>
                  <a:schemeClr val="bg1"/>
                </a:solidFill>
                <a:latin typeface="Libre Franklin" pitchFamily="2" charset="77"/>
              </a:rPr>
              <a:t>Re-Opening Safely</a:t>
            </a:r>
            <a:br>
              <a:rPr lang="en-US" sz="1400" dirty="0">
                <a:solidFill>
                  <a:schemeClr val="bg1"/>
                </a:solidFill>
                <a:latin typeface="Libre Franklin" pitchFamily="2" charset="77"/>
              </a:rPr>
            </a:br>
            <a:r>
              <a:rPr lang="en-CA" sz="1400" u="sng">
                <a:solidFill>
                  <a:schemeClr val="bg1"/>
                </a:solidFill>
                <a:latin typeface="Libre Franklin" pitchFamily="2" charset="77"/>
                <a:hlinkClick r:id="rId15">
                  <a:extLst>
                    <a:ext uri="{A12FA001-AC4F-418D-AE19-62706E023703}">
                      <ahyp:hlinkClr xmlns:ahyp="http://schemas.microsoft.com/office/drawing/2018/hyperlinkcolor" val="tx"/>
                    </a:ext>
                  </a:extLst>
                </a:hlinkClick>
              </a:rPr>
              <a:t>www.reopeningsafely.ca</a:t>
            </a:r>
            <a:r>
              <a:rPr lang="en-GB" sz="1400">
                <a:solidFill>
                  <a:schemeClr val="bg1"/>
                </a:solidFill>
                <a:effectLst/>
                <a:latin typeface="Libre Franklin" pitchFamily="2" charset="77"/>
              </a:rPr>
              <a:t> </a:t>
            </a:r>
            <a:br>
              <a:rPr lang="en-US" sz="1400" dirty="0">
                <a:solidFill>
                  <a:schemeClr val="bg1"/>
                </a:solidFill>
                <a:latin typeface="Libre Franklin" pitchFamily="2" charset="77"/>
              </a:rPr>
            </a:br>
            <a:endParaRPr lang="en-US" sz="1400" dirty="0">
              <a:solidFill>
                <a:schemeClr val="bg1"/>
              </a:solidFill>
              <a:latin typeface="Libre Franklin" pitchFamily="2" charset="77"/>
            </a:endParaRPr>
          </a:p>
        </p:txBody>
      </p:sp>
      <p:cxnSp>
        <p:nvCxnSpPr>
          <p:cNvPr id="6" name="Straight Connector 5">
            <a:extLst>
              <a:ext uri="{FF2B5EF4-FFF2-40B4-BE49-F238E27FC236}">
                <a16:creationId xmlns:a16="http://schemas.microsoft.com/office/drawing/2014/main" id="{8B4DA9AB-0A19-4C4D-ABB2-0C3D2EB8234C}"/>
              </a:ext>
            </a:extLst>
          </p:cNvPr>
          <p:cNvCxnSpPr/>
          <p:nvPr/>
        </p:nvCxnSpPr>
        <p:spPr>
          <a:xfrm>
            <a:off x="1243173" y="2687309"/>
            <a:ext cx="95652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176CE2BC-36BA-984B-BD3D-AF7C204F7B3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9735" y="4514329"/>
            <a:ext cx="283797" cy="297987"/>
          </a:xfrm>
          <a:prstGeom prst="rect">
            <a:avLst/>
          </a:prstGeom>
        </p:spPr>
      </p:pic>
      <p:sp>
        <p:nvSpPr>
          <p:cNvPr id="26" name="Rectangle 25">
            <a:extLst>
              <a:ext uri="{FF2B5EF4-FFF2-40B4-BE49-F238E27FC236}">
                <a16:creationId xmlns:a16="http://schemas.microsoft.com/office/drawing/2014/main" id="{B699778B-7893-0E40-969E-0FF31993A273}"/>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54CF9B69-0833-6642-BD16-944E8C76804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4975" y="5306809"/>
            <a:ext cx="283797" cy="297987"/>
          </a:xfrm>
          <a:prstGeom prst="rect">
            <a:avLst/>
          </a:prstGeom>
        </p:spPr>
      </p:pic>
      <p:pic>
        <p:nvPicPr>
          <p:cNvPr id="22" name="Picture 21">
            <a:extLst>
              <a:ext uri="{FF2B5EF4-FFF2-40B4-BE49-F238E27FC236}">
                <a16:creationId xmlns:a16="http://schemas.microsoft.com/office/drawing/2014/main" id="{8D364007-08C4-6F41-AF97-24F977A85A77}"/>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Lst>
          </a:blip>
          <a:stretch>
            <a:fillRect/>
          </a:stretch>
        </p:blipFill>
        <p:spPr>
          <a:xfrm>
            <a:off x="10169462" y="5310294"/>
            <a:ext cx="2022538" cy="1803038"/>
          </a:xfrm>
          <a:prstGeom prst="rect">
            <a:avLst/>
          </a:prstGeom>
        </p:spPr>
      </p:pic>
      <p:sp>
        <p:nvSpPr>
          <p:cNvPr id="27" name="Title 3">
            <a:extLst>
              <a:ext uri="{FF2B5EF4-FFF2-40B4-BE49-F238E27FC236}">
                <a16:creationId xmlns:a16="http://schemas.microsoft.com/office/drawing/2014/main" id="{F7B83672-8DE0-AA48-9D73-A1E56072F8FF}"/>
              </a:ext>
            </a:extLst>
          </p:cNvPr>
          <p:cNvSpPr txBox="1">
            <a:spLocks/>
          </p:cNvSpPr>
          <p:nvPr/>
        </p:nvSpPr>
        <p:spPr>
          <a:xfrm>
            <a:off x="0" y="5802119"/>
            <a:ext cx="12192000"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2400" dirty="0">
                <a:solidFill>
                  <a:schemeClr val="bg1"/>
                </a:solidFill>
                <a:latin typeface="Oswald" pitchFamily="2" charset="77"/>
              </a:rPr>
              <a:t> </a:t>
            </a:r>
          </a:p>
          <a:p>
            <a:pPr algn="ctr">
              <a:lnSpc>
                <a:spcPct val="110000"/>
              </a:lnSpc>
            </a:pPr>
            <a:r>
              <a:rPr lang="en-US" sz="2000" dirty="0">
                <a:solidFill>
                  <a:schemeClr val="bg1"/>
                </a:solidFill>
                <a:latin typeface="Oswald" pitchFamily="2" charset="77"/>
              </a:rPr>
              <a:t>www.reopeningsafely.ca</a:t>
            </a:r>
          </a:p>
        </p:txBody>
      </p:sp>
    </p:spTree>
    <p:extLst>
      <p:ext uri="{BB962C8B-B14F-4D97-AF65-F5344CB8AC3E}">
        <p14:creationId xmlns:p14="http://schemas.microsoft.com/office/powerpoint/2010/main" val="424457320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iangle 14">
            <a:extLst>
              <a:ext uri="{FF2B5EF4-FFF2-40B4-BE49-F238E27FC236}">
                <a16:creationId xmlns:a16="http://schemas.microsoft.com/office/drawing/2014/main" id="{F651BB32-4B39-2C46-8C79-54364CDFDB60}"/>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DBDCD4-3885-F64C-A3F9-099604EF29CB}"/>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B1C6157A-8B62-734F-90A3-30561138864E}"/>
              </a:ext>
            </a:extLst>
          </p:cNvPr>
          <p:cNvSpPr txBox="1">
            <a:spLocks/>
          </p:cNvSpPr>
          <p:nvPr/>
        </p:nvSpPr>
        <p:spPr>
          <a:xfrm>
            <a:off x="522942" y="44120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r>
              <a:rPr lang="en-US" sz="2800" dirty="0">
                <a:solidFill>
                  <a:srgbClr val="24259D"/>
                </a:solidFill>
                <a:latin typeface="Oswald" pitchFamily="2" charset="77"/>
              </a:rPr>
              <a:t>Key Elements Timeline</a:t>
            </a:r>
          </a:p>
        </p:txBody>
      </p:sp>
      <p:sp>
        <p:nvSpPr>
          <p:cNvPr id="18" name="Rectangle 17">
            <a:extLst>
              <a:ext uri="{FF2B5EF4-FFF2-40B4-BE49-F238E27FC236}">
                <a16:creationId xmlns:a16="http://schemas.microsoft.com/office/drawing/2014/main" id="{44D24D29-77F9-2649-8284-5538ACA740CE}"/>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5</a:t>
            </a:fld>
            <a:r>
              <a:rPr lang="en-CA" sz="1050" dirty="0">
                <a:solidFill>
                  <a:prstClr val="black"/>
                </a:solidFill>
                <a:latin typeface="Manrope" pitchFamily="2" charset="0"/>
              </a:rPr>
              <a:t>  </a:t>
            </a:r>
            <a:endParaRPr lang="en-US" sz="1050"/>
          </a:p>
        </p:txBody>
      </p:sp>
      <p:pic>
        <p:nvPicPr>
          <p:cNvPr id="33" name="Picture 32">
            <a:extLst>
              <a:ext uri="{FF2B5EF4-FFF2-40B4-BE49-F238E27FC236}">
                <a16:creationId xmlns:a16="http://schemas.microsoft.com/office/drawing/2014/main" id="{E66DEA1D-8886-E44A-AAC3-0F5F67A1129C}"/>
              </a:ext>
            </a:extLst>
          </p:cNvPr>
          <p:cNvPicPr>
            <a:picLocks noChangeAspect="1"/>
          </p:cNvPicPr>
          <p:nvPr/>
        </p:nvPicPr>
        <p:blipFill>
          <a:blip r:embed="rId2"/>
          <a:stretch>
            <a:fillRect/>
          </a:stretch>
        </p:blipFill>
        <p:spPr>
          <a:xfrm>
            <a:off x="-84010" y="5871366"/>
            <a:ext cx="1273892" cy="1135640"/>
          </a:xfrm>
          <a:prstGeom prst="rect">
            <a:avLst/>
          </a:prstGeom>
        </p:spPr>
      </p:pic>
      <p:sp>
        <p:nvSpPr>
          <p:cNvPr id="11" name="Rectangle 10">
            <a:extLst>
              <a:ext uri="{FF2B5EF4-FFF2-40B4-BE49-F238E27FC236}">
                <a16:creationId xmlns:a16="http://schemas.microsoft.com/office/drawing/2014/main" id="{1F0D86F9-D616-0C4B-93AA-76085FB4CF70}"/>
              </a:ext>
            </a:extLst>
          </p:cNvPr>
          <p:cNvSpPr/>
          <p:nvPr/>
        </p:nvSpPr>
        <p:spPr>
          <a:xfrm>
            <a:off x="612775" y="2292851"/>
            <a:ext cx="3044825" cy="313804"/>
          </a:xfrm>
          <a:prstGeom prst="rect">
            <a:avLst/>
          </a:prstGeom>
        </p:spPr>
        <p:txBody>
          <a:bodyPr wrap="square">
            <a:spAutoFit/>
          </a:bodyPr>
          <a:lstStyle/>
          <a:p>
            <a:pPr marL="311150" indent="-300038" defTabSz="1219170">
              <a:lnSpc>
                <a:spcPct val="110000"/>
              </a:lnSpc>
              <a:buClr>
                <a:srgbClr val="1C37AE"/>
              </a:buClr>
              <a:buFont typeface="Arial" panose="020B0604020202020204" pitchFamily="34" charset="0"/>
              <a:buChar char="•"/>
            </a:pPr>
            <a:endParaRPr lang="en-US" sz="1400" b="1" dirty="0">
              <a:solidFill>
                <a:srgbClr val="808080"/>
              </a:solidFill>
              <a:latin typeface="Libre Franklin" pitchFamily="2" charset="77"/>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0C29F7D1-139E-974E-A805-790B7A836046}"/>
              </a:ext>
            </a:extLst>
          </p:cNvPr>
          <p:cNvGraphicFramePr>
            <a:graphicFrameLocks noGrp="1"/>
          </p:cNvGraphicFramePr>
          <p:nvPr>
            <p:extLst>
              <p:ext uri="{D42A27DB-BD31-4B8C-83A1-F6EECF244321}">
                <p14:modId xmlns:p14="http://schemas.microsoft.com/office/powerpoint/2010/main" val="4263325338"/>
              </p:ext>
            </p:extLst>
          </p:nvPr>
        </p:nvGraphicFramePr>
        <p:xfrm>
          <a:off x="612774" y="2383740"/>
          <a:ext cx="10939146" cy="3554216"/>
        </p:xfrm>
        <a:graphic>
          <a:graphicData uri="http://schemas.openxmlformats.org/drawingml/2006/table">
            <a:tbl>
              <a:tblPr firstRow="1" bandRow="1">
                <a:tableStyleId>{5C22544A-7EE6-4342-B048-85BDC9FD1C3A}</a:tableStyleId>
              </a:tblPr>
              <a:tblGrid>
                <a:gridCol w="3646382">
                  <a:extLst>
                    <a:ext uri="{9D8B030D-6E8A-4147-A177-3AD203B41FA5}">
                      <a16:colId xmlns:a16="http://schemas.microsoft.com/office/drawing/2014/main" val="3313356196"/>
                    </a:ext>
                  </a:extLst>
                </a:gridCol>
                <a:gridCol w="3646382">
                  <a:extLst>
                    <a:ext uri="{9D8B030D-6E8A-4147-A177-3AD203B41FA5}">
                      <a16:colId xmlns:a16="http://schemas.microsoft.com/office/drawing/2014/main" val="1383862234"/>
                    </a:ext>
                  </a:extLst>
                </a:gridCol>
                <a:gridCol w="3646382">
                  <a:extLst>
                    <a:ext uri="{9D8B030D-6E8A-4147-A177-3AD203B41FA5}">
                      <a16:colId xmlns:a16="http://schemas.microsoft.com/office/drawing/2014/main" val="3813465341"/>
                    </a:ext>
                  </a:extLst>
                </a:gridCol>
              </a:tblGrid>
              <a:tr h="699827">
                <a:tc>
                  <a:txBody>
                    <a:bodyPr/>
                    <a:lstStyle/>
                    <a:p>
                      <a:pPr marL="11112" marR="0" lvl="0" indent="0" algn="l" defTabSz="1219170" rtl="0" eaLnBrk="1" fontAlgn="auto" latinLnBrk="0" hangingPunct="1">
                        <a:lnSpc>
                          <a:spcPct val="110000"/>
                        </a:lnSpc>
                        <a:spcBef>
                          <a:spcPts val="0"/>
                        </a:spcBef>
                        <a:spcAft>
                          <a:spcPts val="600"/>
                        </a:spcAft>
                        <a:buClr>
                          <a:srgbClr val="1C37AE"/>
                        </a:buClr>
                        <a:buSzTx/>
                        <a:buFontTx/>
                        <a:buNone/>
                        <a:tabLst/>
                        <a:defRPr/>
                      </a:pPr>
                      <a:r>
                        <a:rPr lang="en-US" sz="1800" b="1" dirty="0">
                          <a:solidFill>
                            <a:srgbClr val="24259D"/>
                          </a:solidFill>
                          <a:latin typeface="Libre Franklin" pitchFamily="2" charset="77"/>
                          <a:cs typeface="Times New Roman" panose="02020603050405020304" pitchFamily="18" charset="0"/>
                        </a:rPr>
                        <a:t>First 10 days</a:t>
                      </a:r>
                      <a:r>
                        <a:rPr kumimoji="0" lang="en-US" sz="1800" b="1" i="0" u="none" strike="noStrike" kern="1200" cap="none" spc="0" normalizeH="0" baseline="0" noProof="0" dirty="0">
                          <a:ln>
                            <a:noFill/>
                          </a:ln>
                          <a:solidFill>
                            <a:srgbClr val="24259D"/>
                          </a:solidFill>
                          <a:effectLst/>
                          <a:uLnTx/>
                          <a:uFillTx/>
                          <a:latin typeface="Libre Franklin" pitchFamily="2" charset="77"/>
                          <a:ea typeface="+mn-ea"/>
                          <a:cs typeface="Times New Roman" panose="02020603050405020304" pitchFamily="18" charset="0"/>
                        </a:rPr>
                        <a:t> </a:t>
                      </a:r>
                    </a:p>
                  </a:txBody>
                  <a:tcPr marL="360000" marR="360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11112" marR="0" lvl="0" indent="0" algn="l" defTabSz="1219170" rtl="0" eaLnBrk="1" fontAlgn="auto" latinLnBrk="0" hangingPunct="1">
                        <a:lnSpc>
                          <a:spcPct val="110000"/>
                        </a:lnSpc>
                        <a:spcBef>
                          <a:spcPts val="0"/>
                        </a:spcBef>
                        <a:spcAft>
                          <a:spcPts val="600"/>
                        </a:spcAft>
                        <a:buClr>
                          <a:srgbClr val="1C37AE"/>
                        </a:buClr>
                        <a:buSzTx/>
                        <a:buFontTx/>
                        <a:buNone/>
                        <a:tabLst/>
                        <a:defRPr/>
                      </a:pPr>
                      <a:r>
                        <a:rPr lang="en-US" sz="1800" b="1" dirty="0">
                          <a:solidFill>
                            <a:srgbClr val="24259D"/>
                          </a:solidFill>
                          <a:latin typeface="Libre Franklin" pitchFamily="2" charset="77"/>
                          <a:cs typeface="Times New Roman" panose="02020603050405020304" pitchFamily="18" charset="0"/>
                        </a:rPr>
                        <a:t>First 30 days </a:t>
                      </a:r>
                      <a:endParaRPr kumimoji="0" lang="en-US" sz="1800" b="1" i="0" u="none" strike="noStrike" kern="1200" cap="none" spc="0" normalizeH="0" baseline="0" noProof="0" dirty="0">
                        <a:ln>
                          <a:noFill/>
                        </a:ln>
                        <a:solidFill>
                          <a:srgbClr val="24259D"/>
                        </a:solidFill>
                        <a:effectLst/>
                        <a:uLnTx/>
                        <a:uFillTx/>
                        <a:latin typeface="Libre Franklin" pitchFamily="2" charset="77"/>
                        <a:ea typeface="+mn-ea"/>
                        <a:cs typeface="Times New Roman" panose="02020603050405020304" pitchFamily="18" charset="0"/>
                      </a:endParaRPr>
                    </a:p>
                  </a:txBody>
                  <a:tcPr marL="360000" marR="36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11112" marR="0" lvl="0" indent="0" algn="l" defTabSz="1219170" rtl="0" eaLnBrk="1" fontAlgn="auto" latinLnBrk="0" hangingPunct="1">
                        <a:lnSpc>
                          <a:spcPct val="110000"/>
                        </a:lnSpc>
                        <a:spcBef>
                          <a:spcPts val="0"/>
                        </a:spcBef>
                        <a:spcAft>
                          <a:spcPts val="600"/>
                        </a:spcAft>
                        <a:buClr>
                          <a:srgbClr val="1C37AE"/>
                        </a:buClr>
                        <a:buSzTx/>
                        <a:buFontTx/>
                        <a:buNone/>
                        <a:tabLst/>
                        <a:defRPr/>
                      </a:pPr>
                      <a:r>
                        <a:rPr kumimoji="0" lang="en-US" sz="1800" b="1" i="0" u="none" strike="noStrike" kern="1200" cap="none" spc="0" normalizeH="0" baseline="0" noProof="0" dirty="0">
                          <a:ln>
                            <a:noFill/>
                          </a:ln>
                          <a:solidFill>
                            <a:srgbClr val="24259D"/>
                          </a:solidFill>
                          <a:effectLst/>
                          <a:uLnTx/>
                          <a:uFillTx/>
                          <a:latin typeface="Libre Franklin" pitchFamily="2" charset="77"/>
                          <a:ea typeface="+mn-ea"/>
                          <a:cs typeface="Times New Roman" panose="02020603050405020304" pitchFamily="18" charset="0"/>
                        </a:rPr>
                        <a:t>Next 90 days </a:t>
                      </a:r>
                      <a:br>
                        <a:rPr kumimoji="0" lang="en-US" sz="1800" b="1" i="0" u="none" strike="noStrike" kern="1200" cap="none" spc="0" normalizeH="0" baseline="0" noProof="0" dirty="0">
                          <a:ln>
                            <a:noFill/>
                          </a:ln>
                          <a:solidFill>
                            <a:srgbClr val="24259D"/>
                          </a:solidFill>
                          <a:effectLst/>
                          <a:uLnTx/>
                          <a:uFillTx/>
                          <a:latin typeface="Libre Franklin" pitchFamily="2" charset="77"/>
                          <a:ea typeface="+mn-ea"/>
                          <a:cs typeface="Times New Roman" panose="02020603050405020304" pitchFamily="18" charset="0"/>
                        </a:rPr>
                      </a:br>
                      <a:r>
                        <a:rPr kumimoji="0" lang="en-US" sz="1800" b="1" i="0" u="none" strike="noStrike" kern="1200" cap="none" spc="0" normalizeH="0" baseline="0" noProof="0" dirty="0">
                          <a:ln>
                            <a:noFill/>
                          </a:ln>
                          <a:solidFill>
                            <a:srgbClr val="24259D"/>
                          </a:solidFill>
                          <a:effectLst/>
                          <a:uLnTx/>
                          <a:uFillTx/>
                          <a:latin typeface="Libre Franklin" pitchFamily="2" charset="77"/>
                          <a:ea typeface="+mn-ea"/>
                          <a:cs typeface="Times New Roman" panose="02020603050405020304" pitchFamily="18" charset="0"/>
                        </a:rPr>
                        <a:t>and Beyond   </a:t>
                      </a:r>
                    </a:p>
                  </a:txBody>
                  <a:tcPr marL="360000" marR="360000">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6570415"/>
                  </a:ext>
                </a:extLst>
              </a:tr>
              <a:tr h="877313">
                <a:tc>
                  <a:txBody>
                    <a:bodyPr/>
                    <a:lstStyle/>
                    <a:p>
                      <a:pPr marL="11112" defTabSz="1219170">
                        <a:lnSpc>
                          <a:spcPct val="110000"/>
                        </a:lnSpc>
                        <a:spcAft>
                          <a:spcPts val="600"/>
                        </a:spcAft>
                        <a:buClr>
                          <a:srgbClr val="1C37AE"/>
                        </a:buClr>
                      </a:pPr>
                      <a:r>
                        <a:rPr lang="en-US" sz="1200" b="1" dirty="0">
                          <a:solidFill>
                            <a:srgbClr val="24259D"/>
                          </a:solidFill>
                          <a:latin typeface="Libre Franklin" pitchFamily="2" charset="77"/>
                          <a:cs typeface="Times New Roman" panose="02020603050405020304" pitchFamily="18" charset="0"/>
                        </a:rPr>
                        <a:t>The first 10 days provide the foundation for the execution of the Playbook: </a:t>
                      </a:r>
                    </a:p>
                    <a:p>
                      <a:endParaRPr lang="en-US" sz="1200" dirty="0">
                        <a:solidFill>
                          <a:srgbClr val="24259D"/>
                        </a:solidFill>
                      </a:endParaRPr>
                    </a:p>
                    <a:p>
                      <a:endParaRPr lang="en-US" sz="1200" dirty="0">
                        <a:solidFill>
                          <a:srgbClr val="24259D"/>
                        </a:solidFill>
                      </a:endParaRPr>
                    </a:p>
                  </a:txBody>
                  <a:tcPr marL="360000" marR="360000">
                    <a:lnL w="12700" cmpd="sng">
                      <a:noFill/>
                    </a:lnL>
                    <a:lnR w="12700" cap="flat" cmpd="sng" algn="ctr">
                      <a:solidFill>
                        <a:srgbClr val="1C37A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11112" defTabSz="1219170">
                        <a:lnSpc>
                          <a:spcPct val="110000"/>
                        </a:lnSpc>
                        <a:spcAft>
                          <a:spcPts val="600"/>
                        </a:spcAft>
                        <a:buClr>
                          <a:srgbClr val="1C37AE"/>
                        </a:buClr>
                      </a:pPr>
                      <a:r>
                        <a:rPr lang="en-US" sz="1200" b="1" dirty="0">
                          <a:solidFill>
                            <a:srgbClr val="24259D"/>
                          </a:solidFill>
                          <a:latin typeface="Libre Franklin" pitchFamily="2" charset="77"/>
                          <a:cs typeface="Times New Roman" panose="02020603050405020304" pitchFamily="18" charset="0"/>
                        </a:rPr>
                        <a:t>The first 30 days provide insight into the execution of the Playbook and for setting the tone, monitoring compliance and assessing the effectiveness of the protocols on Site:</a:t>
                      </a:r>
                      <a:endParaRPr lang="en-US" sz="1200">
                        <a:solidFill>
                          <a:srgbClr val="24259D"/>
                        </a:solidFill>
                      </a:endParaRPr>
                    </a:p>
                  </a:txBody>
                  <a:tcPr marL="360000" marR="360000">
                    <a:lnL w="12700" cap="flat" cmpd="sng" algn="ctr">
                      <a:solidFill>
                        <a:srgbClr val="1C37AE"/>
                      </a:solidFill>
                      <a:prstDash val="solid"/>
                      <a:round/>
                      <a:headEnd type="none" w="med" len="med"/>
                      <a:tailEnd type="none" w="med" len="med"/>
                    </a:lnL>
                    <a:lnR w="12700" cap="flat" cmpd="sng" algn="ctr">
                      <a:solidFill>
                        <a:srgbClr val="1C37A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11112" defTabSz="1219170">
                        <a:lnSpc>
                          <a:spcPct val="110000"/>
                        </a:lnSpc>
                        <a:spcAft>
                          <a:spcPts val="600"/>
                        </a:spcAft>
                        <a:buClr>
                          <a:srgbClr val="1C37AE"/>
                        </a:buClr>
                      </a:pPr>
                      <a:r>
                        <a:rPr lang="en-US" sz="1200" b="1" dirty="0">
                          <a:solidFill>
                            <a:srgbClr val="24259D"/>
                          </a:solidFill>
                          <a:latin typeface="Libre Franklin" pitchFamily="2" charset="77"/>
                          <a:cs typeface="Times New Roman" panose="02020603050405020304" pitchFamily="18" charset="0"/>
                        </a:rPr>
                        <a:t>The next 90 days and beyond provides the rationale for systematic and long-term changes to the business from the Pandemic:</a:t>
                      </a:r>
                    </a:p>
                  </a:txBody>
                  <a:tcPr marL="360000" marR="360000">
                    <a:lnL w="12700" cap="flat" cmpd="sng" algn="ctr">
                      <a:solidFill>
                        <a:srgbClr val="1C37AE"/>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6616440"/>
                  </a:ext>
                </a:extLst>
              </a:tr>
              <a:tr h="1434286">
                <a:tc>
                  <a:txBody>
                    <a:bodyPr/>
                    <a:lstStyle/>
                    <a:p>
                      <a:pPr marL="311150" indent="-300038" defTabSz="1219170">
                        <a:lnSpc>
                          <a:spcPct val="110000"/>
                        </a:lnSpc>
                        <a:spcAft>
                          <a:spcPts val="600"/>
                        </a:spcAft>
                        <a:buClr>
                          <a:srgbClr val="1C37AE"/>
                        </a:buClr>
                        <a:buFont typeface="Arial" panose="020B0604020202020204" pitchFamily="34" charset="0"/>
                        <a:buChar char="•"/>
                      </a:pPr>
                      <a:r>
                        <a:rPr lang="en-US" sz="1200" dirty="0">
                          <a:solidFill>
                            <a:srgbClr val="24259D"/>
                          </a:solidFill>
                          <a:latin typeface="Libre Franklin" pitchFamily="2" charset="77"/>
                          <a:cs typeface="Times New Roman" panose="02020603050405020304" pitchFamily="18" charset="0"/>
                        </a:rPr>
                        <a:t>Baseline</a:t>
                      </a:r>
                    </a:p>
                    <a:p>
                      <a:pPr marL="311150" indent="-300038" defTabSz="1219170">
                        <a:lnSpc>
                          <a:spcPct val="110000"/>
                        </a:lnSpc>
                        <a:spcAft>
                          <a:spcPts val="600"/>
                        </a:spcAft>
                        <a:buClr>
                          <a:srgbClr val="1C37AE"/>
                        </a:buClr>
                        <a:buFont typeface="Arial" panose="020B0604020202020204" pitchFamily="34" charset="0"/>
                        <a:buChar char="•"/>
                      </a:pPr>
                      <a:r>
                        <a:rPr lang="en-US" sz="1200" dirty="0">
                          <a:solidFill>
                            <a:srgbClr val="24259D"/>
                          </a:solidFill>
                          <a:latin typeface="Libre Franklin" pitchFamily="2" charset="77"/>
                          <a:cs typeface="Times New Roman" panose="02020603050405020304" pitchFamily="18" charset="0"/>
                        </a:rPr>
                        <a:t>Training</a:t>
                      </a:r>
                    </a:p>
                    <a:p>
                      <a:pPr marL="311150" indent="-300038" defTabSz="1219170">
                        <a:lnSpc>
                          <a:spcPct val="110000"/>
                        </a:lnSpc>
                        <a:spcAft>
                          <a:spcPts val="600"/>
                        </a:spcAft>
                        <a:buClr>
                          <a:srgbClr val="1C37AE"/>
                        </a:buClr>
                        <a:buFont typeface="Arial" panose="020B0604020202020204" pitchFamily="34" charset="0"/>
                        <a:buChar char="•"/>
                      </a:pPr>
                      <a:r>
                        <a:rPr lang="en-US" sz="1200" dirty="0">
                          <a:solidFill>
                            <a:srgbClr val="24259D"/>
                          </a:solidFill>
                          <a:latin typeface="Libre Franklin" pitchFamily="2" charset="77"/>
                          <a:cs typeface="Times New Roman" panose="02020603050405020304" pitchFamily="18" charset="0"/>
                        </a:rPr>
                        <a:t>Set-up, Monitoring, Compliance, Modifications</a:t>
                      </a:r>
                    </a:p>
                    <a:p>
                      <a:pPr marL="311150" indent="-300038" defTabSz="1219170">
                        <a:lnSpc>
                          <a:spcPct val="110000"/>
                        </a:lnSpc>
                        <a:spcAft>
                          <a:spcPts val="600"/>
                        </a:spcAft>
                        <a:buClr>
                          <a:srgbClr val="1C37AE"/>
                        </a:buClr>
                        <a:buFont typeface="Arial" panose="020B0604020202020204" pitchFamily="34" charset="0"/>
                        <a:buChar char="•"/>
                      </a:pPr>
                      <a:r>
                        <a:rPr lang="en-US" sz="1200" dirty="0">
                          <a:solidFill>
                            <a:srgbClr val="24259D"/>
                          </a:solidFill>
                          <a:latin typeface="Libre Franklin" pitchFamily="2" charset="77"/>
                          <a:cs typeface="Times New Roman" panose="02020603050405020304" pitchFamily="18" charset="0"/>
                        </a:rPr>
                        <a:t>Employee Survey - Feedback</a:t>
                      </a:r>
                      <a:endParaRPr lang="en-US" sz="1200">
                        <a:solidFill>
                          <a:srgbClr val="24259D"/>
                        </a:solidFill>
                      </a:endParaRPr>
                    </a:p>
                  </a:txBody>
                  <a:tcPr marL="360000" marR="360000">
                    <a:lnL w="12700" cmpd="sng">
                      <a:noFill/>
                    </a:lnL>
                    <a:lnR w="12700" cap="flat" cmpd="sng" algn="ctr">
                      <a:solidFill>
                        <a:srgbClr val="1C37A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311150" indent="-300038" defTabSz="1219170">
                        <a:lnSpc>
                          <a:spcPct val="110000"/>
                        </a:lnSpc>
                        <a:spcAft>
                          <a:spcPts val="600"/>
                        </a:spcAft>
                        <a:buClr>
                          <a:srgbClr val="1C37AE"/>
                        </a:buClr>
                        <a:buFont typeface="Arial" panose="020B0604020202020204" pitchFamily="34" charset="0"/>
                        <a:buChar char="•"/>
                      </a:pPr>
                      <a:r>
                        <a:rPr lang="en-US" sz="1200" dirty="0">
                          <a:solidFill>
                            <a:srgbClr val="24259D"/>
                          </a:solidFill>
                          <a:latin typeface="Libre Franklin" pitchFamily="2" charset="77"/>
                          <a:cs typeface="Times New Roman" panose="02020603050405020304" pitchFamily="18" charset="0"/>
                        </a:rPr>
                        <a:t>Mid-term</a:t>
                      </a:r>
                    </a:p>
                    <a:p>
                      <a:pPr marL="311150" indent="-300038" defTabSz="1219170">
                        <a:lnSpc>
                          <a:spcPct val="110000"/>
                        </a:lnSpc>
                        <a:spcAft>
                          <a:spcPts val="600"/>
                        </a:spcAft>
                        <a:buClr>
                          <a:srgbClr val="1C37AE"/>
                        </a:buClr>
                        <a:buFont typeface="Arial" panose="020B0604020202020204" pitchFamily="34" charset="0"/>
                        <a:buChar char="•"/>
                      </a:pPr>
                      <a:r>
                        <a:rPr lang="en-US" sz="1200" dirty="0">
                          <a:solidFill>
                            <a:srgbClr val="24259D"/>
                          </a:solidFill>
                          <a:latin typeface="Libre Franklin" pitchFamily="2" charset="77"/>
                          <a:cs typeface="Times New Roman" panose="02020603050405020304" pitchFamily="18" charset="0"/>
                        </a:rPr>
                        <a:t>Training – Continuous Review</a:t>
                      </a:r>
                    </a:p>
                    <a:p>
                      <a:pPr marL="311150" indent="-300038" defTabSz="1219170">
                        <a:lnSpc>
                          <a:spcPct val="110000"/>
                        </a:lnSpc>
                        <a:spcAft>
                          <a:spcPts val="600"/>
                        </a:spcAft>
                        <a:buClr>
                          <a:srgbClr val="1C37AE"/>
                        </a:buClr>
                        <a:buFont typeface="Arial" panose="020B0604020202020204" pitchFamily="34" charset="0"/>
                        <a:buChar char="•"/>
                      </a:pPr>
                      <a:r>
                        <a:rPr lang="en-US" sz="1200" dirty="0">
                          <a:solidFill>
                            <a:srgbClr val="24259D"/>
                          </a:solidFill>
                          <a:latin typeface="Libre Franklin" pitchFamily="2" charset="77"/>
                          <a:cs typeface="Times New Roman" panose="02020603050405020304" pitchFamily="18" charset="0"/>
                        </a:rPr>
                        <a:t>Monitoring, Compliance, Modifications</a:t>
                      </a:r>
                    </a:p>
                    <a:p>
                      <a:pPr marL="311150" indent="-300038" defTabSz="1219170">
                        <a:lnSpc>
                          <a:spcPct val="110000"/>
                        </a:lnSpc>
                        <a:spcAft>
                          <a:spcPts val="600"/>
                        </a:spcAft>
                        <a:buClr>
                          <a:srgbClr val="1C37AE"/>
                        </a:buClr>
                        <a:buFont typeface="Arial" panose="020B0604020202020204" pitchFamily="34" charset="0"/>
                        <a:buChar char="•"/>
                      </a:pPr>
                      <a:r>
                        <a:rPr lang="en-US" sz="1200" dirty="0">
                          <a:solidFill>
                            <a:srgbClr val="24259D"/>
                          </a:solidFill>
                          <a:latin typeface="Libre Franklin" pitchFamily="2" charset="77"/>
                          <a:cs typeface="Times New Roman" panose="02020603050405020304" pitchFamily="18" charset="0"/>
                        </a:rPr>
                        <a:t>Employee Survey - Feedback</a:t>
                      </a:r>
                      <a:endParaRPr lang="en-US" sz="1200">
                        <a:solidFill>
                          <a:srgbClr val="24259D"/>
                        </a:solidFill>
                      </a:endParaRPr>
                    </a:p>
                  </a:txBody>
                  <a:tcPr marL="360000" marR="360000">
                    <a:lnL w="12700" cap="flat" cmpd="sng" algn="ctr">
                      <a:solidFill>
                        <a:srgbClr val="1C37AE"/>
                      </a:solidFill>
                      <a:prstDash val="solid"/>
                      <a:round/>
                      <a:headEnd type="none" w="med" len="med"/>
                      <a:tailEnd type="none" w="med" len="med"/>
                    </a:lnL>
                    <a:lnR w="12700" cap="flat" cmpd="sng" algn="ctr">
                      <a:solidFill>
                        <a:srgbClr val="1C37A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311150" indent="-300038" defTabSz="1219170">
                        <a:lnSpc>
                          <a:spcPct val="110000"/>
                        </a:lnSpc>
                        <a:spcAft>
                          <a:spcPts val="600"/>
                        </a:spcAft>
                        <a:buClr>
                          <a:srgbClr val="1C37AE"/>
                        </a:buClr>
                        <a:buFont typeface="Arial" panose="020B0604020202020204" pitchFamily="34" charset="0"/>
                        <a:buChar char="•"/>
                      </a:pPr>
                      <a:r>
                        <a:rPr lang="en-US" sz="1200" dirty="0">
                          <a:solidFill>
                            <a:srgbClr val="24259D"/>
                          </a:solidFill>
                          <a:latin typeface="Libre Franklin" pitchFamily="2" charset="77"/>
                          <a:cs typeface="Times New Roman" panose="02020603050405020304" pitchFamily="18" charset="0"/>
                        </a:rPr>
                        <a:t>Long-term: Re-assess the External Environment</a:t>
                      </a:r>
                    </a:p>
                    <a:p>
                      <a:pPr marL="311150" indent="-300038" defTabSz="1219170">
                        <a:lnSpc>
                          <a:spcPct val="110000"/>
                        </a:lnSpc>
                        <a:spcAft>
                          <a:spcPts val="600"/>
                        </a:spcAft>
                        <a:buClr>
                          <a:srgbClr val="1C37AE"/>
                        </a:buClr>
                        <a:buFont typeface="Arial" panose="020B0604020202020204" pitchFamily="34" charset="0"/>
                        <a:buChar char="•"/>
                      </a:pPr>
                      <a:r>
                        <a:rPr lang="en-US" sz="1200" dirty="0">
                          <a:solidFill>
                            <a:srgbClr val="24259D"/>
                          </a:solidFill>
                          <a:latin typeface="Libre Franklin" pitchFamily="2" charset="77"/>
                          <a:cs typeface="Times New Roman" panose="02020603050405020304" pitchFamily="18" charset="0"/>
                        </a:rPr>
                        <a:t>On-going Monitoring, Compliance, Modifications</a:t>
                      </a:r>
                    </a:p>
                    <a:p>
                      <a:pPr marL="311150" indent="-300038" defTabSz="1219170">
                        <a:lnSpc>
                          <a:spcPct val="110000"/>
                        </a:lnSpc>
                        <a:spcAft>
                          <a:spcPts val="600"/>
                        </a:spcAft>
                        <a:buClr>
                          <a:srgbClr val="1C37AE"/>
                        </a:buClr>
                        <a:buFont typeface="Arial" panose="020B0604020202020204" pitchFamily="34" charset="0"/>
                        <a:buChar char="•"/>
                      </a:pPr>
                      <a:r>
                        <a:rPr lang="en-US" sz="1200" dirty="0">
                          <a:solidFill>
                            <a:srgbClr val="24259D"/>
                          </a:solidFill>
                          <a:latin typeface="Libre Franklin" pitchFamily="2" charset="77"/>
                          <a:cs typeface="Times New Roman" panose="02020603050405020304" pitchFamily="18" charset="0"/>
                        </a:rPr>
                        <a:t>Employee Survey – Feedback</a:t>
                      </a:r>
                    </a:p>
                    <a:p>
                      <a:pPr marL="311150" indent="-300038" defTabSz="1219170">
                        <a:lnSpc>
                          <a:spcPct val="110000"/>
                        </a:lnSpc>
                        <a:spcAft>
                          <a:spcPts val="600"/>
                        </a:spcAft>
                        <a:buClr>
                          <a:srgbClr val="1C37AE"/>
                        </a:buClr>
                        <a:buFont typeface="Arial" panose="020B0604020202020204" pitchFamily="34" charset="0"/>
                        <a:buChar char="•"/>
                      </a:pPr>
                      <a:r>
                        <a:rPr lang="en-US" sz="1200" dirty="0">
                          <a:solidFill>
                            <a:srgbClr val="24259D"/>
                          </a:solidFill>
                          <a:latin typeface="Libre Franklin" pitchFamily="2" charset="77"/>
                          <a:cs typeface="Times New Roman" panose="02020603050405020304" pitchFamily="18" charset="0"/>
                        </a:rPr>
                        <a:t>Revisit every 30 days after to continue assessment of all factors</a:t>
                      </a:r>
                      <a:endParaRPr lang="en-US" sz="1200" dirty="0">
                        <a:solidFill>
                          <a:srgbClr val="24259D"/>
                        </a:solidFill>
                      </a:endParaRPr>
                    </a:p>
                  </a:txBody>
                  <a:tcPr marL="360000" marR="360000">
                    <a:lnL w="12700" cap="flat" cmpd="sng" algn="ctr">
                      <a:solidFill>
                        <a:srgbClr val="1C37AE"/>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27118972"/>
                  </a:ext>
                </a:extLst>
              </a:tr>
            </a:tbl>
          </a:graphicData>
        </a:graphic>
      </p:graphicFrame>
      <p:cxnSp>
        <p:nvCxnSpPr>
          <p:cNvPr id="30" name="Straight Connector 29">
            <a:extLst>
              <a:ext uri="{FF2B5EF4-FFF2-40B4-BE49-F238E27FC236}">
                <a16:creationId xmlns:a16="http://schemas.microsoft.com/office/drawing/2014/main" id="{A577EDA5-A943-FA40-8F69-80E6616FEF80}"/>
              </a:ext>
            </a:extLst>
          </p:cNvPr>
          <p:cNvCxnSpPr/>
          <p:nvPr/>
        </p:nvCxnSpPr>
        <p:spPr>
          <a:xfrm>
            <a:off x="0" y="1643558"/>
            <a:ext cx="12192000" cy="0"/>
          </a:xfrm>
          <a:prstGeom prst="line">
            <a:avLst/>
          </a:prstGeom>
          <a:ln w="76200">
            <a:solidFill>
              <a:srgbClr val="24259D"/>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A0976C0C-56AA-A94F-994D-915AE39B40F4}"/>
              </a:ext>
            </a:extLst>
          </p:cNvPr>
          <p:cNvSpPr>
            <a:spLocks noChangeAspect="1"/>
          </p:cNvSpPr>
          <p:nvPr/>
        </p:nvSpPr>
        <p:spPr>
          <a:xfrm>
            <a:off x="829157" y="1080398"/>
            <a:ext cx="1093771" cy="1093771"/>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D040E7F9-0B1B-014E-B4A5-A2C4932CEB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8767" y="1244585"/>
            <a:ext cx="609902" cy="710079"/>
          </a:xfrm>
          <a:prstGeom prst="rect">
            <a:avLst/>
          </a:prstGeom>
        </p:spPr>
      </p:pic>
      <p:sp>
        <p:nvSpPr>
          <p:cNvPr id="14" name="Rectangle 13">
            <a:extLst>
              <a:ext uri="{FF2B5EF4-FFF2-40B4-BE49-F238E27FC236}">
                <a16:creationId xmlns:a16="http://schemas.microsoft.com/office/drawing/2014/main" id="{81D018A0-7F4B-0545-945C-6D6C12A45696}"/>
              </a:ext>
            </a:extLst>
          </p:cNvPr>
          <p:cNvSpPr/>
          <p:nvPr/>
        </p:nvSpPr>
        <p:spPr>
          <a:xfrm>
            <a:off x="1193148" y="1541399"/>
            <a:ext cx="401072" cy="369332"/>
          </a:xfrm>
          <a:prstGeom prst="rect">
            <a:avLst/>
          </a:prstGeom>
          <a:ln>
            <a:noFill/>
          </a:ln>
        </p:spPr>
        <p:txBody>
          <a:bodyPr wrap="none">
            <a:spAutoFit/>
          </a:bodyPr>
          <a:lstStyle/>
          <a:p>
            <a:r>
              <a:rPr lang="en-US" b="1" dirty="0">
                <a:solidFill>
                  <a:srgbClr val="24259D"/>
                </a:solidFill>
                <a:latin typeface="Oswald" pitchFamily="2" charset="77"/>
              </a:rPr>
              <a:t>10</a:t>
            </a:r>
            <a:endParaRPr lang="en-US" b="1">
              <a:solidFill>
                <a:srgbClr val="24259D"/>
              </a:solidFill>
            </a:endParaRPr>
          </a:p>
        </p:txBody>
      </p:sp>
      <p:sp>
        <p:nvSpPr>
          <p:cNvPr id="53" name="Oval 52">
            <a:extLst>
              <a:ext uri="{FF2B5EF4-FFF2-40B4-BE49-F238E27FC236}">
                <a16:creationId xmlns:a16="http://schemas.microsoft.com/office/drawing/2014/main" id="{CD70EDF1-1156-5247-9D3B-4D126739B0E3}"/>
              </a:ext>
            </a:extLst>
          </p:cNvPr>
          <p:cNvSpPr>
            <a:spLocks noChangeAspect="1"/>
          </p:cNvSpPr>
          <p:nvPr/>
        </p:nvSpPr>
        <p:spPr>
          <a:xfrm>
            <a:off x="4547717" y="1086494"/>
            <a:ext cx="1093771" cy="1093771"/>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4" name="Graphic 53">
            <a:extLst>
              <a:ext uri="{FF2B5EF4-FFF2-40B4-BE49-F238E27FC236}">
                <a16:creationId xmlns:a16="http://schemas.microsoft.com/office/drawing/2014/main" id="{D9C1505C-95A5-3349-AC7F-93DA85EF4C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7327" y="1250681"/>
            <a:ext cx="609902" cy="710079"/>
          </a:xfrm>
          <a:prstGeom prst="rect">
            <a:avLst/>
          </a:prstGeom>
        </p:spPr>
      </p:pic>
      <p:sp>
        <p:nvSpPr>
          <p:cNvPr id="55" name="Rectangle 54">
            <a:extLst>
              <a:ext uri="{FF2B5EF4-FFF2-40B4-BE49-F238E27FC236}">
                <a16:creationId xmlns:a16="http://schemas.microsoft.com/office/drawing/2014/main" id="{CC08CAAA-1932-324E-B128-89F920A21B89}"/>
              </a:ext>
            </a:extLst>
          </p:cNvPr>
          <p:cNvSpPr/>
          <p:nvPr/>
        </p:nvSpPr>
        <p:spPr>
          <a:xfrm>
            <a:off x="4884276" y="1547495"/>
            <a:ext cx="429926" cy="369332"/>
          </a:xfrm>
          <a:prstGeom prst="rect">
            <a:avLst/>
          </a:prstGeom>
        </p:spPr>
        <p:txBody>
          <a:bodyPr wrap="none">
            <a:spAutoFit/>
          </a:bodyPr>
          <a:lstStyle/>
          <a:p>
            <a:r>
              <a:rPr lang="en-US" b="1" dirty="0">
                <a:solidFill>
                  <a:srgbClr val="24259D"/>
                </a:solidFill>
                <a:latin typeface="Oswald" pitchFamily="2" charset="77"/>
              </a:rPr>
              <a:t>30</a:t>
            </a:r>
            <a:endParaRPr lang="en-US" b="1">
              <a:solidFill>
                <a:srgbClr val="24259D"/>
              </a:solidFill>
            </a:endParaRPr>
          </a:p>
        </p:txBody>
      </p:sp>
      <p:sp>
        <p:nvSpPr>
          <p:cNvPr id="59" name="Oval 58">
            <a:extLst>
              <a:ext uri="{FF2B5EF4-FFF2-40B4-BE49-F238E27FC236}">
                <a16:creationId xmlns:a16="http://schemas.microsoft.com/office/drawing/2014/main" id="{002284D3-9792-E648-A6BC-E8E4047DF04D}"/>
              </a:ext>
            </a:extLst>
          </p:cNvPr>
          <p:cNvSpPr>
            <a:spLocks noChangeAspect="1"/>
          </p:cNvSpPr>
          <p:nvPr/>
        </p:nvSpPr>
        <p:spPr>
          <a:xfrm>
            <a:off x="8156549" y="1092590"/>
            <a:ext cx="1093771" cy="1093771"/>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Graphic 59">
            <a:extLst>
              <a:ext uri="{FF2B5EF4-FFF2-40B4-BE49-F238E27FC236}">
                <a16:creationId xmlns:a16="http://schemas.microsoft.com/office/drawing/2014/main" id="{42BD6ABB-F0E5-4449-8F7A-E023FDCAE7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6159" y="1256777"/>
            <a:ext cx="609902" cy="710079"/>
          </a:xfrm>
          <a:prstGeom prst="rect">
            <a:avLst/>
          </a:prstGeom>
        </p:spPr>
      </p:pic>
      <p:sp>
        <p:nvSpPr>
          <p:cNvPr id="61" name="Rectangle 60">
            <a:extLst>
              <a:ext uri="{FF2B5EF4-FFF2-40B4-BE49-F238E27FC236}">
                <a16:creationId xmlns:a16="http://schemas.microsoft.com/office/drawing/2014/main" id="{F5107E70-08E0-1443-9980-EC849EB99F00}"/>
              </a:ext>
            </a:extLst>
          </p:cNvPr>
          <p:cNvSpPr/>
          <p:nvPr/>
        </p:nvSpPr>
        <p:spPr>
          <a:xfrm>
            <a:off x="8493108" y="1553591"/>
            <a:ext cx="434734" cy="369332"/>
          </a:xfrm>
          <a:prstGeom prst="rect">
            <a:avLst/>
          </a:prstGeom>
        </p:spPr>
        <p:txBody>
          <a:bodyPr wrap="none">
            <a:spAutoFit/>
          </a:bodyPr>
          <a:lstStyle/>
          <a:p>
            <a:r>
              <a:rPr lang="en-US" b="1" dirty="0">
                <a:solidFill>
                  <a:srgbClr val="24259D"/>
                </a:solidFill>
                <a:latin typeface="Oswald" pitchFamily="2" charset="77"/>
              </a:rPr>
              <a:t>90</a:t>
            </a:r>
            <a:endParaRPr lang="en-US" b="1">
              <a:solidFill>
                <a:srgbClr val="24259D"/>
              </a:solidFill>
            </a:endParaRPr>
          </a:p>
        </p:txBody>
      </p:sp>
    </p:spTree>
    <p:extLst>
      <p:ext uri="{BB962C8B-B14F-4D97-AF65-F5344CB8AC3E}">
        <p14:creationId xmlns:p14="http://schemas.microsoft.com/office/powerpoint/2010/main" val="77005252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p:nvSpPr>
          <p:cNvPr id="2" name="Rectangle 1">
            <a:extLst>
              <a:ext uri="{FF2B5EF4-FFF2-40B4-BE49-F238E27FC236}">
                <a16:creationId xmlns:a16="http://schemas.microsoft.com/office/drawing/2014/main" id="{05A7D48C-B94D-3F46-850B-92132553040A}"/>
              </a:ext>
            </a:extLst>
          </p:cNvPr>
          <p:cNvSpPr/>
          <p:nvPr/>
        </p:nvSpPr>
        <p:spPr>
          <a:xfrm>
            <a:off x="0" y="0"/>
            <a:ext cx="12192000" cy="6858000"/>
          </a:xfrm>
          <a:prstGeom prst="rect">
            <a:avLst/>
          </a:prstGeom>
          <a:solidFill>
            <a:srgbClr val="242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348BD40-C4FF-A542-9200-D5DAD169F5A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4741890" cy="6858001"/>
          </a:xfrm>
          <a:prstGeom prst="rect">
            <a:avLst/>
          </a:prstGeom>
        </p:spPr>
      </p:pic>
      <p:sp>
        <p:nvSpPr>
          <p:cNvPr id="14" name="Title 3">
            <a:extLst>
              <a:ext uri="{FF2B5EF4-FFF2-40B4-BE49-F238E27FC236}">
                <a16:creationId xmlns:a16="http://schemas.microsoft.com/office/drawing/2014/main" id="{E10C33B4-FAD7-9F4E-9391-2AAA54C6C4AA}"/>
              </a:ext>
            </a:extLst>
          </p:cNvPr>
          <p:cNvSpPr txBox="1">
            <a:spLocks/>
          </p:cNvSpPr>
          <p:nvPr/>
        </p:nvSpPr>
        <p:spPr>
          <a:xfrm>
            <a:off x="5781971" y="2994931"/>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5400" dirty="0">
                <a:solidFill>
                  <a:schemeClr val="bg1"/>
                </a:solidFill>
                <a:latin typeface="Oswald" pitchFamily="2" charset="77"/>
              </a:rPr>
              <a:t>A Day in the Life</a:t>
            </a:r>
          </a:p>
        </p:txBody>
      </p:sp>
      <p:pic>
        <p:nvPicPr>
          <p:cNvPr id="15" name="Graphic 14">
            <a:extLst>
              <a:ext uri="{FF2B5EF4-FFF2-40B4-BE49-F238E27FC236}">
                <a16:creationId xmlns:a16="http://schemas.microsoft.com/office/drawing/2014/main" id="{5C609E4D-FECF-CE4B-9BF3-639684E2129F}"/>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3403" t="35059" r="35543" b="-2419"/>
          <a:stretch/>
        </p:blipFill>
        <p:spPr>
          <a:xfrm>
            <a:off x="9500260" y="0"/>
            <a:ext cx="2691740" cy="2671948"/>
          </a:xfrm>
          <a:prstGeom prst="rect">
            <a:avLst/>
          </a:prstGeom>
        </p:spPr>
      </p:pic>
      <p:pic>
        <p:nvPicPr>
          <p:cNvPr id="16" name="Graphic 15">
            <a:extLst>
              <a:ext uri="{FF2B5EF4-FFF2-40B4-BE49-F238E27FC236}">
                <a16:creationId xmlns:a16="http://schemas.microsoft.com/office/drawing/2014/main" id="{91D958B0-A5D1-9B45-A570-3099F2DD9B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7536" y="318766"/>
            <a:ext cx="557636" cy="571882"/>
          </a:xfrm>
          <a:prstGeom prst="rect">
            <a:avLst/>
          </a:prstGeom>
        </p:spPr>
      </p:pic>
      <p:sp>
        <p:nvSpPr>
          <p:cNvPr id="18" name="Rectangle 17">
            <a:extLst>
              <a:ext uri="{FF2B5EF4-FFF2-40B4-BE49-F238E27FC236}">
                <a16:creationId xmlns:a16="http://schemas.microsoft.com/office/drawing/2014/main" id="{D853E8D8-F71A-4845-BCFA-89D4E0BC4E7B}"/>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6</a:t>
            </a:fld>
            <a:r>
              <a:rPr lang="en-CA" sz="1050" dirty="0">
                <a:solidFill>
                  <a:prstClr val="black"/>
                </a:solidFill>
                <a:latin typeface="Manrope" pitchFamily="2" charset="0"/>
              </a:rPr>
              <a:t>  </a:t>
            </a:r>
            <a:endParaRPr lang="en-US" sz="1050"/>
          </a:p>
        </p:txBody>
      </p:sp>
      <p:pic>
        <p:nvPicPr>
          <p:cNvPr id="19" name="Picture 18">
            <a:extLst>
              <a:ext uri="{FF2B5EF4-FFF2-40B4-BE49-F238E27FC236}">
                <a16:creationId xmlns:a16="http://schemas.microsoft.com/office/drawing/2014/main" id="{1C9D6243-DDB1-5E4E-B073-D281D9C3A70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84010" y="5871366"/>
            <a:ext cx="1273892" cy="1135640"/>
          </a:xfrm>
          <a:prstGeom prst="rect">
            <a:avLst/>
          </a:prstGeom>
        </p:spPr>
      </p:pic>
      <p:sp>
        <p:nvSpPr>
          <p:cNvPr id="23" name="Rectangle 22">
            <a:extLst>
              <a:ext uri="{FF2B5EF4-FFF2-40B4-BE49-F238E27FC236}">
                <a16:creationId xmlns:a16="http://schemas.microsoft.com/office/drawing/2014/main" id="{68D3897D-B431-2943-809E-2426E137843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16230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iangle 14">
            <a:extLst>
              <a:ext uri="{FF2B5EF4-FFF2-40B4-BE49-F238E27FC236}">
                <a16:creationId xmlns:a16="http://schemas.microsoft.com/office/drawing/2014/main" id="{F651BB32-4B39-2C46-8C79-54364CDFDB60}"/>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DBDCD4-3885-F64C-A3F9-099604EF29CB}"/>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B1C6157A-8B62-734F-90A3-30561138864E}"/>
              </a:ext>
            </a:extLst>
          </p:cNvPr>
          <p:cNvSpPr txBox="1">
            <a:spLocks/>
          </p:cNvSpPr>
          <p:nvPr/>
        </p:nvSpPr>
        <p:spPr>
          <a:xfrm>
            <a:off x="522942" y="44120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r>
              <a:rPr lang="en-US" sz="2800" dirty="0">
                <a:solidFill>
                  <a:srgbClr val="24259D"/>
                </a:solidFill>
                <a:latin typeface="Oswald" pitchFamily="2" charset="77"/>
              </a:rPr>
              <a:t>A Day in the Life</a:t>
            </a:r>
          </a:p>
        </p:txBody>
      </p:sp>
      <p:sp>
        <p:nvSpPr>
          <p:cNvPr id="18" name="Rectangle 17">
            <a:extLst>
              <a:ext uri="{FF2B5EF4-FFF2-40B4-BE49-F238E27FC236}">
                <a16:creationId xmlns:a16="http://schemas.microsoft.com/office/drawing/2014/main" id="{44D24D29-77F9-2649-8284-5538ACA740CE}"/>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7</a:t>
            </a:fld>
            <a:r>
              <a:rPr lang="en-CA" sz="1050" dirty="0">
                <a:solidFill>
                  <a:prstClr val="black"/>
                </a:solidFill>
                <a:latin typeface="Manrope" pitchFamily="2" charset="0"/>
              </a:rPr>
              <a:t>  </a:t>
            </a:r>
            <a:endParaRPr lang="en-US" sz="1050"/>
          </a:p>
        </p:txBody>
      </p:sp>
      <p:sp>
        <p:nvSpPr>
          <p:cNvPr id="32" name="TextBox 31">
            <a:extLst>
              <a:ext uri="{FF2B5EF4-FFF2-40B4-BE49-F238E27FC236}">
                <a16:creationId xmlns:a16="http://schemas.microsoft.com/office/drawing/2014/main" id="{316A3061-57CC-3940-AFAD-C3910B09C30D}"/>
              </a:ext>
            </a:extLst>
          </p:cNvPr>
          <p:cNvSpPr txBox="1"/>
          <p:nvPr/>
        </p:nvSpPr>
        <p:spPr>
          <a:xfrm>
            <a:off x="612775" y="1436915"/>
            <a:ext cx="4623254" cy="3988816"/>
          </a:xfrm>
          <a:prstGeom prst="rect">
            <a:avLst/>
          </a:prstGeom>
        </p:spPr>
        <p:txBody>
          <a:bodyPr vert="horz" lIns="0" tIns="0" rIns="0" bIns="0" rtlCol="0" anchor="ctr">
            <a:noAutofit/>
          </a:bodyPr>
          <a:lstStyle/>
          <a:p>
            <a:pPr marL="311150" indent="-300038" defTabSz="1219170">
              <a:lnSpc>
                <a:spcPct val="110000"/>
              </a:lnSpc>
              <a:buClr>
                <a:srgbClr val="1C37AE"/>
              </a:buClr>
              <a:buFont typeface="Arial" panose="020B0604020202020204" pitchFamily="34" charset="0"/>
              <a:buChar char="•"/>
            </a:pPr>
            <a:r>
              <a:rPr lang="en-US" sz="1400" b="1" dirty="0">
                <a:solidFill>
                  <a:srgbClr val="24259D"/>
                </a:solidFill>
                <a:latin typeface="Libre Franklin" pitchFamily="2" charset="77"/>
                <a:cs typeface="Times New Roman" panose="02020603050405020304" pitchFamily="18" charset="0"/>
              </a:rPr>
              <a:t>These Day in the Life personas are examples only and provide the broad context around the kinds of decisions and actions required throughout a typical day. </a:t>
            </a:r>
          </a:p>
          <a:p>
            <a:pPr marL="311150" indent="-300038" defTabSz="1219170">
              <a:lnSpc>
                <a:spcPct val="110000"/>
              </a:lnSpc>
              <a:buClr>
                <a:srgbClr val="1C37AE"/>
              </a:buClr>
              <a:buFont typeface="Arial" panose="020B0604020202020204" pitchFamily="34" charset="0"/>
              <a:buChar char="•"/>
            </a:pPr>
            <a:endParaRPr lang="en-US" sz="1400" b="1" dirty="0">
              <a:solidFill>
                <a:srgbClr val="24259D"/>
              </a:solidFill>
              <a:latin typeface="Libre Franklin" pitchFamily="2" charset="77"/>
              <a:cs typeface="Times New Roman" panose="02020603050405020304" pitchFamily="18" charset="0"/>
            </a:endParaRPr>
          </a:p>
          <a:p>
            <a:pPr marL="311150" indent="-300038" defTabSz="1219170">
              <a:lnSpc>
                <a:spcPct val="110000"/>
              </a:lnSpc>
              <a:buClr>
                <a:srgbClr val="1C37AE"/>
              </a:buClr>
              <a:buFont typeface="Arial" panose="020B0604020202020204" pitchFamily="34" charset="0"/>
              <a:buChar char="•"/>
            </a:pPr>
            <a:r>
              <a:rPr lang="en-US" sz="1400" b="1" dirty="0">
                <a:solidFill>
                  <a:srgbClr val="24259D"/>
                </a:solidFill>
                <a:latin typeface="Libre Franklin" pitchFamily="2" charset="77"/>
                <a:cs typeface="Times New Roman" panose="02020603050405020304" pitchFamily="18" charset="0"/>
              </a:rPr>
              <a:t>They are intended to look at the perspective of the personas that are routinely coming into a Company Site on an average day.</a:t>
            </a:r>
          </a:p>
        </p:txBody>
      </p:sp>
      <p:pic>
        <p:nvPicPr>
          <p:cNvPr id="33" name="Picture 32">
            <a:extLst>
              <a:ext uri="{FF2B5EF4-FFF2-40B4-BE49-F238E27FC236}">
                <a16:creationId xmlns:a16="http://schemas.microsoft.com/office/drawing/2014/main" id="{E66DEA1D-8886-E44A-AAC3-0F5F67A1129C}"/>
              </a:ext>
            </a:extLst>
          </p:cNvPr>
          <p:cNvPicPr>
            <a:picLocks noChangeAspect="1"/>
          </p:cNvPicPr>
          <p:nvPr/>
        </p:nvPicPr>
        <p:blipFill>
          <a:blip r:embed="rId2"/>
          <a:stretch>
            <a:fillRect/>
          </a:stretch>
        </p:blipFill>
        <p:spPr>
          <a:xfrm>
            <a:off x="-84010" y="5871366"/>
            <a:ext cx="1273892" cy="1135640"/>
          </a:xfrm>
          <a:prstGeom prst="rect">
            <a:avLst/>
          </a:prstGeom>
        </p:spPr>
      </p:pic>
      <p:pic>
        <p:nvPicPr>
          <p:cNvPr id="20" name="Picture 19">
            <a:extLst>
              <a:ext uri="{FF2B5EF4-FFF2-40B4-BE49-F238E27FC236}">
                <a16:creationId xmlns:a16="http://schemas.microsoft.com/office/drawing/2014/main" id="{4C463851-F549-6F41-B38A-BD5A98CF42BF}"/>
              </a:ext>
            </a:extLst>
          </p:cNvPr>
          <p:cNvPicPr>
            <a:picLocks noChangeAspect="1"/>
          </p:cNvPicPr>
          <p:nvPr/>
        </p:nvPicPr>
        <p:blipFill>
          <a:blip r:embed="rId3"/>
          <a:stretch>
            <a:fillRect/>
          </a:stretch>
        </p:blipFill>
        <p:spPr>
          <a:xfrm>
            <a:off x="6688111" y="644657"/>
            <a:ext cx="4543545" cy="2555744"/>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7F5E15B7-5059-6C49-91CE-D0CAD290F577}"/>
              </a:ext>
            </a:extLst>
          </p:cNvPr>
          <p:cNvPicPr>
            <a:picLocks noChangeAspect="1"/>
          </p:cNvPicPr>
          <p:nvPr/>
        </p:nvPicPr>
        <p:blipFill>
          <a:blip r:embed="rId4"/>
          <a:stretch>
            <a:fillRect/>
          </a:stretch>
        </p:blipFill>
        <p:spPr>
          <a:xfrm>
            <a:off x="6688111" y="3309257"/>
            <a:ext cx="4543545" cy="25557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694491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198047-5758-8F45-AC5D-0B5F6DFD9272}"/>
              </a:ext>
            </a:extLst>
          </p:cNvPr>
          <p:cNvCxnSpPr/>
          <p:nvPr/>
        </p:nvCxnSpPr>
        <p:spPr>
          <a:xfrm>
            <a:off x="0" y="2983423"/>
            <a:ext cx="12192000" cy="0"/>
          </a:xfrm>
          <a:prstGeom prst="line">
            <a:avLst/>
          </a:prstGeom>
          <a:ln w="76200">
            <a:solidFill>
              <a:srgbClr val="24259D"/>
            </a:solidFill>
          </a:ln>
        </p:spPr>
        <p:style>
          <a:lnRef idx="1">
            <a:schemeClr val="accent1"/>
          </a:lnRef>
          <a:fillRef idx="0">
            <a:schemeClr val="accent1"/>
          </a:fillRef>
          <a:effectRef idx="0">
            <a:schemeClr val="accent1"/>
          </a:effectRef>
          <a:fontRef idx="minor">
            <a:schemeClr val="tx1"/>
          </a:fontRef>
        </p:style>
      </p:cxnSp>
      <p:sp>
        <p:nvSpPr>
          <p:cNvPr id="3" name="Title 3">
            <a:extLst>
              <a:ext uri="{FF2B5EF4-FFF2-40B4-BE49-F238E27FC236}">
                <a16:creationId xmlns:a16="http://schemas.microsoft.com/office/drawing/2014/main" id="{DC4FFF3F-1265-314B-BF3A-0A0FE638D0A8}"/>
              </a:ext>
            </a:extLst>
          </p:cNvPr>
          <p:cNvSpPr txBox="1">
            <a:spLocks/>
          </p:cNvSpPr>
          <p:nvPr/>
        </p:nvSpPr>
        <p:spPr>
          <a:xfrm>
            <a:off x="1739558" y="382000"/>
            <a:ext cx="10958905"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4259D"/>
                </a:solidFill>
                <a:effectLst/>
                <a:uLnTx/>
                <a:uFillTx/>
                <a:latin typeface="Oswald" pitchFamily="2" charset="77"/>
                <a:ea typeface="+mj-ea"/>
                <a:cs typeface="+mj-cs"/>
              </a:rPr>
              <a:t>A Day in the Life of Roger</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3C5771"/>
                </a:solidFill>
                <a:effectLst/>
                <a:uLnTx/>
                <a:uFillTx/>
                <a:latin typeface="Oswald" pitchFamily="2" charset="77"/>
                <a:ea typeface="+mj-ea"/>
                <a:cs typeface="+mj-cs"/>
              </a:rPr>
              <a:t>How does he come in and what does he do along the way?</a:t>
            </a:r>
          </a:p>
        </p:txBody>
      </p:sp>
      <p:sp>
        <p:nvSpPr>
          <p:cNvPr id="4" name="Triangle 3">
            <a:extLst>
              <a:ext uri="{FF2B5EF4-FFF2-40B4-BE49-F238E27FC236}">
                <a16:creationId xmlns:a16="http://schemas.microsoft.com/office/drawing/2014/main" id="{3F191A99-207B-9145-9924-2191336ABE0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B6604D2-4A44-3540-8DD0-A782CEAC46BC}"/>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ED112D86-A9BC-584D-8EA9-250EFE3BCC87}"/>
              </a:ext>
            </a:extLst>
          </p:cNvPr>
          <p:cNvGraphicFramePr>
            <a:graphicFrameLocks noGrp="1"/>
          </p:cNvGraphicFramePr>
          <p:nvPr>
            <p:extLst>
              <p:ext uri="{D42A27DB-BD31-4B8C-83A1-F6EECF244321}">
                <p14:modId xmlns:p14="http://schemas.microsoft.com/office/powerpoint/2010/main" val="1064121990"/>
              </p:ext>
            </p:extLst>
          </p:nvPr>
        </p:nvGraphicFramePr>
        <p:xfrm>
          <a:off x="609599" y="1510620"/>
          <a:ext cx="10958510" cy="4806663"/>
        </p:xfrm>
        <a:graphic>
          <a:graphicData uri="http://schemas.openxmlformats.org/drawingml/2006/table">
            <a:tbl>
              <a:tblPr firstRow="1" bandRow="1">
                <a:tableStyleId>{5C22544A-7EE6-4342-B048-85BDC9FD1C3A}</a:tableStyleId>
              </a:tblPr>
              <a:tblGrid>
                <a:gridCol w="1095851">
                  <a:extLst>
                    <a:ext uri="{9D8B030D-6E8A-4147-A177-3AD203B41FA5}">
                      <a16:colId xmlns:a16="http://schemas.microsoft.com/office/drawing/2014/main" val="822227214"/>
                    </a:ext>
                  </a:extLst>
                </a:gridCol>
                <a:gridCol w="1095851">
                  <a:extLst>
                    <a:ext uri="{9D8B030D-6E8A-4147-A177-3AD203B41FA5}">
                      <a16:colId xmlns:a16="http://schemas.microsoft.com/office/drawing/2014/main" val="1181374369"/>
                    </a:ext>
                  </a:extLst>
                </a:gridCol>
                <a:gridCol w="1095851">
                  <a:extLst>
                    <a:ext uri="{9D8B030D-6E8A-4147-A177-3AD203B41FA5}">
                      <a16:colId xmlns:a16="http://schemas.microsoft.com/office/drawing/2014/main" val="354228381"/>
                    </a:ext>
                  </a:extLst>
                </a:gridCol>
                <a:gridCol w="1095851">
                  <a:extLst>
                    <a:ext uri="{9D8B030D-6E8A-4147-A177-3AD203B41FA5}">
                      <a16:colId xmlns:a16="http://schemas.microsoft.com/office/drawing/2014/main" val="3574130326"/>
                    </a:ext>
                  </a:extLst>
                </a:gridCol>
                <a:gridCol w="1095851">
                  <a:extLst>
                    <a:ext uri="{9D8B030D-6E8A-4147-A177-3AD203B41FA5}">
                      <a16:colId xmlns:a16="http://schemas.microsoft.com/office/drawing/2014/main" val="1249984641"/>
                    </a:ext>
                  </a:extLst>
                </a:gridCol>
                <a:gridCol w="1095851">
                  <a:extLst>
                    <a:ext uri="{9D8B030D-6E8A-4147-A177-3AD203B41FA5}">
                      <a16:colId xmlns:a16="http://schemas.microsoft.com/office/drawing/2014/main" val="2838048034"/>
                    </a:ext>
                  </a:extLst>
                </a:gridCol>
                <a:gridCol w="1095851">
                  <a:extLst>
                    <a:ext uri="{9D8B030D-6E8A-4147-A177-3AD203B41FA5}">
                      <a16:colId xmlns:a16="http://schemas.microsoft.com/office/drawing/2014/main" val="1072240114"/>
                    </a:ext>
                  </a:extLst>
                </a:gridCol>
                <a:gridCol w="1095851">
                  <a:extLst>
                    <a:ext uri="{9D8B030D-6E8A-4147-A177-3AD203B41FA5}">
                      <a16:colId xmlns:a16="http://schemas.microsoft.com/office/drawing/2014/main" val="2175614733"/>
                    </a:ext>
                  </a:extLst>
                </a:gridCol>
                <a:gridCol w="1095851">
                  <a:extLst>
                    <a:ext uri="{9D8B030D-6E8A-4147-A177-3AD203B41FA5}">
                      <a16:colId xmlns:a16="http://schemas.microsoft.com/office/drawing/2014/main" val="1512101612"/>
                    </a:ext>
                  </a:extLst>
                </a:gridCol>
                <a:gridCol w="1095851">
                  <a:extLst>
                    <a:ext uri="{9D8B030D-6E8A-4147-A177-3AD203B41FA5}">
                      <a16:colId xmlns:a16="http://schemas.microsoft.com/office/drawing/2014/main" val="3287575360"/>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1</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2</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3</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4</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5</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6</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7</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8</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9</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10</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3102497"/>
                  </a:ext>
                </a:extLst>
              </a:tr>
              <a:tr h="505819">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Start of Day: </a:t>
                      </a:r>
                      <a:b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b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Self-Screening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Transport to Site: Personal Vehicle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Stop for Gas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Arrive at Site: </a:t>
                      </a:r>
                      <a:b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b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Landlord Protocol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Arrive at Site Entry: </a:t>
                      </a:r>
                      <a:b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b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Company Site Protocol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Lunchroom Breaks: </a:t>
                      </a:r>
                      <a:b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b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Company Protocols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In-person Meetings: Company Site Protocols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Exit Site: </a:t>
                      </a:r>
                      <a:b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b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Site Protocol and PPE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Transport to Home:</a:t>
                      </a:r>
                      <a:b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b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Personal Vehicle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Home: </a:t>
                      </a:r>
                      <a:b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b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Dealing With PPE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6449058"/>
                  </a:ext>
                </a:extLst>
              </a:tr>
              <a:tr h="790415">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995289"/>
                  </a:ext>
                </a:extLst>
              </a:tr>
              <a:tr h="196609">
                <a:tc>
                  <a:txBody>
                    <a:bodyPr/>
                    <a:lstStyle/>
                    <a:p>
                      <a:pPr>
                        <a:spcAft>
                          <a:spcPts val="600"/>
                        </a:spcAft>
                      </a:pPr>
                      <a:r>
                        <a:rPr lang="en-GB" sz="800" b="0" i="0">
                          <a:solidFill>
                            <a:srgbClr val="24259D"/>
                          </a:solidFill>
                          <a:latin typeface="Oswald Light" pitchFamily="2" charset="77"/>
                        </a:rPr>
                        <a:t>Roger woke up and completed his daily self-screening. He was not exhibiting any symptoms and was cleared to go to work.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Roger used his own vehicle to commute to work. He made sure to pack his metal lunch box, disinfectant wipes, nitrile gloves, and his portable hand sanitizer before leaving his house.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Oh no! Roger needed to stop for gas before continuing his commute to work. He disinfected his hands before exiting his car and wiped down the pump with disinfectant wipes while he also wore his gloves. After Roger payed for his gas at the pump, contactless, he carefully discarded his gloves in the garbage and entered the vehicle. Then Roger disinfected his hands just to be safe.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Upon arriving at the Site, Roger waited until all other employees had entered the building and madesure to maintain a 2-meter distance between everyone else. When he reached the elevator, he followed the physical distancing rules to wait his turn for the elevator. Only 1 person at a time are allowed on. He wiped down the buttons prior to use and then again after getting off the elevator. He disposed of the PPE and disinfectant wipes prior to entering the company area of the Site.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Upon entering the Site Roger waited at the front desk and read all company signage — he sanitized his hands, wiped down his metal lunch box, and maintained the 2-meter distance instructed. Roger followed the tape on the floor which directed him to follow a path to his desk — where there would be no cross-direction interaction. Once at his desk, Roger wiped down his desk and all tools with the office disinfectant wipes and began his busy day.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Since Roger brought his lunch to work in a metal lunch box , he preferred to eat at his desk. However he had placed his lunch box in the lunchroom fridge — Roger disinfected his hands prior to leaving his office and wiped down the handle of the fridge with the office disinfectant wipes — After grabbing his lunch box and settling back in at his desk, Roger sanitized his hands again with his hand sanitizer and enjoyed his turkey sandwich.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Roger had a scheduled in-person meeting at 3:00pm. As per protocol he sanitized his hands prior to leaving his desk and walked toward the boardroom. The door in the meeting room was already propped open, and there were 2 windows slightly opened. He disinfected a chair to sit on which was exactly 2 meters away from the next chair and they began the meeting. He connected the virtual platform for those not in the room. After the meeting had ended Roger returned to his desk and proceeded to disinfect his hands.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Roger was finished his long day at work and was ready to begin his commute home. He waited to make sure no one else was leaving at the exact same moment and decided to sanitize his hands in the meantime. When it was safe to do so, Roger followed the direction of the tape (on the floor) to direct him to the exit. As he left the building, he maintained a 2meter distance from everyone else in the parking lot.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24259D"/>
                          </a:solidFill>
                          <a:effectLst/>
                          <a:uLnTx/>
                          <a:uFillTx/>
                          <a:latin typeface="Oswald Light" pitchFamily="2" charset="77"/>
                          <a:ea typeface="+mn-ea"/>
                          <a:cs typeface="+mn-cs"/>
                        </a:rPr>
                        <a:t>Roger entered his car and disinfected his hands as well as wiped down his lunch box with a disinfectant wipe. Roger had a swift drive home as he avoided any traffic, and listened to his favourite radio station.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24259D"/>
                          </a:solidFill>
                          <a:effectLst/>
                          <a:uLnTx/>
                          <a:uFillTx/>
                          <a:latin typeface="Oswald Light" pitchFamily="2" charset="77"/>
                          <a:ea typeface="+mn-ea"/>
                          <a:cs typeface="+mn-cs"/>
                        </a:rPr>
                        <a:t>Roger was not wearing any PPE when he arrived home but just to be safe, he washed his hands for 20 sec with warm soap and water and changed into his evening track suit — his hygienic day had finally come to an end.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2257201"/>
                  </a:ext>
                </a:extLst>
              </a:tr>
            </a:tbl>
          </a:graphicData>
        </a:graphic>
      </p:graphicFrame>
      <p:sp>
        <p:nvSpPr>
          <p:cNvPr id="10" name="Oval 9">
            <a:extLst>
              <a:ext uri="{FF2B5EF4-FFF2-40B4-BE49-F238E27FC236}">
                <a16:creationId xmlns:a16="http://schemas.microsoft.com/office/drawing/2014/main" id="{041AEB10-8EFA-044A-9827-4E23A17EE318}"/>
              </a:ext>
            </a:extLst>
          </p:cNvPr>
          <p:cNvSpPr>
            <a:spLocks noChangeAspect="1"/>
          </p:cNvSpPr>
          <p:nvPr/>
        </p:nvSpPr>
        <p:spPr>
          <a:xfrm>
            <a:off x="829158"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9CA9E97-A690-574A-B974-F0BB376ECDA2}"/>
              </a:ext>
            </a:extLst>
          </p:cNvPr>
          <p:cNvSpPr>
            <a:spLocks noChangeAspect="1"/>
          </p:cNvSpPr>
          <p:nvPr/>
        </p:nvSpPr>
        <p:spPr>
          <a:xfrm>
            <a:off x="1926381"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360BF29E-2D2C-DD46-B4ED-640727D21A9C}"/>
              </a:ext>
            </a:extLst>
          </p:cNvPr>
          <p:cNvSpPr>
            <a:spLocks noChangeAspect="1"/>
          </p:cNvSpPr>
          <p:nvPr/>
        </p:nvSpPr>
        <p:spPr>
          <a:xfrm>
            <a:off x="9606942"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67CB16B-1069-9D46-8D8F-5682ED4C6C32}"/>
              </a:ext>
            </a:extLst>
          </p:cNvPr>
          <p:cNvSpPr>
            <a:spLocks noChangeAspect="1"/>
          </p:cNvSpPr>
          <p:nvPr/>
        </p:nvSpPr>
        <p:spPr>
          <a:xfrm>
            <a:off x="3023604"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1B511C61-59A2-FD41-9E4E-85389CBF25D1}"/>
              </a:ext>
            </a:extLst>
          </p:cNvPr>
          <p:cNvSpPr>
            <a:spLocks noChangeAspect="1"/>
          </p:cNvSpPr>
          <p:nvPr/>
        </p:nvSpPr>
        <p:spPr>
          <a:xfrm>
            <a:off x="4120827"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CC7E631C-5FC6-034D-83E3-2C77DA3AB9D4}"/>
              </a:ext>
            </a:extLst>
          </p:cNvPr>
          <p:cNvSpPr>
            <a:spLocks noChangeAspect="1"/>
          </p:cNvSpPr>
          <p:nvPr/>
        </p:nvSpPr>
        <p:spPr>
          <a:xfrm>
            <a:off x="5218050"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01F3391-9374-D44F-8173-7070B50E26C5}"/>
              </a:ext>
            </a:extLst>
          </p:cNvPr>
          <p:cNvSpPr>
            <a:spLocks noChangeAspect="1"/>
          </p:cNvSpPr>
          <p:nvPr/>
        </p:nvSpPr>
        <p:spPr>
          <a:xfrm>
            <a:off x="6315273"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D60972B-5041-B840-AE13-822D7ECBF44E}"/>
              </a:ext>
            </a:extLst>
          </p:cNvPr>
          <p:cNvSpPr>
            <a:spLocks noChangeAspect="1"/>
          </p:cNvSpPr>
          <p:nvPr/>
        </p:nvSpPr>
        <p:spPr>
          <a:xfrm>
            <a:off x="7412496"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A5F3930-9BB7-4143-A2B6-DD99D27635F2}"/>
              </a:ext>
            </a:extLst>
          </p:cNvPr>
          <p:cNvSpPr>
            <a:spLocks noChangeAspect="1"/>
          </p:cNvSpPr>
          <p:nvPr/>
        </p:nvSpPr>
        <p:spPr>
          <a:xfrm>
            <a:off x="8509719"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B013F188-4766-5341-A67A-9FDDD8ADF2F9}"/>
              </a:ext>
            </a:extLst>
          </p:cNvPr>
          <p:cNvSpPr>
            <a:spLocks noChangeAspect="1"/>
          </p:cNvSpPr>
          <p:nvPr/>
        </p:nvSpPr>
        <p:spPr>
          <a:xfrm>
            <a:off x="10704161"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9EA539D5-0410-F94F-8992-8DDA1CB337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2640" y="2811651"/>
            <a:ext cx="114300" cy="304800"/>
          </a:xfrm>
          <a:prstGeom prst="rect">
            <a:avLst/>
          </a:prstGeom>
        </p:spPr>
      </p:pic>
      <p:pic>
        <p:nvPicPr>
          <p:cNvPr id="31" name="Graphic 30">
            <a:extLst>
              <a:ext uri="{FF2B5EF4-FFF2-40B4-BE49-F238E27FC236}">
                <a16:creationId xmlns:a16="http://schemas.microsoft.com/office/drawing/2014/main" id="{689F0B0D-7EC4-1C4E-8E06-2041E8DCA4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9937" y="2814417"/>
            <a:ext cx="190500" cy="304800"/>
          </a:xfrm>
          <a:prstGeom prst="rect">
            <a:avLst/>
          </a:prstGeom>
        </p:spPr>
      </p:pic>
      <p:pic>
        <p:nvPicPr>
          <p:cNvPr id="33" name="Graphic 32">
            <a:extLst>
              <a:ext uri="{FF2B5EF4-FFF2-40B4-BE49-F238E27FC236}">
                <a16:creationId xmlns:a16="http://schemas.microsoft.com/office/drawing/2014/main" id="{289FF5E9-AEC7-CB4D-8A41-52AD377CB0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37714" y="2904684"/>
            <a:ext cx="368300" cy="114300"/>
          </a:xfrm>
          <a:prstGeom prst="rect">
            <a:avLst/>
          </a:prstGeom>
        </p:spPr>
      </p:pic>
      <p:pic>
        <p:nvPicPr>
          <p:cNvPr id="35" name="Graphic 34">
            <a:extLst>
              <a:ext uri="{FF2B5EF4-FFF2-40B4-BE49-F238E27FC236}">
                <a16:creationId xmlns:a16="http://schemas.microsoft.com/office/drawing/2014/main" id="{F8AEB731-4B10-E14E-AB6B-BA2318A719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09078" y="2842551"/>
            <a:ext cx="304800" cy="228600"/>
          </a:xfrm>
          <a:prstGeom prst="rect">
            <a:avLst/>
          </a:prstGeom>
        </p:spPr>
      </p:pic>
      <p:pic>
        <p:nvPicPr>
          <p:cNvPr id="37" name="Graphic 36">
            <a:extLst>
              <a:ext uri="{FF2B5EF4-FFF2-40B4-BE49-F238E27FC236}">
                <a16:creationId xmlns:a16="http://schemas.microsoft.com/office/drawing/2014/main" id="{323B2A87-D5E7-EF42-9012-7BA2314935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50324" y="2807217"/>
            <a:ext cx="228600" cy="304800"/>
          </a:xfrm>
          <a:prstGeom prst="rect">
            <a:avLst/>
          </a:prstGeom>
        </p:spPr>
      </p:pic>
      <p:pic>
        <p:nvPicPr>
          <p:cNvPr id="39" name="Graphic 38">
            <a:extLst>
              <a:ext uri="{FF2B5EF4-FFF2-40B4-BE49-F238E27FC236}">
                <a16:creationId xmlns:a16="http://schemas.microsoft.com/office/drawing/2014/main" id="{48F73D87-C282-7949-A606-CBE65692F1B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92502" y="2858631"/>
            <a:ext cx="304800" cy="254000"/>
          </a:xfrm>
          <a:prstGeom prst="rect">
            <a:avLst/>
          </a:prstGeom>
        </p:spPr>
      </p:pic>
      <p:pic>
        <p:nvPicPr>
          <p:cNvPr id="41" name="Graphic 40">
            <a:extLst>
              <a:ext uri="{FF2B5EF4-FFF2-40B4-BE49-F238E27FC236}">
                <a16:creationId xmlns:a16="http://schemas.microsoft.com/office/drawing/2014/main" id="{CB0C8CCB-1519-F640-8A23-B41179083FB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907708" y="2855800"/>
            <a:ext cx="266700" cy="203200"/>
          </a:xfrm>
          <a:prstGeom prst="rect">
            <a:avLst/>
          </a:prstGeom>
        </p:spPr>
      </p:pic>
      <p:pic>
        <p:nvPicPr>
          <p:cNvPr id="43" name="Graphic 42">
            <a:extLst>
              <a:ext uri="{FF2B5EF4-FFF2-40B4-BE49-F238E27FC236}">
                <a16:creationId xmlns:a16="http://schemas.microsoft.com/office/drawing/2014/main" id="{93CCA069-A945-444A-BEA3-9541F87629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39639" y="2839849"/>
            <a:ext cx="228600" cy="279400"/>
          </a:xfrm>
          <a:prstGeom prst="rect">
            <a:avLst/>
          </a:prstGeom>
        </p:spPr>
      </p:pic>
      <p:pic>
        <p:nvPicPr>
          <p:cNvPr id="45" name="Graphic 44">
            <a:extLst>
              <a:ext uri="{FF2B5EF4-FFF2-40B4-BE49-F238E27FC236}">
                <a16:creationId xmlns:a16="http://schemas.microsoft.com/office/drawing/2014/main" id="{CE052449-629E-A846-BF44-2054A26BFD0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23770" y="2823275"/>
            <a:ext cx="402095" cy="301571"/>
          </a:xfrm>
          <a:prstGeom prst="rect">
            <a:avLst/>
          </a:prstGeom>
        </p:spPr>
      </p:pic>
      <p:pic>
        <p:nvPicPr>
          <p:cNvPr id="47" name="Graphic 46">
            <a:extLst>
              <a:ext uri="{FF2B5EF4-FFF2-40B4-BE49-F238E27FC236}">
                <a16:creationId xmlns:a16="http://schemas.microsoft.com/office/drawing/2014/main" id="{BC377083-8D04-1F4C-B2B5-08475BE80AD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768057" y="2801552"/>
            <a:ext cx="174466" cy="329105"/>
          </a:xfrm>
          <a:prstGeom prst="rect">
            <a:avLst/>
          </a:prstGeom>
        </p:spPr>
      </p:pic>
      <p:sp>
        <p:nvSpPr>
          <p:cNvPr id="32" name="Rectangle 31">
            <a:extLst>
              <a:ext uri="{FF2B5EF4-FFF2-40B4-BE49-F238E27FC236}">
                <a16:creationId xmlns:a16="http://schemas.microsoft.com/office/drawing/2014/main" id="{544B4656-EF5F-4546-BD39-C3179EE582BB}"/>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8</a:t>
            </a:fld>
            <a:r>
              <a:rPr lang="en-CA" sz="1050" dirty="0">
                <a:solidFill>
                  <a:prstClr val="black"/>
                </a:solidFill>
                <a:latin typeface="Manrope" pitchFamily="2" charset="0"/>
              </a:rPr>
              <a:t>  </a:t>
            </a:r>
            <a:endParaRPr lang="en-US" sz="1050"/>
          </a:p>
        </p:txBody>
      </p:sp>
      <p:sp>
        <p:nvSpPr>
          <p:cNvPr id="38" name="Oval 37">
            <a:extLst>
              <a:ext uri="{FF2B5EF4-FFF2-40B4-BE49-F238E27FC236}">
                <a16:creationId xmlns:a16="http://schemas.microsoft.com/office/drawing/2014/main" id="{6B63865A-5B2F-114C-AE5A-DE32E7798349}"/>
              </a:ext>
            </a:extLst>
          </p:cNvPr>
          <p:cNvSpPr>
            <a:spLocks noChangeAspect="1"/>
          </p:cNvSpPr>
          <p:nvPr/>
        </p:nvSpPr>
        <p:spPr>
          <a:xfrm>
            <a:off x="685801" y="347741"/>
            <a:ext cx="932400" cy="93240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id="{A2982382-EA5E-C443-8EFE-2531E5F6400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00105" y="478750"/>
            <a:ext cx="502487" cy="664252"/>
          </a:xfrm>
          <a:prstGeom prst="rect">
            <a:avLst/>
          </a:prstGeom>
        </p:spPr>
      </p:pic>
    </p:spTree>
    <p:extLst>
      <p:ext uri="{BB962C8B-B14F-4D97-AF65-F5344CB8AC3E}">
        <p14:creationId xmlns:p14="http://schemas.microsoft.com/office/powerpoint/2010/main" val="176012781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198047-5758-8F45-AC5D-0B5F6DFD9272}"/>
              </a:ext>
            </a:extLst>
          </p:cNvPr>
          <p:cNvCxnSpPr/>
          <p:nvPr/>
        </p:nvCxnSpPr>
        <p:spPr>
          <a:xfrm>
            <a:off x="0" y="2983423"/>
            <a:ext cx="12192000" cy="0"/>
          </a:xfrm>
          <a:prstGeom prst="line">
            <a:avLst/>
          </a:prstGeom>
          <a:ln w="76200">
            <a:solidFill>
              <a:srgbClr val="24259D"/>
            </a:solidFill>
          </a:ln>
        </p:spPr>
        <p:style>
          <a:lnRef idx="1">
            <a:schemeClr val="accent1"/>
          </a:lnRef>
          <a:fillRef idx="0">
            <a:schemeClr val="accent1"/>
          </a:fillRef>
          <a:effectRef idx="0">
            <a:schemeClr val="accent1"/>
          </a:effectRef>
          <a:fontRef idx="minor">
            <a:schemeClr val="tx1"/>
          </a:fontRef>
        </p:style>
      </p:cxnSp>
      <p:sp>
        <p:nvSpPr>
          <p:cNvPr id="3" name="Title 3">
            <a:extLst>
              <a:ext uri="{FF2B5EF4-FFF2-40B4-BE49-F238E27FC236}">
                <a16:creationId xmlns:a16="http://schemas.microsoft.com/office/drawing/2014/main" id="{DC4FFF3F-1265-314B-BF3A-0A0FE638D0A8}"/>
              </a:ext>
            </a:extLst>
          </p:cNvPr>
          <p:cNvSpPr txBox="1">
            <a:spLocks/>
          </p:cNvSpPr>
          <p:nvPr/>
        </p:nvSpPr>
        <p:spPr>
          <a:xfrm>
            <a:off x="1739558" y="382000"/>
            <a:ext cx="10958905"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4259D"/>
                </a:solidFill>
                <a:effectLst/>
                <a:uLnTx/>
                <a:uFillTx/>
                <a:latin typeface="Oswald" pitchFamily="2" charset="77"/>
                <a:ea typeface="+mj-ea"/>
                <a:cs typeface="+mj-cs"/>
              </a:rPr>
              <a:t>A Day in the Life of Carla</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3C5771"/>
                </a:solidFill>
                <a:effectLst/>
                <a:uLnTx/>
                <a:uFillTx/>
                <a:latin typeface="Oswald" pitchFamily="2" charset="77"/>
                <a:ea typeface="+mj-ea"/>
                <a:cs typeface="+mj-cs"/>
              </a:rPr>
              <a:t>How does she come in and what does she do along the way?</a:t>
            </a:r>
          </a:p>
        </p:txBody>
      </p:sp>
      <p:sp>
        <p:nvSpPr>
          <p:cNvPr id="4" name="Triangle 3">
            <a:extLst>
              <a:ext uri="{FF2B5EF4-FFF2-40B4-BE49-F238E27FC236}">
                <a16:creationId xmlns:a16="http://schemas.microsoft.com/office/drawing/2014/main" id="{3F191A99-207B-9145-9924-2191336ABE0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B6604D2-4A44-3540-8DD0-A782CEAC46BC}"/>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ED112D86-A9BC-584D-8EA9-250EFE3BCC87}"/>
              </a:ext>
            </a:extLst>
          </p:cNvPr>
          <p:cNvGraphicFramePr>
            <a:graphicFrameLocks noGrp="1"/>
          </p:cNvGraphicFramePr>
          <p:nvPr>
            <p:extLst>
              <p:ext uri="{D42A27DB-BD31-4B8C-83A1-F6EECF244321}">
                <p14:modId xmlns:p14="http://schemas.microsoft.com/office/powerpoint/2010/main" val="2944437256"/>
              </p:ext>
            </p:extLst>
          </p:nvPr>
        </p:nvGraphicFramePr>
        <p:xfrm>
          <a:off x="609599" y="1508624"/>
          <a:ext cx="10958510" cy="5050503"/>
        </p:xfrm>
        <a:graphic>
          <a:graphicData uri="http://schemas.openxmlformats.org/drawingml/2006/table">
            <a:tbl>
              <a:tblPr firstRow="1" bandRow="1">
                <a:tableStyleId>{5C22544A-7EE6-4342-B048-85BDC9FD1C3A}</a:tableStyleId>
              </a:tblPr>
              <a:tblGrid>
                <a:gridCol w="1095851">
                  <a:extLst>
                    <a:ext uri="{9D8B030D-6E8A-4147-A177-3AD203B41FA5}">
                      <a16:colId xmlns:a16="http://schemas.microsoft.com/office/drawing/2014/main" val="822227214"/>
                    </a:ext>
                  </a:extLst>
                </a:gridCol>
                <a:gridCol w="1095851">
                  <a:extLst>
                    <a:ext uri="{9D8B030D-6E8A-4147-A177-3AD203B41FA5}">
                      <a16:colId xmlns:a16="http://schemas.microsoft.com/office/drawing/2014/main" val="1181374369"/>
                    </a:ext>
                  </a:extLst>
                </a:gridCol>
                <a:gridCol w="1095851">
                  <a:extLst>
                    <a:ext uri="{9D8B030D-6E8A-4147-A177-3AD203B41FA5}">
                      <a16:colId xmlns:a16="http://schemas.microsoft.com/office/drawing/2014/main" val="354228381"/>
                    </a:ext>
                  </a:extLst>
                </a:gridCol>
                <a:gridCol w="1095851">
                  <a:extLst>
                    <a:ext uri="{9D8B030D-6E8A-4147-A177-3AD203B41FA5}">
                      <a16:colId xmlns:a16="http://schemas.microsoft.com/office/drawing/2014/main" val="3574130326"/>
                    </a:ext>
                  </a:extLst>
                </a:gridCol>
                <a:gridCol w="1095851">
                  <a:extLst>
                    <a:ext uri="{9D8B030D-6E8A-4147-A177-3AD203B41FA5}">
                      <a16:colId xmlns:a16="http://schemas.microsoft.com/office/drawing/2014/main" val="1249984641"/>
                    </a:ext>
                  </a:extLst>
                </a:gridCol>
                <a:gridCol w="1095851">
                  <a:extLst>
                    <a:ext uri="{9D8B030D-6E8A-4147-A177-3AD203B41FA5}">
                      <a16:colId xmlns:a16="http://schemas.microsoft.com/office/drawing/2014/main" val="2838048034"/>
                    </a:ext>
                  </a:extLst>
                </a:gridCol>
                <a:gridCol w="1095851">
                  <a:extLst>
                    <a:ext uri="{9D8B030D-6E8A-4147-A177-3AD203B41FA5}">
                      <a16:colId xmlns:a16="http://schemas.microsoft.com/office/drawing/2014/main" val="1072240114"/>
                    </a:ext>
                  </a:extLst>
                </a:gridCol>
                <a:gridCol w="1095851">
                  <a:extLst>
                    <a:ext uri="{9D8B030D-6E8A-4147-A177-3AD203B41FA5}">
                      <a16:colId xmlns:a16="http://schemas.microsoft.com/office/drawing/2014/main" val="2175614733"/>
                    </a:ext>
                  </a:extLst>
                </a:gridCol>
                <a:gridCol w="1095851">
                  <a:extLst>
                    <a:ext uri="{9D8B030D-6E8A-4147-A177-3AD203B41FA5}">
                      <a16:colId xmlns:a16="http://schemas.microsoft.com/office/drawing/2014/main" val="1512101612"/>
                    </a:ext>
                  </a:extLst>
                </a:gridCol>
                <a:gridCol w="1095851">
                  <a:extLst>
                    <a:ext uri="{9D8B030D-6E8A-4147-A177-3AD203B41FA5}">
                      <a16:colId xmlns:a16="http://schemas.microsoft.com/office/drawing/2014/main" val="3287575360"/>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1</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2</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3</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4</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5</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6</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7</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8</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9</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59D"/>
                          </a:solidFill>
                          <a:effectLst/>
                          <a:uLnTx/>
                          <a:uFillTx/>
                          <a:latin typeface="Oswald" pitchFamily="2" charset="77"/>
                          <a:ea typeface="+mn-ea"/>
                          <a:cs typeface="+mn-cs"/>
                        </a:rPr>
                        <a:t>10</a:t>
                      </a:r>
                      <a:endParaRPr kumimoji="0" lang="en-US" sz="1800" b="1" i="0" u="none" strike="noStrike" kern="1200" cap="none" spc="0" normalizeH="0" baseline="0" noProof="0">
                        <a:ln>
                          <a:noFill/>
                        </a:ln>
                        <a:solidFill>
                          <a:srgbClr val="24259D"/>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3102497"/>
                  </a:ext>
                </a:extLst>
              </a:tr>
              <a:tr h="505819">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Start of Day: </a:t>
                      </a:r>
                      <a:b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b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Self-Screening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Transport to Site: Public Transportation (Bus)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Stop for Coffee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Arrive at Site: </a:t>
                      </a:r>
                      <a:b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b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Landlord Protocol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Arrive at Site Entry: </a:t>
                      </a:r>
                      <a:b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b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Company Site Protocol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Restroom Breaks:</a:t>
                      </a:r>
                      <a:b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b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Company Site Protocol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Hybrid Meetings: Company Protocols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Exit Site: </a:t>
                      </a:r>
                      <a:b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b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Company Protocol and PPE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Transport to Home: Public Transportation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Home: </a:t>
                      </a:r>
                      <a:b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br>
                      <a:r>
                        <a:rPr kumimoji="0" lang="en-CA" sz="1000" b="0" i="0" u="none" strike="noStrike" kern="1200" cap="none" spc="0" normalizeH="0" baseline="0" noProof="0" dirty="0">
                          <a:ln>
                            <a:noFill/>
                          </a:ln>
                          <a:solidFill>
                            <a:srgbClr val="3C5771"/>
                          </a:solidFill>
                          <a:effectLst/>
                          <a:uLnTx/>
                          <a:uFillTx/>
                          <a:latin typeface="Oswald Medium" pitchFamily="2" charset="77"/>
                          <a:ea typeface="+mn-ea"/>
                          <a:cs typeface="+mn-cs"/>
                        </a:rPr>
                        <a:t>Dealing With PPE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6449058"/>
                  </a:ext>
                </a:extLst>
              </a:tr>
              <a:tr h="790415">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8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995289"/>
                  </a:ext>
                </a:extLst>
              </a:tr>
              <a:tr h="196609">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GB" sz="800" b="0" i="0">
                          <a:solidFill>
                            <a:srgbClr val="24259D"/>
                          </a:solidFill>
                          <a:latin typeface="Oswald Light" pitchFamily="2" charset="77"/>
                        </a:rPr>
                        <a:t>Carla woke up and completed her daily self-screening. She was not exhibiting any symptoms and was cleared to go to work.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Carla does not have any alternative transportation and therefore must take the public bus. She agreed with her boss to stagger her start-time, so she could go come in at off-peak hours. </a:t>
                      </a:r>
                      <a:b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b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She left the house with a non-medical grade mask, hand sanitizer, and disinfectant wipes. Once on the bus, Carla, practiced physical distancing (2 meters apart), avoided touching any surfaces and wiped down those she had touched, and did not touch her face.</a:t>
                      </a:r>
                      <a:b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b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Once off the bus, Carla, disinfected her hands, and adhered to the company policy on hygiene and masks.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Carla disinfected her hands before and after she purchased her morning coffee. </a:t>
                      </a:r>
                      <a:b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b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Carla also disinfected her cup just to be safe.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Upon arriving at the Site, Carla waited until all other employees had entered the building and made sure to maintain a 2-meter distance between everyone else.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Upon entering the Site Carla waited at the front desk and read all company signage - she sanitized her hands, discarded her non-medical grade mask, and maintained the 2-meter distance instructed.</a:t>
                      </a:r>
                      <a:b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b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Carla followed the tape on the floor which directed her to follow a path to her desk - where there would be no cross-direction interaction.</a:t>
                      </a:r>
                      <a:b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b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Once at her desk, Carla wiped down her desk and all tools with the office disinfectant wipes and began her busy day.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Carla drank her coffee so fast she suddenly had to use the restroom! </a:t>
                      </a:r>
                      <a:b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b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On Carla's restroom break she disinfected her hands prior to leaving her desk. Upon entering the restroom she opened the door with a disinfectant wipe (supplied by the office) and then discarded it after opening a stall.</a:t>
                      </a:r>
                      <a:b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b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After washing her hands with warm water for 20 seconds in the restroom, she used paper towel to open the restroom door and then discarded it once back at her desk. She then sanitized her hands one more time, just to be safe.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Carla had a scheduled Zoom call at 3:00pm for those in and out of the office. She prepared to Carla also disinfected her enter the call and plugged in cup just to be safe. Once at her desk, Carla wiped down her desk and all tools with the office disinfectant wipes and began her busy day. her headphones.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Carla finished her long day at work and was ready to begin her journey home.</a:t>
                      </a:r>
                      <a:b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b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She waited until it was time to walk to the bus stop and sanitized her hands. </a:t>
                      </a:r>
                      <a:b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b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She waited to makes sure no one else was leaving at the exact same moment and followed the direction of the tape (on the floor) to direct her to the exit. As she left the building, she put on her non-medical grade mask and waited for the bus to arrive - maintaining a distance of 2 meters from everyone else at the stop.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24259D"/>
                          </a:solidFill>
                          <a:effectLst/>
                          <a:uLnTx/>
                          <a:uFillTx/>
                          <a:latin typeface="Oswald Light" pitchFamily="2" charset="77"/>
                          <a:ea typeface="+mn-ea"/>
                          <a:cs typeface="+mn-cs"/>
                        </a:rPr>
                        <a:t>Upon entering the bus, Carla took a seat at least 2 meters away from anyone else - since she had staggered her shift time, Carla was no longer travelling during peak times and there were fewer people riding the bus. While on the bus Carla disinfected her hands and did not touch her face or any surface.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24259D"/>
                          </a:solidFill>
                          <a:effectLst/>
                          <a:uLnTx/>
                          <a:uFillTx/>
                          <a:latin typeface="Oswald Light" pitchFamily="2" charset="77"/>
                          <a:ea typeface="+mn-ea"/>
                          <a:cs typeface="+mn-cs"/>
                        </a:rPr>
                        <a:t>Once Carla was finally home, she immediately disinfected her hands and discarded her mask in the closed bin garbage she had placed outside.</a:t>
                      </a:r>
                      <a:br>
                        <a:rPr kumimoji="0" lang="en-GB" sz="800" b="0" i="0" u="none" strike="noStrike" kern="1200" cap="none" spc="0" normalizeH="0" baseline="0" noProof="0" dirty="0">
                          <a:ln>
                            <a:noFill/>
                          </a:ln>
                          <a:solidFill>
                            <a:srgbClr val="24259D"/>
                          </a:solidFill>
                          <a:effectLst/>
                          <a:uLnTx/>
                          <a:uFillTx/>
                          <a:latin typeface="Oswald Light" pitchFamily="2" charset="77"/>
                          <a:ea typeface="+mn-ea"/>
                          <a:cs typeface="+mn-cs"/>
                        </a:rPr>
                      </a:br>
                      <a:r>
                        <a:rPr kumimoji="0" lang="en-GB" sz="800" b="0" i="0" u="none" strike="noStrike" kern="1200" cap="none" spc="0" normalizeH="0" baseline="0" noProof="0" dirty="0">
                          <a:ln>
                            <a:noFill/>
                          </a:ln>
                          <a:solidFill>
                            <a:srgbClr val="24259D"/>
                          </a:solidFill>
                          <a:effectLst/>
                          <a:uLnTx/>
                          <a:uFillTx/>
                          <a:latin typeface="Oswald Light" pitchFamily="2" charset="77"/>
                          <a:ea typeface="+mn-ea"/>
                          <a:cs typeface="+mn-cs"/>
                        </a:rPr>
                        <a:t>When she entered her home, she took off all her clothes, and washed her hands for 20 sec with warm water and soap.</a:t>
                      </a:r>
                      <a:br>
                        <a:rPr kumimoji="0" lang="en-GB" sz="800" b="0" i="0" u="none" strike="noStrike" kern="1200" cap="none" spc="0" normalizeH="0" baseline="0" noProof="0" dirty="0">
                          <a:ln>
                            <a:noFill/>
                          </a:ln>
                          <a:solidFill>
                            <a:srgbClr val="24259D"/>
                          </a:solidFill>
                          <a:effectLst/>
                          <a:uLnTx/>
                          <a:uFillTx/>
                          <a:latin typeface="Oswald Light" pitchFamily="2" charset="77"/>
                          <a:ea typeface="+mn-ea"/>
                          <a:cs typeface="+mn-cs"/>
                        </a:rPr>
                      </a:br>
                      <a:r>
                        <a:rPr kumimoji="0" lang="en-GB" sz="800" b="0" i="0" u="none" strike="noStrike" kern="1200" cap="none" spc="0" normalizeH="0" baseline="0" noProof="0" dirty="0">
                          <a:ln>
                            <a:noFill/>
                          </a:ln>
                          <a:solidFill>
                            <a:srgbClr val="24259D"/>
                          </a:solidFill>
                          <a:effectLst/>
                          <a:uLnTx/>
                          <a:uFillTx/>
                          <a:latin typeface="Oswald Light" pitchFamily="2" charset="77"/>
                          <a:ea typeface="+mn-ea"/>
                          <a:cs typeface="+mn-cs"/>
                        </a:rPr>
                        <a:t>After changing into her comfy sweats Carla had successfully completed her safe journey to home.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2257201"/>
                  </a:ext>
                </a:extLst>
              </a:tr>
            </a:tbl>
          </a:graphicData>
        </a:graphic>
      </p:graphicFrame>
      <p:sp>
        <p:nvSpPr>
          <p:cNvPr id="10" name="Oval 9">
            <a:extLst>
              <a:ext uri="{FF2B5EF4-FFF2-40B4-BE49-F238E27FC236}">
                <a16:creationId xmlns:a16="http://schemas.microsoft.com/office/drawing/2014/main" id="{041AEB10-8EFA-044A-9827-4E23A17EE318}"/>
              </a:ext>
            </a:extLst>
          </p:cNvPr>
          <p:cNvSpPr>
            <a:spLocks noChangeAspect="1"/>
          </p:cNvSpPr>
          <p:nvPr/>
        </p:nvSpPr>
        <p:spPr>
          <a:xfrm>
            <a:off x="829158"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9CA9E97-A690-574A-B974-F0BB376ECDA2}"/>
              </a:ext>
            </a:extLst>
          </p:cNvPr>
          <p:cNvSpPr>
            <a:spLocks noChangeAspect="1"/>
          </p:cNvSpPr>
          <p:nvPr/>
        </p:nvSpPr>
        <p:spPr>
          <a:xfrm>
            <a:off x="1926381"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360BF29E-2D2C-DD46-B4ED-640727D21A9C}"/>
              </a:ext>
            </a:extLst>
          </p:cNvPr>
          <p:cNvSpPr>
            <a:spLocks noChangeAspect="1"/>
          </p:cNvSpPr>
          <p:nvPr/>
        </p:nvSpPr>
        <p:spPr>
          <a:xfrm>
            <a:off x="9606942"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67CB16B-1069-9D46-8D8F-5682ED4C6C32}"/>
              </a:ext>
            </a:extLst>
          </p:cNvPr>
          <p:cNvSpPr>
            <a:spLocks noChangeAspect="1"/>
          </p:cNvSpPr>
          <p:nvPr/>
        </p:nvSpPr>
        <p:spPr>
          <a:xfrm>
            <a:off x="3023604"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1B511C61-59A2-FD41-9E4E-85389CBF25D1}"/>
              </a:ext>
            </a:extLst>
          </p:cNvPr>
          <p:cNvSpPr>
            <a:spLocks noChangeAspect="1"/>
          </p:cNvSpPr>
          <p:nvPr/>
        </p:nvSpPr>
        <p:spPr>
          <a:xfrm>
            <a:off x="4120827"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CC7E631C-5FC6-034D-83E3-2C77DA3AB9D4}"/>
              </a:ext>
            </a:extLst>
          </p:cNvPr>
          <p:cNvSpPr>
            <a:spLocks noChangeAspect="1"/>
          </p:cNvSpPr>
          <p:nvPr/>
        </p:nvSpPr>
        <p:spPr>
          <a:xfrm>
            <a:off x="5218050"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01F3391-9374-D44F-8173-7070B50E26C5}"/>
              </a:ext>
            </a:extLst>
          </p:cNvPr>
          <p:cNvSpPr>
            <a:spLocks noChangeAspect="1"/>
          </p:cNvSpPr>
          <p:nvPr/>
        </p:nvSpPr>
        <p:spPr>
          <a:xfrm>
            <a:off x="6315273"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D60972B-5041-B840-AE13-822D7ECBF44E}"/>
              </a:ext>
            </a:extLst>
          </p:cNvPr>
          <p:cNvSpPr>
            <a:spLocks noChangeAspect="1"/>
          </p:cNvSpPr>
          <p:nvPr/>
        </p:nvSpPr>
        <p:spPr>
          <a:xfrm>
            <a:off x="7412496"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A5F3930-9BB7-4143-A2B6-DD99D27635F2}"/>
              </a:ext>
            </a:extLst>
          </p:cNvPr>
          <p:cNvSpPr>
            <a:spLocks noChangeAspect="1"/>
          </p:cNvSpPr>
          <p:nvPr/>
        </p:nvSpPr>
        <p:spPr>
          <a:xfrm>
            <a:off x="8509719"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B013F188-4766-5341-A67A-9FDDD8ADF2F9}"/>
              </a:ext>
            </a:extLst>
          </p:cNvPr>
          <p:cNvSpPr>
            <a:spLocks noChangeAspect="1"/>
          </p:cNvSpPr>
          <p:nvPr/>
        </p:nvSpPr>
        <p:spPr>
          <a:xfrm>
            <a:off x="10704161" y="2652792"/>
            <a:ext cx="650930" cy="65093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Graphic 20">
            <a:extLst>
              <a:ext uri="{FF2B5EF4-FFF2-40B4-BE49-F238E27FC236}">
                <a16:creationId xmlns:a16="http://schemas.microsoft.com/office/drawing/2014/main" id="{995639DC-EC69-7D49-8493-1E8AA3B092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2640" y="2811651"/>
            <a:ext cx="114300" cy="304800"/>
          </a:xfrm>
          <a:prstGeom prst="rect">
            <a:avLst/>
          </a:prstGeom>
        </p:spPr>
      </p:pic>
      <p:pic>
        <p:nvPicPr>
          <p:cNvPr id="25" name="Graphic 24">
            <a:extLst>
              <a:ext uri="{FF2B5EF4-FFF2-40B4-BE49-F238E27FC236}">
                <a16:creationId xmlns:a16="http://schemas.microsoft.com/office/drawing/2014/main" id="{E5AF52E1-DED6-4B4B-841B-EC21E85855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09078" y="2842551"/>
            <a:ext cx="304800" cy="228600"/>
          </a:xfrm>
          <a:prstGeom prst="rect">
            <a:avLst/>
          </a:prstGeom>
        </p:spPr>
      </p:pic>
      <p:pic>
        <p:nvPicPr>
          <p:cNvPr id="26" name="Graphic 25">
            <a:extLst>
              <a:ext uri="{FF2B5EF4-FFF2-40B4-BE49-F238E27FC236}">
                <a16:creationId xmlns:a16="http://schemas.microsoft.com/office/drawing/2014/main" id="{8F77F167-1860-7B43-9D47-2B60C1BE5E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50324" y="2807217"/>
            <a:ext cx="228600" cy="304800"/>
          </a:xfrm>
          <a:prstGeom prst="rect">
            <a:avLst/>
          </a:prstGeom>
        </p:spPr>
      </p:pic>
      <p:pic>
        <p:nvPicPr>
          <p:cNvPr id="27" name="Graphic 26">
            <a:extLst>
              <a:ext uri="{FF2B5EF4-FFF2-40B4-BE49-F238E27FC236}">
                <a16:creationId xmlns:a16="http://schemas.microsoft.com/office/drawing/2014/main" id="{C6F99730-EE9B-794D-9485-09AE3C03D1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92502" y="2858631"/>
            <a:ext cx="304800" cy="254000"/>
          </a:xfrm>
          <a:prstGeom prst="rect">
            <a:avLst/>
          </a:prstGeom>
        </p:spPr>
      </p:pic>
      <p:pic>
        <p:nvPicPr>
          <p:cNvPr id="28" name="Graphic 27">
            <a:extLst>
              <a:ext uri="{FF2B5EF4-FFF2-40B4-BE49-F238E27FC236}">
                <a16:creationId xmlns:a16="http://schemas.microsoft.com/office/drawing/2014/main" id="{8CA7C46A-5EC1-834E-B3D6-A66CB68309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07708" y="2855800"/>
            <a:ext cx="266700" cy="203200"/>
          </a:xfrm>
          <a:prstGeom prst="rect">
            <a:avLst/>
          </a:prstGeom>
        </p:spPr>
      </p:pic>
      <p:pic>
        <p:nvPicPr>
          <p:cNvPr id="32" name="Graphic 31">
            <a:extLst>
              <a:ext uri="{FF2B5EF4-FFF2-40B4-BE49-F238E27FC236}">
                <a16:creationId xmlns:a16="http://schemas.microsoft.com/office/drawing/2014/main" id="{F90CD2A9-96FB-8B45-8940-B479D0E5075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37384" y="2929180"/>
            <a:ext cx="432981" cy="96218"/>
          </a:xfrm>
          <a:prstGeom prst="rect">
            <a:avLst/>
          </a:prstGeom>
        </p:spPr>
      </p:pic>
      <p:pic>
        <p:nvPicPr>
          <p:cNvPr id="35" name="Graphic 34">
            <a:extLst>
              <a:ext uri="{FF2B5EF4-FFF2-40B4-BE49-F238E27FC236}">
                <a16:creationId xmlns:a16="http://schemas.microsoft.com/office/drawing/2014/main" id="{B3E1A7A9-7ECA-E540-9C7B-43145DB865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21960" y="2926597"/>
            <a:ext cx="432981" cy="96218"/>
          </a:xfrm>
          <a:prstGeom prst="rect">
            <a:avLst/>
          </a:prstGeom>
        </p:spPr>
      </p:pic>
      <p:pic>
        <p:nvPicPr>
          <p:cNvPr id="37" name="Graphic 36">
            <a:extLst>
              <a:ext uri="{FF2B5EF4-FFF2-40B4-BE49-F238E27FC236}">
                <a16:creationId xmlns:a16="http://schemas.microsoft.com/office/drawing/2014/main" id="{9DED03A0-A364-4640-A887-65703013FEC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57550" y="2803902"/>
            <a:ext cx="190500" cy="304800"/>
          </a:xfrm>
          <a:prstGeom prst="rect">
            <a:avLst/>
          </a:prstGeom>
        </p:spPr>
      </p:pic>
      <p:pic>
        <p:nvPicPr>
          <p:cNvPr id="39" name="Graphic 38">
            <a:extLst>
              <a:ext uri="{FF2B5EF4-FFF2-40B4-BE49-F238E27FC236}">
                <a16:creationId xmlns:a16="http://schemas.microsoft.com/office/drawing/2014/main" id="{05987819-8A6B-E041-844C-14222141905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78778" y="2789694"/>
            <a:ext cx="125817" cy="340963"/>
          </a:xfrm>
          <a:prstGeom prst="rect">
            <a:avLst/>
          </a:prstGeom>
        </p:spPr>
      </p:pic>
      <p:pic>
        <p:nvPicPr>
          <p:cNvPr id="41" name="Graphic 40">
            <a:extLst>
              <a:ext uri="{FF2B5EF4-FFF2-40B4-BE49-F238E27FC236}">
                <a16:creationId xmlns:a16="http://schemas.microsoft.com/office/drawing/2014/main" id="{7B441F44-6491-3940-B78A-14FE41E93810}"/>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539073" y="2790366"/>
            <a:ext cx="224727" cy="345395"/>
          </a:xfrm>
          <a:prstGeom prst="rect">
            <a:avLst/>
          </a:prstGeom>
        </p:spPr>
      </p:pic>
      <p:sp>
        <p:nvSpPr>
          <p:cNvPr id="33" name="Rectangle 32">
            <a:extLst>
              <a:ext uri="{FF2B5EF4-FFF2-40B4-BE49-F238E27FC236}">
                <a16:creationId xmlns:a16="http://schemas.microsoft.com/office/drawing/2014/main" id="{BF1B881F-55A9-1F45-AE7B-742B08506759}"/>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EMPLOYEE ORIENTATION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9</a:t>
            </a:fld>
            <a:r>
              <a:rPr lang="en-CA" sz="1050" dirty="0">
                <a:solidFill>
                  <a:prstClr val="black"/>
                </a:solidFill>
                <a:latin typeface="Manrope" pitchFamily="2" charset="0"/>
              </a:rPr>
              <a:t>  </a:t>
            </a:r>
            <a:endParaRPr lang="en-US" sz="1050"/>
          </a:p>
        </p:txBody>
      </p:sp>
      <p:sp>
        <p:nvSpPr>
          <p:cNvPr id="38" name="Oval 37">
            <a:extLst>
              <a:ext uri="{FF2B5EF4-FFF2-40B4-BE49-F238E27FC236}">
                <a16:creationId xmlns:a16="http://schemas.microsoft.com/office/drawing/2014/main" id="{88EA59A7-2D45-224C-BD92-585B0DADA1FB}"/>
              </a:ext>
            </a:extLst>
          </p:cNvPr>
          <p:cNvSpPr>
            <a:spLocks noChangeAspect="1"/>
          </p:cNvSpPr>
          <p:nvPr/>
        </p:nvSpPr>
        <p:spPr>
          <a:xfrm>
            <a:off x="685801" y="347741"/>
            <a:ext cx="932400" cy="932400"/>
          </a:xfrm>
          <a:prstGeom prst="ellipse">
            <a:avLst/>
          </a:prstGeom>
          <a:solidFill>
            <a:schemeClr val="bg1"/>
          </a:solidFill>
          <a:ln>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Graphic 42">
            <a:extLst>
              <a:ext uri="{FF2B5EF4-FFF2-40B4-BE49-F238E27FC236}">
                <a16:creationId xmlns:a16="http://schemas.microsoft.com/office/drawing/2014/main" id="{0C1089DB-4BF5-2B4E-BB81-A750D325CE7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07687" y="485874"/>
            <a:ext cx="492488" cy="628551"/>
          </a:xfrm>
          <a:prstGeom prst="rect">
            <a:avLst/>
          </a:prstGeom>
        </p:spPr>
      </p:pic>
    </p:spTree>
    <p:extLst>
      <p:ext uri="{BB962C8B-B14F-4D97-AF65-F5344CB8AC3E}">
        <p14:creationId xmlns:p14="http://schemas.microsoft.com/office/powerpoint/2010/main" val="1262804491"/>
      </p:ext>
    </p:extLst>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2559</TotalTime>
  <Words>6779</Words>
  <Application>Microsoft Macintosh PowerPoint</Application>
  <PresentationFormat>Widescreen</PresentationFormat>
  <Paragraphs>558</Paragraphs>
  <Slides>43</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Arial</vt:lpstr>
      <vt:lpstr>Calibri</vt:lpstr>
      <vt:lpstr>Courier New</vt:lpstr>
      <vt:lpstr>Libre Franklin</vt:lpstr>
      <vt:lpstr>Manrope</vt:lpstr>
      <vt:lpstr>Manrope Light</vt:lpstr>
      <vt:lpstr>Oswald</vt:lpstr>
      <vt:lpstr>Oswald Light</vt:lpstr>
      <vt:lpstr>Oswald Medium</vt:lpstr>
      <vt:lpstr>Symbol</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Re-Opening Safely – the Framework</dc:title>
  <dc:creator>Akash Kapoor</dc:creator>
  <cp:lastModifiedBy>Akash Kapoor</cp:lastModifiedBy>
  <cp:revision>277</cp:revision>
  <dcterms:created xsi:type="dcterms:W3CDTF">2020-05-23T21:27:36Z</dcterms:created>
  <dcterms:modified xsi:type="dcterms:W3CDTF">2020-07-20T15:19:27Z</dcterms:modified>
</cp:coreProperties>
</file>